
<file path=[Content_Types].xml><?xml version="1.0" encoding="utf-8"?>
<Types xmlns="http://schemas.openxmlformats.org/package/2006/content-types">
  <Default Extension="fntdata" ContentType="application/x-fontdata"/>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4"/>
  </p:sldMasterIdLst>
  <p:notesMasterIdLst>
    <p:notesMasterId r:id="rId30"/>
  </p:notesMasterIdLst>
  <p:sldIdLst>
    <p:sldId id="256" r:id="rId5"/>
    <p:sldId id="279" r:id="rId6"/>
    <p:sldId id="257" r:id="rId7"/>
    <p:sldId id="258" r:id="rId8"/>
    <p:sldId id="259" r:id="rId9"/>
    <p:sldId id="260" r:id="rId10"/>
    <p:sldId id="261" r:id="rId11"/>
    <p:sldId id="262" r:id="rId12"/>
    <p:sldId id="263" r:id="rId13"/>
    <p:sldId id="264" r:id="rId14"/>
    <p:sldId id="265" r:id="rId15"/>
    <p:sldId id="266" r:id="rId16"/>
    <p:sldId id="278" r:id="rId17"/>
    <p:sldId id="267" r:id="rId18"/>
    <p:sldId id="268" r:id="rId19"/>
    <p:sldId id="269" r:id="rId20"/>
    <p:sldId id="270" r:id="rId21"/>
    <p:sldId id="271" r:id="rId22"/>
    <p:sldId id="272" r:id="rId23"/>
    <p:sldId id="273" r:id="rId24"/>
    <p:sldId id="274" r:id="rId25"/>
    <p:sldId id="275" r:id="rId26"/>
    <p:sldId id="280" r:id="rId27"/>
    <p:sldId id="276" r:id="rId28"/>
    <p:sldId id="277" r:id="rId29"/>
  </p:sldIdLst>
  <p:sldSz cx="9144000" cy="5143500" type="screen16x9"/>
  <p:notesSz cx="6858000" cy="9144000"/>
  <p:embeddedFontLst>
    <p:embeddedFont>
      <p:font typeface="Raleway" pitchFamily="2"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953E79-49D5-494B-B35C-D11FB2A372AD}" v="12" dt="2026-08-10T20:58:08.4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781" autoAdjust="0"/>
  </p:normalViewPr>
  <p:slideViewPr>
    <p:cSldViewPr snapToGrid="0">
      <p:cViewPr varScale="1">
        <p:scale>
          <a:sx n="87" d="100"/>
          <a:sy n="87" d="100"/>
        </p:scale>
        <p:origin x="608" y="5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font" Target="fonts/font4.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3.fntdata"/><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2.fntdata"/><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c02c7d568_0_43: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9" name="Google Shape;109;g3c02c7d568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c02c7d568_0_49: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6" name="Google Shape;116;g3c02c7d568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c02c7d568_0_55: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3" name="Google Shape;123;g3c02c7d568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c02c7d568_0_55: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3" name="Google Shape;123;g3c02c7d568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31740342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c02c7d568_0_61: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0" name="Google Shape;130;g3c02c7d568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c02c7d568_0_67: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7" name="Google Shape;137;g3c02c7d568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c02c7d568_0_73: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4" name="Google Shape;144;g3c02c7d568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3c02c7d568_0_79: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1" name="Google Shape;151;g3c02c7d568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3c02c7d568_0_90: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8" name="Google Shape;158;g3c02c7d568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3c02c7d568_0_96: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5" name="Google Shape;165;g3c02c7d568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c02c7d568_0_1: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9" name="Google Shape;59;g3c02c7d568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5014093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3c02c7d568_0_102: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2" name="Google Shape;172;g3c02c7d568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3c02c7d568_0_108: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9" name="Google Shape;179;g3c02c7d568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3c02c7d568_0_114: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6" name="Google Shape;186;g3c02c7d568_0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c02c7d568_0_120: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3" name="Google Shape;193;g3c02c7d568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3d09b251f7_0_28: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0" name="Google Shape;200;g3d09b251f7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c02c7d568_0_1: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9" name="Google Shape;59;g3c02c7d568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3c02c7d568_0_9: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6" name="Google Shape;66;g3c02c7d568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3d09b251f7_0_22: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4" name="Google Shape;74;g3d09b251f7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3c02c7d568_0_19: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Google Shape;81;g3c02c7d568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3c02c7d568_0_25: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 name="Google Shape;88;g3c02c7d568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3c02c7d568_0_31: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5" name="Google Shape;95;g3c02c7d568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c02c7d568_0_37: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c02c7d568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pic>
        <p:nvPicPr>
          <p:cNvPr id="2" name="Picture 1">
            <a:extLst>
              <a:ext uri="{FF2B5EF4-FFF2-40B4-BE49-F238E27FC236}">
                <a16:creationId xmlns:a16="http://schemas.microsoft.com/office/drawing/2014/main" id="{75A85965-7E74-EC0A-442C-EC61DB845D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08181" y="63609"/>
            <a:ext cx="1279580" cy="67495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www.exploravision.org"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drive.google.com/file/d/1V1Qjg4BMICpmtDSloJ-hy9Zddlc8nXTE/view?usp=sharing"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hyperlink" Target="https://drive.google.com/file/d/1Cs4ACrEQk7nBRIMH-ygw7PYaapOMvguq/view?usp=sharing" TargetMode="External"/><Relationship Id="rId4" Type="http://schemas.openxmlformats.org/officeDocument/2006/relationships/hyperlink" Target="https://www.exploravision.org/project-format/"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mailto:exploravision@nsta.org"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drive.google.com/file/d/1bHbSX8yq4lnchLmh3eItBdLNZJL4_dYj/view?usp=sharing"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hyperlink" Target="https://drive.google.com/file/d/1xDCMM_yL6-IrZA5t0SCVafda0-jr80OJ/view?usp=sharing"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drive.google.com/file/d/1yXNahsGp3DAfgUYUFtdGW-3HHUtF8QKS/view?usp=sharing"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s://www.exploravision.org/wp-content/uploads/2025/08/Year-34-Submission-Check-off.pdf" TargetMode="External"/><Relationship Id="rId2" Type="http://schemas.openxmlformats.org/officeDocument/2006/relationships/hyperlink" Target="https://www.exploravision.org/rules-requirements/" TargetMode="External"/><Relationship Id="rId1" Type="http://schemas.openxmlformats.org/officeDocument/2006/relationships/slideLayout" Target="../slideLayouts/slideLayout3.xml"/><Relationship Id="rId5" Type="http://schemas.openxmlformats.org/officeDocument/2006/relationships/hyperlink" Target="https://drive.google.com/file/d/12mr4mPBQbGxANAV3_tDpZB5PfOyNUWDK/view?usp=sharing" TargetMode="External"/><Relationship Id="rId4" Type="http://schemas.openxmlformats.org/officeDocument/2006/relationships/hyperlink" Target="https://drive.google.com/file/d/18_KSTRh6wni0OuNEfe5Q5kD5KXU1zeDY/view?usp=sharing"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drive.google.com/file/d/14i4fSTterV_p7wEsgUwAKnJTsJ2ml00m/view?usp=sharing"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hyperlink" Target="https://www.exploravision.org/faqs/" TargetMode="External"/><Relationship Id="rId13" Type="http://schemas.openxmlformats.org/officeDocument/2006/relationships/image" Target="../media/image3.jpg"/><Relationship Id="rId3" Type="http://schemas.openxmlformats.org/officeDocument/2006/relationships/hyperlink" Target="https://drive.google.com/file/d/1IAroW9yH1kmWsAFTGapPfOgDIzlsQCxu/view?usp=sharing" TargetMode="External"/><Relationship Id="rId7" Type="http://schemas.openxmlformats.org/officeDocument/2006/relationships/hyperlink" Target="http://www.exploravision.org" TargetMode="External"/><Relationship Id="rId12" Type="http://schemas.openxmlformats.org/officeDocument/2006/relationships/hyperlink" Target="mailto:exploravision@nsta.org"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hyperlink" Target="https://www.exploravision.org/lesson-plans" TargetMode="External"/><Relationship Id="rId11" Type="http://schemas.openxmlformats.org/officeDocument/2006/relationships/hyperlink" Target="https://www.instagram.com/toshiba_stemeducation/" TargetMode="External"/><Relationship Id="rId5" Type="http://schemas.openxmlformats.org/officeDocument/2006/relationships/hyperlink" Target="https://www.exploravision.org/sample-projects" TargetMode="External"/><Relationship Id="rId10" Type="http://schemas.openxmlformats.org/officeDocument/2006/relationships/hyperlink" Target="https://x.com/ToshibaAmerica" TargetMode="External"/><Relationship Id="rId4" Type="http://schemas.openxmlformats.org/officeDocument/2006/relationships/hyperlink" Target="https://www.exploravision.org/" TargetMode="External"/><Relationship Id="rId9" Type="http://schemas.openxmlformats.org/officeDocument/2006/relationships/hyperlink" Target="http://www.facebook.com/Toshibaamerica" TargetMode="External"/><Relationship Id="rId1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youtu.be/ribrWMBi2no"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2.jpeg"/><Relationship Id="rId4" Type="http://schemas.openxmlformats.org/officeDocument/2006/relationships/hyperlink" Target="https://www.youtube.com/@toshibainnovation/shorts"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www.exploravision.org"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sz="6000" b="1">
                <a:latin typeface="Raleway"/>
                <a:ea typeface="Raleway"/>
                <a:cs typeface="Raleway"/>
                <a:sym typeface="Raleway"/>
              </a:rPr>
              <a:t>Toshiba/NSTA ExploraVision </a:t>
            </a:r>
            <a:endParaRPr sz="6000" b="1">
              <a:latin typeface="Raleway"/>
              <a:ea typeface="Raleway"/>
              <a:cs typeface="Raleway"/>
              <a:sym typeface="Raleway"/>
            </a:endParaRPr>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latin typeface="Raleway"/>
                <a:ea typeface="Raleway"/>
                <a:cs typeface="Raleway"/>
                <a:sym typeface="Raleway"/>
              </a:rPr>
              <a:t>Introducing STEM Competition in Your Classroom</a:t>
            </a:r>
            <a:endParaRPr>
              <a:latin typeface="Raleway"/>
              <a:ea typeface="Raleway"/>
              <a:cs typeface="Raleway"/>
              <a:sym typeface="Raleway"/>
            </a:endParaRPr>
          </a:p>
          <a:p>
            <a:pPr marL="0" lvl="0" indent="0" rtl="0">
              <a:spcBef>
                <a:spcPts val="0"/>
              </a:spcBef>
              <a:spcAft>
                <a:spcPts val="0"/>
              </a:spcAft>
              <a:buNone/>
            </a:pPr>
            <a:r>
              <a:rPr lang="en">
                <a:latin typeface="Raleway"/>
                <a:ea typeface="Raleway"/>
                <a:cs typeface="Raleway"/>
                <a:sym typeface="Raleway"/>
              </a:rPr>
              <a:t>-- Program Guide --</a:t>
            </a:r>
            <a:endParaRPr>
              <a:latin typeface="Raleway"/>
              <a:ea typeface="Raleway"/>
              <a:cs typeface="Raleway"/>
              <a:sym typeface="Raleway"/>
            </a:endParaRPr>
          </a:p>
        </p:txBody>
      </p:sp>
      <p:pic>
        <p:nvPicPr>
          <p:cNvPr id="2" name="Picture 1">
            <a:extLst>
              <a:ext uri="{FF2B5EF4-FFF2-40B4-BE49-F238E27FC236}">
                <a16:creationId xmlns:a16="http://schemas.microsoft.com/office/drawing/2014/main" id="{477ECA5D-3456-C7EC-E950-DE68D9EF06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27145"/>
            <a:ext cx="2495550" cy="131635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b="1">
                <a:latin typeface="Raleway"/>
                <a:ea typeface="Raleway"/>
                <a:cs typeface="Raleway"/>
                <a:sym typeface="Raleway"/>
              </a:rPr>
              <a:t>General Requirements -- Students</a:t>
            </a:r>
            <a:endParaRPr b="1">
              <a:latin typeface="Raleway"/>
              <a:ea typeface="Raleway"/>
              <a:cs typeface="Raleway"/>
              <a:sym typeface="Raleway"/>
            </a:endParaRPr>
          </a:p>
        </p:txBody>
      </p:sp>
      <p:sp>
        <p:nvSpPr>
          <p:cNvPr id="112" name="Google Shape;112;p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rtl="0">
              <a:spcBef>
                <a:spcPts val="0"/>
              </a:spcBef>
              <a:spcAft>
                <a:spcPts val="0"/>
              </a:spcAft>
              <a:buClr>
                <a:schemeClr val="dk1"/>
              </a:buClr>
              <a:buSzPts val="1800"/>
              <a:buFont typeface="Raleway"/>
              <a:buChar char="●"/>
            </a:pPr>
            <a:r>
              <a:rPr lang="en" dirty="0">
                <a:solidFill>
                  <a:schemeClr val="dk1"/>
                </a:solidFill>
                <a:latin typeface="Raleway"/>
                <a:ea typeface="Raleway"/>
                <a:cs typeface="Raleway"/>
                <a:sym typeface="Raleway"/>
              </a:rPr>
              <a:t>Must be full-time K-12 students</a:t>
            </a:r>
            <a:endParaRPr dirty="0">
              <a:solidFill>
                <a:schemeClr val="dk1"/>
              </a:solidFill>
              <a:latin typeface="Raleway"/>
              <a:ea typeface="Raleway"/>
              <a:cs typeface="Raleway"/>
              <a:sym typeface="Raleway"/>
            </a:endParaRPr>
          </a:p>
          <a:p>
            <a:pPr marL="457200" lvl="0" indent="-342900" rtl="0">
              <a:spcBef>
                <a:spcPts val="0"/>
              </a:spcBef>
              <a:spcAft>
                <a:spcPts val="0"/>
              </a:spcAft>
              <a:buClr>
                <a:schemeClr val="dk1"/>
              </a:buClr>
              <a:buSzPts val="1800"/>
              <a:buFont typeface="Raleway"/>
              <a:buChar char="●"/>
            </a:pPr>
            <a:r>
              <a:rPr lang="en" dirty="0">
                <a:solidFill>
                  <a:schemeClr val="dk1"/>
                </a:solidFill>
                <a:latin typeface="Raleway"/>
                <a:ea typeface="Raleway"/>
                <a:cs typeface="Raleway"/>
                <a:sym typeface="Raleway"/>
              </a:rPr>
              <a:t>Must be currently enrolled in and attending a public, private, parochial, virtual school or home school in the U.S. or Canada (includes U.S. territories and DoWEA schools)</a:t>
            </a:r>
            <a:endParaRPr dirty="0">
              <a:solidFill>
                <a:schemeClr val="dk1"/>
              </a:solidFill>
              <a:latin typeface="Raleway"/>
              <a:ea typeface="Raleway"/>
              <a:cs typeface="Raleway"/>
              <a:sym typeface="Raleway"/>
            </a:endParaRPr>
          </a:p>
          <a:p>
            <a:pPr marL="457200" lvl="0" indent="-342900" rtl="0">
              <a:spcBef>
                <a:spcPts val="0"/>
              </a:spcBef>
              <a:spcAft>
                <a:spcPts val="0"/>
              </a:spcAft>
              <a:buClr>
                <a:schemeClr val="dk1"/>
              </a:buClr>
              <a:buSzPts val="1800"/>
              <a:buFont typeface="Raleway"/>
              <a:buChar char="●"/>
            </a:pPr>
            <a:r>
              <a:rPr lang="en" dirty="0">
                <a:solidFill>
                  <a:schemeClr val="dk1"/>
                </a:solidFill>
                <a:latin typeface="Raleway"/>
                <a:ea typeface="Raleway"/>
                <a:cs typeface="Raleway"/>
                <a:sym typeface="Raleway"/>
              </a:rPr>
              <a:t>Must be younger than 21</a:t>
            </a:r>
          </a:p>
          <a:p>
            <a:pPr marL="457200" lvl="0" indent="-342900" rtl="0">
              <a:spcBef>
                <a:spcPts val="0"/>
              </a:spcBef>
              <a:spcAft>
                <a:spcPts val="0"/>
              </a:spcAft>
              <a:buClr>
                <a:schemeClr val="dk1"/>
              </a:buClr>
              <a:buSzPts val="1800"/>
              <a:buFont typeface="Raleway"/>
              <a:buChar char="●"/>
            </a:pPr>
            <a:r>
              <a:rPr lang="en" dirty="0">
                <a:solidFill>
                  <a:schemeClr val="dk1"/>
                </a:solidFill>
                <a:latin typeface="Raleway"/>
                <a:ea typeface="Raleway"/>
                <a:cs typeface="Raleway"/>
                <a:sym typeface="Raleway"/>
              </a:rPr>
              <a:t>May only be on one team and only submit one project</a:t>
            </a:r>
            <a:endParaRPr dirty="0">
              <a:solidFill>
                <a:schemeClr val="dk1"/>
              </a:solidFill>
              <a:latin typeface="Raleway"/>
              <a:ea typeface="Raleway"/>
              <a:cs typeface="Raleway"/>
              <a:sym typeface="Raleway"/>
            </a:endParaRPr>
          </a:p>
          <a:p>
            <a:pPr marL="0" lvl="0" indent="0" rtl="0">
              <a:spcBef>
                <a:spcPts val="1600"/>
              </a:spcBef>
              <a:spcAft>
                <a:spcPts val="1600"/>
              </a:spcAft>
              <a:buNone/>
            </a:pPr>
            <a:endParaRPr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9" name="Google Shape;119;p22"/>
          <p:cNvSpPr txBox="1">
            <a:spLocks noGrp="1"/>
          </p:cNvSpPr>
          <p:nvPr>
            <p:ph type="body" idx="1"/>
          </p:nvPr>
        </p:nvSpPr>
        <p:spPr>
          <a:xfrm>
            <a:off x="311700" y="1000075"/>
            <a:ext cx="8520600" cy="3416400"/>
          </a:xfrm>
          <a:prstGeom prst="rect">
            <a:avLst/>
          </a:prstGeom>
        </p:spPr>
        <p:txBody>
          <a:bodyPr spcFirstLastPara="1" wrap="square" lIns="91425" tIns="91425" rIns="91425" bIns="91425" anchor="t" anchorCtr="0">
            <a:noAutofit/>
          </a:bodyPr>
          <a:lstStyle/>
          <a:p>
            <a:pPr marL="0" lvl="0" indent="0" rtl="0">
              <a:lnSpc>
                <a:spcPct val="100000"/>
              </a:lnSpc>
              <a:spcBef>
                <a:spcPts val="0"/>
              </a:spcBef>
              <a:spcAft>
                <a:spcPts val="0"/>
              </a:spcAft>
              <a:buNone/>
            </a:pPr>
            <a:r>
              <a:rPr lang="en" sz="1600" b="1" dirty="0">
                <a:solidFill>
                  <a:schemeClr val="dk1"/>
                </a:solidFill>
                <a:latin typeface="Raleway"/>
                <a:ea typeface="Raleway"/>
                <a:cs typeface="Raleway"/>
                <a:sym typeface="Raleway"/>
              </a:rPr>
              <a:t>Coaches:</a:t>
            </a:r>
            <a:endParaRPr sz="1600" b="1" dirty="0">
              <a:solidFill>
                <a:schemeClr val="dk1"/>
              </a:solidFill>
              <a:latin typeface="Raleway"/>
              <a:ea typeface="Raleway"/>
              <a:cs typeface="Raleway"/>
              <a:sym typeface="Raleway"/>
            </a:endParaRPr>
          </a:p>
          <a:p>
            <a:pPr marL="457200" lvl="0" indent="-330200" rtl="0">
              <a:spcBef>
                <a:spcPts val="1600"/>
              </a:spcBef>
              <a:spcAft>
                <a:spcPts val="0"/>
              </a:spcAft>
              <a:buClr>
                <a:schemeClr val="dk1"/>
              </a:buClr>
              <a:buSzPts val="1600"/>
              <a:buFont typeface="Raleway"/>
              <a:buChar char="●"/>
            </a:pPr>
            <a:r>
              <a:rPr lang="en" sz="1600" dirty="0">
                <a:solidFill>
                  <a:schemeClr val="dk1"/>
                </a:solidFill>
                <a:latin typeface="Raleway"/>
                <a:ea typeface="Raleway"/>
                <a:cs typeface="Raleway"/>
                <a:sym typeface="Raleway"/>
              </a:rPr>
              <a:t>Are required for each team</a:t>
            </a:r>
            <a:endParaRPr sz="1600" dirty="0">
              <a:solidFill>
                <a:schemeClr val="dk1"/>
              </a:solidFill>
              <a:latin typeface="Raleway"/>
              <a:ea typeface="Raleway"/>
              <a:cs typeface="Raleway"/>
              <a:sym typeface="Raleway"/>
            </a:endParaRPr>
          </a:p>
          <a:p>
            <a:pPr marL="457200" lvl="0" indent="-330200" rtl="0">
              <a:spcBef>
                <a:spcPts val="0"/>
              </a:spcBef>
              <a:spcAft>
                <a:spcPts val="0"/>
              </a:spcAft>
              <a:buClr>
                <a:schemeClr val="dk1"/>
              </a:buClr>
              <a:buSzPts val="1600"/>
              <a:buFont typeface="Raleway"/>
              <a:buChar char="●"/>
            </a:pPr>
            <a:r>
              <a:rPr lang="en" sz="1600" dirty="0">
                <a:solidFill>
                  <a:schemeClr val="dk1"/>
                </a:solidFill>
                <a:latin typeface="Raleway"/>
                <a:ea typeface="Raleway"/>
                <a:cs typeface="Raleway"/>
                <a:sym typeface="Raleway"/>
              </a:rPr>
              <a:t>Must be known to at least one of the team members</a:t>
            </a:r>
            <a:endParaRPr sz="1600" dirty="0">
              <a:solidFill>
                <a:schemeClr val="dk1"/>
              </a:solidFill>
              <a:latin typeface="Raleway"/>
              <a:ea typeface="Raleway"/>
              <a:cs typeface="Raleway"/>
              <a:sym typeface="Raleway"/>
            </a:endParaRPr>
          </a:p>
          <a:p>
            <a:pPr marL="457200" lvl="0" indent="-330200" rtl="0">
              <a:spcBef>
                <a:spcPts val="0"/>
              </a:spcBef>
              <a:spcAft>
                <a:spcPts val="0"/>
              </a:spcAft>
              <a:buClr>
                <a:schemeClr val="dk1"/>
              </a:buClr>
              <a:buSzPts val="1600"/>
              <a:buFont typeface="Raleway"/>
              <a:buChar char="●"/>
            </a:pPr>
            <a:r>
              <a:rPr lang="en" sz="1600" dirty="0">
                <a:solidFill>
                  <a:schemeClr val="dk1"/>
                </a:solidFill>
                <a:latin typeface="Raleway"/>
                <a:ea typeface="Raleway"/>
                <a:cs typeface="Raleway"/>
                <a:sym typeface="Raleway"/>
              </a:rPr>
              <a:t>Can be a teacher, a parent/guardian of a team member, a counselor, or a leader of a yourth organization; must be at least 21 years old</a:t>
            </a:r>
            <a:endParaRPr sz="1600" dirty="0">
              <a:solidFill>
                <a:schemeClr val="dk1"/>
              </a:solidFill>
              <a:latin typeface="Raleway"/>
              <a:ea typeface="Raleway"/>
              <a:cs typeface="Raleway"/>
              <a:sym typeface="Raleway"/>
            </a:endParaRPr>
          </a:p>
          <a:p>
            <a:pPr marL="457200" lvl="0" indent="-330200" rtl="0">
              <a:spcBef>
                <a:spcPts val="0"/>
              </a:spcBef>
              <a:spcAft>
                <a:spcPts val="0"/>
              </a:spcAft>
              <a:buClr>
                <a:schemeClr val="dk1"/>
              </a:buClr>
              <a:buSzPts val="1600"/>
              <a:buFont typeface="Raleway"/>
              <a:buChar char="●"/>
            </a:pPr>
            <a:r>
              <a:rPr lang="en" sz="1600" dirty="0">
                <a:solidFill>
                  <a:schemeClr val="dk1"/>
                </a:solidFill>
                <a:latin typeface="Raleway"/>
                <a:ea typeface="Raleway"/>
                <a:cs typeface="Raleway"/>
                <a:sym typeface="Raleway"/>
              </a:rPr>
              <a:t>May enter an unlimited number of teams</a:t>
            </a:r>
            <a:endParaRPr sz="1600" dirty="0">
              <a:solidFill>
                <a:schemeClr val="dk1"/>
              </a:solidFill>
              <a:latin typeface="Raleway"/>
              <a:ea typeface="Raleway"/>
              <a:cs typeface="Raleway"/>
              <a:sym typeface="Raleway"/>
            </a:endParaRPr>
          </a:p>
          <a:p>
            <a:pPr marL="457200" lvl="0" indent="-330200" rtl="0">
              <a:spcBef>
                <a:spcPts val="0"/>
              </a:spcBef>
              <a:spcAft>
                <a:spcPts val="0"/>
              </a:spcAft>
              <a:buClr>
                <a:schemeClr val="dk1"/>
              </a:buClr>
              <a:buSzPts val="1600"/>
              <a:buFont typeface="Raleway"/>
              <a:buChar char="●"/>
            </a:pPr>
            <a:r>
              <a:rPr lang="en" sz="1600" dirty="0">
                <a:solidFill>
                  <a:schemeClr val="dk1"/>
                </a:solidFill>
                <a:latin typeface="Raleway"/>
                <a:ea typeface="Raleway"/>
                <a:cs typeface="Raleway"/>
                <a:sym typeface="Raleway"/>
              </a:rPr>
              <a:t>Should guide the students but not perform work on the project</a:t>
            </a:r>
            <a:endParaRPr sz="1600" dirty="0">
              <a:solidFill>
                <a:schemeClr val="dk1"/>
              </a:solidFill>
              <a:latin typeface="Raleway"/>
              <a:ea typeface="Raleway"/>
              <a:cs typeface="Raleway"/>
              <a:sym typeface="Raleway"/>
            </a:endParaRPr>
          </a:p>
          <a:p>
            <a:pPr marL="0" lvl="0" indent="0" rtl="0">
              <a:lnSpc>
                <a:spcPct val="100000"/>
              </a:lnSpc>
              <a:spcBef>
                <a:spcPts val="1600"/>
              </a:spcBef>
              <a:spcAft>
                <a:spcPts val="0"/>
              </a:spcAft>
              <a:buNone/>
            </a:pPr>
            <a:r>
              <a:rPr lang="en" sz="1600" b="1" dirty="0">
                <a:solidFill>
                  <a:schemeClr val="dk1"/>
                </a:solidFill>
                <a:latin typeface="Raleway"/>
                <a:ea typeface="Raleway"/>
                <a:cs typeface="Raleway"/>
                <a:sym typeface="Raleway"/>
              </a:rPr>
              <a:t>Mentors:</a:t>
            </a:r>
            <a:endParaRPr sz="1600" b="1" dirty="0">
              <a:solidFill>
                <a:schemeClr val="dk1"/>
              </a:solidFill>
              <a:latin typeface="Raleway"/>
              <a:ea typeface="Raleway"/>
              <a:cs typeface="Raleway"/>
              <a:sym typeface="Raleway"/>
            </a:endParaRPr>
          </a:p>
          <a:p>
            <a:pPr marL="457200" lvl="0" indent="-330200" rtl="0">
              <a:spcBef>
                <a:spcPts val="1600"/>
              </a:spcBef>
              <a:spcAft>
                <a:spcPts val="0"/>
              </a:spcAft>
              <a:buClr>
                <a:schemeClr val="dk1"/>
              </a:buClr>
              <a:buSzPts val="1600"/>
              <a:buFont typeface="Raleway"/>
              <a:buChar char="●"/>
            </a:pPr>
            <a:r>
              <a:rPr lang="en" sz="1600" dirty="0">
                <a:solidFill>
                  <a:schemeClr val="dk1"/>
                </a:solidFill>
                <a:latin typeface="Raleway"/>
                <a:ea typeface="Raleway"/>
                <a:cs typeface="Raleway"/>
                <a:sym typeface="Raleway"/>
              </a:rPr>
              <a:t>Are optional</a:t>
            </a:r>
            <a:endParaRPr sz="1600" dirty="0">
              <a:solidFill>
                <a:schemeClr val="dk1"/>
              </a:solidFill>
              <a:latin typeface="Raleway"/>
              <a:ea typeface="Raleway"/>
              <a:cs typeface="Raleway"/>
              <a:sym typeface="Raleway"/>
            </a:endParaRPr>
          </a:p>
          <a:p>
            <a:pPr marL="457200" lvl="0" indent="-330200" rtl="0">
              <a:spcBef>
                <a:spcPts val="0"/>
              </a:spcBef>
              <a:spcAft>
                <a:spcPts val="0"/>
              </a:spcAft>
              <a:buClr>
                <a:schemeClr val="dk1"/>
              </a:buClr>
              <a:buSzPts val="1600"/>
              <a:buFont typeface="Raleway"/>
              <a:buChar char="●"/>
            </a:pPr>
            <a:r>
              <a:rPr lang="en" sz="1600" dirty="0">
                <a:solidFill>
                  <a:schemeClr val="dk1"/>
                </a:solidFill>
                <a:latin typeface="Raleway"/>
                <a:ea typeface="Raleway"/>
                <a:cs typeface="Raleway"/>
                <a:sym typeface="Raleway"/>
              </a:rPr>
              <a:t>Can be an individual that represents an organization or business or be a parent/guardian of a team member</a:t>
            </a:r>
            <a:endParaRPr sz="1600" dirty="0">
              <a:solidFill>
                <a:schemeClr val="dk1"/>
              </a:solidFill>
              <a:latin typeface="Raleway"/>
              <a:ea typeface="Raleway"/>
              <a:cs typeface="Raleway"/>
              <a:sym typeface="Raleway"/>
            </a:endParaRPr>
          </a:p>
          <a:p>
            <a:pPr marL="457200" lvl="0" indent="-330200" rtl="0">
              <a:spcBef>
                <a:spcPts val="0"/>
              </a:spcBef>
              <a:spcAft>
                <a:spcPts val="0"/>
              </a:spcAft>
              <a:buClr>
                <a:schemeClr val="dk1"/>
              </a:buClr>
              <a:buSzPts val="1600"/>
              <a:buFont typeface="Raleway"/>
              <a:buChar char="●"/>
            </a:pPr>
            <a:r>
              <a:rPr lang="en" sz="1600" dirty="0">
                <a:solidFill>
                  <a:schemeClr val="dk1"/>
                </a:solidFill>
                <a:latin typeface="Raleway"/>
                <a:ea typeface="Raleway"/>
                <a:cs typeface="Raleway"/>
                <a:sym typeface="Raleway"/>
              </a:rPr>
              <a:t>Should serve as a resource for the team but not perform work on the project</a:t>
            </a:r>
            <a:endParaRPr sz="1600" dirty="0">
              <a:solidFill>
                <a:schemeClr val="dk1"/>
              </a:solidFill>
              <a:latin typeface="Raleway"/>
              <a:ea typeface="Raleway"/>
              <a:cs typeface="Raleway"/>
              <a:sym typeface="Raleway"/>
            </a:endParaRPr>
          </a:p>
        </p:txBody>
      </p:sp>
      <p:sp>
        <p:nvSpPr>
          <p:cNvPr id="118" name="Google Shape;118;p22"/>
          <p:cNvSpPr txBox="1">
            <a:spLocks noGrp="1"/>
          </p:cNvSpPr>
          <p:nvPr>
            <p:ph type="title"/>
          </p:nvPr>
        </p:nvSpPr>
        <p:spPr>
          <a:xfrm>
            <a:off x="311700" y="445025"/>
            <a:ext cx="88809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2600" b="1" dirty="0">
                <a:latin typeface="Raleway"/>
                <a:ea typeface="Raleway"/>
                <a:cs typeface="Raleway"/>
                <a:sym typeface="Raleway"/>
              </a:rPr>
              <a:t>General Requirements -- Coaches/Mentors</a:t>
            </a:r>
            <a:endParaRPr sz="2600" b="1" dirty="0">
              <a:latin typeface="Raleway"/>
              <a:ea typeface="Raleway"/>
              <a:cs typeface="Raleway"/>
              <a:sym typeface="Raleway"/>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2600" b="1">
                <a:latin typeface="Raleway"/>
                <a:ea typeface="Raleway"/>
                <a:cs typeface="Raleway"/>
                <a:sym typeface="Raleway"/>
              </a:rPr>
              <a:t>Project Entry Process</a:t>
            </a:r>
            <a:endParaRPr sz="2600" b="1">
              <a:latin typeface="Raleway"/>
              <a:ea typeface="Raleway"/>
              <a:cs typeface="Raleway"/>
              <a:sym typeface="Raleway"/>
            </a:endParaRPr>
          </a:p>
        </p:txBody>
      </p:sp>
      <p:sp>
        <p:nvSpPr>
          <p:cNvPr id="126" name="Google Shape;126;p23"/>
          <p:cNvSpPr txBox="1">
            <a:spLocks noGrp="1"/>
          </p:cNvSpPr>
          <p:nvPr>
            <p:ph type="body" idx="1"/>
          </p:nvPr>
        </p:nvSpPr>
        <p:spPr>
          <a:xfrm>
            <a:off x="311700" y="1067375"/>
            <a:ext cx="8520600" cy="3883766"/>
          </a:xfrm>
          <a:prstGeom prst="rect">
            <a:avLst/>
          </a:prstGeom>
        </p:spPr>
        <p:txBody>
          <a:bodyPr spcFirstLastPara="1" wrap="square" lIns="91425" tIns="91425" rIns="91425" bIns="91425" anchor="t" anchorCtr="0">
            <a:noAutofit/>
          </a:bodyPr>
          <a:lstStyle/>
          <a:p>
            <a:pPr marL="457200" lvl="0" indent="-330200" rtl="0">
              <a:spcBef>
                <a:spcPts val="0"/>
              </a:spcBef>
              <a:spcAft>
                <a:spcPts val="0"/>
              </a:spcAft>
              <a:buClr>
                <a:schemeClr val="dk1"/>
              </a:buClr>
              <a:buSzPts val="1600"/>
              <a:buChar char="●"/>
            </a:pPr>
            <a:r>
              <a:rPr lang="en" sz="1600" b="1" dirty="0">
                <a:solidFill>
                  <a:schemeClr val="dk1"/>
                </a:solidFill>
                <a:latin typeface="Raleway"/>
                <a:ea typeface="Raleway"/>
                <a:cs typeface="Raleway"/>
                <a:sym typeface="Raleway"/>
              </a:rPr>
              <a:t>Step 1</a:t>
            </a:r>
            <a:r>
              <a:rPr lang="en" sz="1600" dirty="0">
                <a:solidFill>
                  <a:schemeClr val="dk1"/>
                </a:solidFill>
                <a:latin typeface="Raleway"/>
                <a:ea typeface="Raleway"/>
                <a:cs typeface="Raleway"/>
                <a:sym typeface="Raleway"/>
              </a:rPr>
              <a:t>: Coach registration at </a:t>
            </a:r>
            <a:r>
              <a:rPr lang="en" sz="1600" u="sng" dirty="0">
                <a:solidFill>
                  <a:schemeClr val="dk1"/>
                </a:solidFill>
                <a:latin typeface="Raleway"/>
                <a:ea typeface="Raleway"/>
                <a:cs typeface="Raleway"/>
                <a:sym typeface="Raleway"/>
                <a:hlinkClick r:id="rId3"/>
              </a:rPr>
              <a:t>www.exploravision.org</a:t>
            </a:r>
            <a:endParaRPr sz="1600" dirty="0">
              <a:solidFill>
                <a:schemeClr val="dk1"/>
              </a:solidFill>
              <a:latin typeface="Raleway"/>
              <a:ea typeface="Raleway"/>
              <a:cs typeface="Raleway"/>
              <a:sym typeface="Raleway"/>
            </a:endParaRPr>
          </a:p>
          <a:p>
            <a:pPr marL="457200" lvl="0" indent="-330200" rtl="0">
              <a:spcBef>
                <a:spcPts val="0"/>
              </a:spcBef>
              <a:spcAft>
                <a:spcPts val="0"/>
              </a:spcAft>
              <a:buClr>
                <a:schemeClr val="dk1"/>
              </a:buClr>
              <a:buSzPts val="1600"/>
              <a:buChar char="●"/>
            </a:pPr>
            <a:r>
              <a:rPr lang="en" sz="1600" b="1" dirty="0">
                <a:solidFill>
                  <a:schemeClr val="dk1"/>
                </a:solidFill>
                <a:latin typeface="Raleway"/>
                <a:ea typeface="Raleway"/>
                <a:cs typeface="Raleway"/>
                <a:sym typeface="Raleway"/>
              </a:rPr>
              <a:t>Step 2</a:t>
            </a:r>
            <a:r>
              <a:rPr lang="en" sz="1600" dirty="0">
                <a:solidFill>
                  <a:schemeClr val="dk1"/>
                </a:solidFill>
                <a:latin typeface="Raleway"/>
                <a:ea typeface="Raleway"/>
                <a:cs typeface="Raleway"/>
                <a:sym typeface="Raleway"/>
              </a:rPr>
              <a:t>: Register your team</a:t>
            </a:r>
            <a:endParaRPr sz="1600" dirty="0">
              <a:solidFill>
                <a:schemeClr val="dk1"/>
              </a:solidFill>
              <a:latin typeface="Raleway"/>
              <a:ea typeface="Raleway"/>
              <a:cs typeface="Raleway"/>
              <a:sym typeface="Raleway"/>
            </a:endParaRPr>
          </a:p>
          <a:p>
            <a:pPr marL="457200" lvl="0" indent="-330200" rtl="0">
              <a:spcBef>
                <a:spcPts val="0"/>
              </a:spcBef>
              <a:spcAft>
                <a:spcPts val="0"/>
              </a:spcAft>
              <a:buClr>
                <a:schemeClr val="dk1"/>
              </a:buClr>
              <a:buSzPts val="1600"/>
              <a:buChar char="●"/>
            </a:pPr>
            <a:r>
              <a:rPr lang="en" sz="1600" b="1" dirty="0">
                <a:solidFill>
                  <a:schemeClr val="dk1"/>
                </a:solidFill>
                <a:latin typeface="Raleway"/>
                <a:ea typeface="Raleway"/>
                <a:cs typeface="Raleway"/>
                <a:sym typeface="Raleway"/>
              </a:rPr>
              <a:t>Step 3</a:t>
            </a:r>
            <a:r>
              <a:rPr lang="en" sz="1600" dirty="0">
                <a:solidFill>
                  <a:schemeClr val="dk1"/>
                </a:solidFill>
                <a:latin typeface="Raleway"/>
                <a:ea typeface="Raleway"/>
                <a:cs typeface="Raleway"/>
                <a:sym typeface="Raleway"/>
              </a:rPr>
              <a:t>: Teams begin working on their projects (e.g. brainstorm topics, research, etc.)</a:t>
            </a:r>
            <a:endParaRPr sz="1600" dirty="0">
              <a:solidFill>
                <a:schemeClr val="dk1"/>
              </a:solidFill>
              <a:latin typeface="Raleway"/>
              <a:ea typeface="Raleway"/>
              <a:cs typeface="Raleway"/>
              <a:sym typeface="Raleway"/>
            </a:endParaRPr>
          </a:p>
          <a:p>
            <a:pPr marL="457200" lvl="0" indent="-330200" rtl="0">
              <a:spcBef>
                <a:spcPts val="0"/>
              </a:spcBef>
              <a:spcAft>
                <a:spcPts val="0"/>
              </a:spcAft>
              <a:buClr>
                <a:schemeClr val="dk1"/>
              </a:buClr>
              <a:buSzPts val="1600"/>
              <a:buChar char="●"/>
            </a:pPr>
            <a:r>
              <a:rPr lang="en" sz="1600" b="1" dirty="0">
                <a:solidFill>
                  <a:schemeClr val="dk1"/>
                </a:solidFill>
                <a:latin typeface="Raleway"/>
                <a:ea typeface="Raleway"/>
                <a:cs typeface="Raleway"/>
                <a:sym typeface="Raleway"/>
              </a:rPr>
              <a:t>Step 4</a:t>
            </a:r>
            <a:r>
              <a:rPr lang="en" sz="1600" dirty="0">
                <a:solidFill>
                  <a:schemeClr val="dk1"/>
                </a:solidFill>
                <a:latin typeface="Raleway"/>
                <a:ea typeface="Raleway"/>
                <a:cs typeface="Raleway"/>
                <a:sym typeface="Raleway"/>
              </a:rPr>
              <a:t>: Upload and enter projects</a:t>
            </a:r>
            <a:endParaRPr sz="1600" dirty="0">
              <a:solidFill>
                <a:schemeClr val="dk1"/>
              </a:solidFill>
              <a:latin typeface="Raleway"/>
              <a:ea typeface="Raleway"/>
              <a:cs typeface="Raleway"/>
              <a:sym typeface="Raleway"/>
            </a:endParaRPr>
          </a:p>
          <a:p>
            <a:pPr marL="457200" lvl="0" indent="-330200" rtl="0">
              <a:spcBef>
                <a:spcPts val="0"/>
              </a:spcBef>
              <a:spcAft>
                <a:spcPts val="0"/>
              </a:spcAft>
              <a:buClr>
                <a:schemeClr val="dk1"/>
              </a:buClr>
              <a:buSzPts val="1600"/>
              <a:buFont typeface="Raleway"/>
              <a:buChar char="●"/>
            </a:pPr>
            <a:r>
              <a:rPr lang="en" sz="1600" dirty="0">
                <a:solidFill>
                  <a:schemeClr val="dk1"/>
                </a:solidFill>
                <a:latin typeface="Raleway"/>
                <a:ea typeface="Raleway"/>
                <a:cs typeface="Raleway"/>
                <a:sym typeface="Raleway"/>
              </a:rPr>
              <a:t>Notes:</a:t>
            </a:r>
            <a:endParaRPr sz="1600" dirty="0">
              <a:solidFill>
                <a:schemeClr val="dk1"/>
              </a:solidFill>
              <a:latin typeface="Raleway"/>
              <a:ea typeface="Raleway"/>
              <a:cs typeface="Raleway"/>
              <a:sym typeface="Raleway"/>
            </a:endParaRPr>
          </a:p>
          <a:p>
            <a:pPr marL="914400" lvl="1" indent="-330200" rtl="0">
              <a:spcBef>
                <a:spcPts val="0"/>
              </a:spcBef>
              <a:spcAft>
                <a:spcPts val="0"/>
              </a:spcAft>
              <a:buClr>
                <a:schemeClr val="dk1"/>
              </a:buClr>
              <a:buSzPts val="1600"/>
              <a:buFont typeface="Raleway"/>
              <a:buChar char="○"/>
            </a:pPr>
            <a:r>
              <a:rPr lang="en" sz="1600" dirty="0">
                <a:solidFill>
                  <a:schemeClr val="dk1"/>
                </a:solidFill>
                <a:latin typeface="Raleway"/>
                <a:ea typeface="Raleway"/>
                <a:cs typeface="Raleway"/>
                <a:sym typeface="Raleway"/>
              </a:rPr>
              <a:t>Team projects are entered online by the coach</a:t>
            </a:r>
            <a:endParaRPr sz="1600" dirty="0">
              <a:solidFill>
                <a:schemeClr val="dk1"/>
              </a:solidFill>
              <a:latin typeface="Raleway"/>
              <a:ea typeface="Raleway"/>
              <a:cs typeface="Raleway"/>
              <a:sym typeface="Raleway"/>
            </a:endParaRPr>
          </a:p>
          <a:p>
            <a:pPr marL="914400" lvl="1" indent="-330200" rtl="0">
              <a:spcBef>
                <a:spcPts val="0"/>
              </a:spcBef>
              <a:spcAft>
                <a:spcPts val="0"/>
              </a:spcAft>
              <a:buClr>
                <a:schemeClr val="dk1"/>
              </a:buClr>
              <a:buSzPts val="1600"/>
              <a:buFont typeface="Raleway"/>
              <a:buChar char="○"/>
            </a:pPr>
            <a:r>
              <a:rPr lang="en" sz="1600" dirty="0">
                <a:solidFill>
                  <a:schemeClr val="dk1"/>
                </a:solidFill>
                <a:latin typeface="Raleway"/>
                <a:ea typeface="Raleway"/>
                <a:cs typeface="Raleway"/>
                <a:sym typeface="Raleway"/>
              </a:rPr>
              <a:t>A coach may register as many teams as he/she wishes</a:t>
            </a:r>
            <a:endParaRPr sz="1600" dirty="0">
              <a:solidFill>
                <a:schemeClr val="dk1"/>
              </a:solidFill>
              <a:latin typeface="Raleway"/>
              <a:ea typeface="Raleway"/>
              <a:cs typeface="Raleway"/>
              <a:sym typeface="Raleway"/>
            </a:endParaRPr>
          </a:p>
          <a:p>
            <a:pPr marL="914400" lvl="1" indent="-330200" rtl="0">
              <a:spcBef>
                <a:spcPts val="0"/>
              </a:spcBef>
              <a:spcAft>
                <a:spcPts val="0"/>
              </a:spcAft>
              <a:buClr>
                <a:schemeClr val="dk1"/>
              </a:buClr>
              <a:buSzPts val="1600"/>
              <a:buFont typeface="Raleway"/>
              <a:buChar char="○"/>
            </a:pPr>
            <a:r>
              <a:rPr lang="en" sz="1600" dirty="0">
                <a:solidFill>
                  <a:schemeClr val="dk1"/>
                </a:solidFill>
                <a:latin typeface="Raleway"/>
                <a:ea typeface="Raleway"/>
                <a:cs typeface="Raleway"/>
                <a:sym typeface="Raleway"/>
              </a:rPr>
              <a:t>A coach is given a unique link upon registration to submit team information and projects</a:t>
            </a:r>
            <a:endParaRPr lang="en-US" sz="1600" dirty="0">
              <a:solidFill>
                <a:schemeClr val="dk1"/>
              </a:solidFill>
              <a:latin typeface="Raleway"/>
              <a:ea typeface="Raleway"/>
              <a:cs typeface="Raleway"/>
              <a:sym typeface="Raleway"/>
            </a:endParaRPr>
          </a:p>
          <a:p>
            <a:pPr marL="914400" lvl="1" indent="-330200" rtl="0">
              <a:spcBef>
                <a:spcPts val="0"/>
              </a:spcBef>
              <a:spcAft>
                <a:spcPts val="0"/>
              </a:spcAft>
              <a:buClr>
                <a:schemeClr val="dk1"/>
              </a:buClr>
              <a:buSzPts val="1600"/>
              <a:buFont typeface="Raleway"/>
              <a:buChar char="○"/>
            </a:pPr>
            <a:r>
              <a:rPr lang="en" sz="1600" dirty="0">
                <a:solidFill>
                  <a:schemeClr val="dk1"/>
                </a:solidFill>
                <a:latin typeface="Raleway"/>
                <a:ea typeface="Raleway"/>
                <a:cs typeface="Raleway"/>
                <a:sym typeface="Raleway"/>
              </a:rPr>
              <a:t>Project must be submitted online by </a:t>
            </a:r>
            <a:r>
              <a:rPr lang="en" sz="1600" b="1" dirty="0">
                <a:solidFill>
                  <a:schemeClr val="dk1"/>
                </a:solidFill>
                <a:latin typeface="Raleway"/>
                <a:ea typeface="Raleway"/>
                <a:cs typeface="Raleway"/>
                <a:sym typeface="Raleway"/>
              </a:rPr>
              <a:t>8:00 PM EST on January 27, 2027 </a:t>
            </a:r>
            <a:r>
              <a:rPr lang="en" sz="1600" dirty="0">
                <a:solidFill>
                  <a:schemeClr val="dk1"/>
                </a:solidFill>
                <a:latin typeface="Raleway"/>
                <a:ea typeface="Raleway"/>
                <a:cs typeface="Raleway"/>
                <a:sym typeface="Raleway"/>
              </a:rPr>
              <a:t>to be considered</a:t>
            </a:r>
            <a:endParaRPr sz="1600" dirty="0">
              <a:solidFill>
                <a:schemeClr val="dk1"/>
              </a:solidFill>
              <a:latin typeface="Raleway"/>
              <a:ea typeface="Raleway"/>
              <a:cs typeface="Raleway"/>
              <a:sym typeface="Raleway"/>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2600" b="1" dirty="0">
                <a:latin typeface="Raleway"/>
                <a:ea typeface="Raleway"/>
                <a:cs typeface="Raleway"/>
                <a:sym typeface="Raleway"/>
              </a:rPr>
              <a:t>Project Format </a:t>
            </a:r>
            <a:r>
              <a:rPr lang="en-US" sz="2600" b="1" dirty="0">
                <a:latin typeface="Raleway"/>
                <a:ea typeface="Raleway"/>
                <a:cs typeface="Raleway"/>
                <a:sym typeface="Raleway"/>
              </a:rPr>
              <a:t> </a:t>
            </a:r>
            <a:br>
              <a:rPr lang="en-US" sz="2600" b="1" dirty="0">
                <a:latin typeface="Raleway"/>
                <a:ea typeface="Raleway"/>
                <a:cs typeface="Raleway"/>
                <a:sym typeface="Raleway"/>
              </a:rPr>
            </a:br>
            <a:endParaRPr sz="2600" b="1" dirty="0">
              <a:latin typeface="Raleway"/>
              <a:ea typeface="Raleway"/>
              <a:cs typeface="Raleway"/>
              <a:sym typeface="Raleway"/>
            </a:endParaRPr>
          </a:p>
        </p:txBody>
      </p:sp>
      <p:sp>
        <p:nvSpPr>
          <p:cNvPr id="126" name="Google Shape;126;p23"/>
          <p:cNvSpPr txBox="1">
            <a:spLocks noGrp="1"/>
          </p:cNvSpPr>
          <p:nvPr>
            <p:ph type="body" idx="1"/>
          </p:nvPr>
        </p:nvSpPr>
        <p:spPr>
          <a:xfrm>
            <a:off x="311700" y="1499015"/>
            <a:ext cx="7482894" cy="3095469"/>
          </a:xfrm>
          <a:prstGeom prst="rect">
            <a:avLst/>
          </a:prstGeom>
        </p:spPr>
        <p:txBody>
          <a:bodyPr spcFirstLastPara="1" wrap="square" lIns="91425" tIns="91425" rIns="91425" bIns="91425" anchor="t" anchorCtr="0">
            <a:noAutofit/>
          </a:bodyPr>
          <a:lstStyle/>
          <a:p>
            <a:pPr>
              <a:spcAft>
                <a:spcPts val="600"/>
              </a:spcAft>
            </a:pPr>
            <a:r>
              <a:rPr lang="en-US" sz="1400" b="1" dirty="0">
                <a:solidFill>
                  <a:srgbClr val="000000"/>
                </a:solidFill>
                <a:effectLst/>
              </a:rPr>
              <a:t>Grades K-3 Requirements</a:t>
            </a:r>
            <a:r>
              <a:rPr lang="en-US" sz="1400" dirty="0"/>
              <a:t> </a:t>
            </a:r>
            <a:br>
              <a:rPr lang="en-US" sz="1400" dirty="0"/>
            </a:br>
            <a:r>
              <a:rPr lang="en-US" sz="1400" dirty="0">
                <a:solidFill>
                  <a:srgbClr val="000000"/>
                </a:solidFill>
                <a:effectLst/>
              </a:rPr>
              <a:t>K-3 grades team </a:t>
            </a:r>
            <a:r>
              <a:rPr lang="en-US" sz="1400" dirty="0">
                <a:solidFill>
                  <a:srgbClr val="000000"/>
                </a:solidFill>
              </a:rPr>
              <a:t>have a choice to submit projects in two types of format.</a:t>
            </a:r>
            <a:br>
              <a:rPr lang="en-US" sz="1000" dirty="0">
                <a:solidFill>
                  <a:srgbClr val="000000"/>
                </a:solidFill>
                <a:effectLst/>
              </a:rPr>
            </a:br>
            <a:r>
              <a:rPr lang="en-US" sz="1000" dirty="0">
                <a:solidFill>
                  <a:srgbClr val="000000"/>
                </a:solidFill>
                <a:effectLst/>
              </a:rPr>
              <a:t>•  </a:t>
            </a:r>
            <a:r>
              <a:rPr lang="en-US" sz="1400" dirty="0">
                <a:solidFill>
                  <a:srgbClr val="000000"/>
                </a:solidFill>
                <a:effectLst/>
              </a:rPr>
              <a:t>A storyboard format, t</a:t>
            </a:r>
            <a:r>
              <a:rPr lang="en-US" sz="1400" dirty="0">
                <a:solidFill>
                  <a:srgbClr val="000000"/>
                </a:solidFill>
              </a:rPr>
              <a:t>o</a:t>
            </a:r>
            <a:r>
              <a:rPr lang="en-US" sz="1400" dirty="0">
                <a:solidFill>
                  <a:srgbClr val="000000"/>
                </a:solidFill>
                <a:effectLst/>
              </a:rPr>
              <a:t> download, click </a:t>
            </a:r>
            <a:r>
              <a:rPr lang="en-US" sz="1400" dirty="0">
                <a:solidFill>
                  <a:srgbClr val="000000"/>
                </a:solidFill>
                <a:effectLst/>
                <a:hlinkClick r:id="rId3"/>
              </a:rPr>
              <a:t>Grades-K-3-Storyboard-Template</a:t>
            </a:r>
            <a:r>
              <a:rPr lang="en-US" sz="1400" dirty="0">
                <a:solidFill>
                  <a:srgbClr val="000000"/>
                </a:solidFill>
                <a:effectLst/>
              </a:rPr>
              <a:t>.</a:t>
            </a:r>
            <a:r>
              <a:rPr lang="en-US" sz="1400" dirty="0">
                <a:solidFill>
                  <a:srgbClr val="000000"/>
                </a:solidFill>
              </a:rPr>
              <a:t> Standard • ExploraVision Project Format, click </a:t>
            </a:r>
            <a:r>
              <a:rPr lang="en-US" sz="1400" dirty="0">
                <a:solidFill>
                  <a:srgbClr val="0000FF"/>
                </a:solidFill>
                <a:hlinkClick r:id="rId4"/>
              </a:rPr>
              <a:t>here</a:t>
            </a:r>
            <a:r>
              <a:rPr lang="en-US" sz="1400" dirty="0">
                <a:solidFill>
                  <a:srgbClr val="000000"/>
                </a:solidFill>
              </a:rPr>
              <a:t>.</a:t>
            </a:r>
            <a:r>
              <a:rPr lang="en-US" sz="1400" dirty="0">
                <a:solidFill>
                  <a:srgbClr val="000000"/>
                </a:solidFill>
                <a:effectLst/>
              </a:rPr>
              <a:t> </a:t>
            </a:r>
            <a:r>
              <a:rPr lang="en-US" sz="1000" dirty="0"/>
              <a:t>  </a:t>
            </a:r>
          </a:p>
          <a:p>
            <a:pPr>
              <a:spcAft>
                <a:spcPts val="600"/>
              </a:spcAft>
            </a:pPr>
            <a:r>
              <a:rPr lang="en-US" sz="1400" b="1" dirty="0">
                <a:solidFill>
                  <a:srgbClr val="000000"/>
                </a:solidFill>
                <a:effectLst/>
              </a:rPr>
              <a:t>Grades 4-6 Requirements</a:t>
            </a:r>
            <a:r>
              <a:rPr lang="en-US" sz="1400" dirty="0"/>
              <a:t> </a:t>
            </a:r>
            <a:br>
              <a:rPr lang="en-US" sz="1400" dirty="0"/>
            </a:br>
            <a:r>
              <a:rPr lang="en-US" sz="1400" dirty="0">
                <a:solidFill>
                  <a:srgbClr val="000000"/>
                </a:solidFill>
                <a:effectLst/>
              </a:rPr>
              <a:t>4-6 grades teams have a choice to submit projects in two types of format.</a:t>
            </a:r>
          </a:p>
          <a:p>
            <a:pPr marL="630238" lvl="1" indent="-168275">
              <a:spcBef>
                <a:spcPts val="0"/>
              </a:spcBef>
              <a:spcAft>
                <a:spcPts val="600"/>
              </a:spcAft>
              <a:buClrTx/>
              <a:buFont typeface="Arial" panose="020B0604020202020204" pitchFamily="34" charset="0"/>
              <a:buChar char="•"/>
            </a:pPr>
            <a:r>
              <a:rPr lang="en-US" dirty="0">
                <a:solidFill>
                  <a:srgbClr val="000000"/>
                </a:solidFill>
                <a:effectLst/>
              </a:rPr>
              <a:t>To download, click </a:t>
            </a:r>
            <a:r>
              <a:rPr lang="en-US" dirty="0">
                <a:solidFill>
                  <a:srgbClr val="0000FF"/>
                </a:solidFill>
                <a:effectLst/>
                <a:hlinkClick r:id="rId5"/>
              </a:rPr>
              <a:t>Grades-4-6-Presentation-Format-Template</a:t>
            </a:r>
            <a:r>
              <a:rPr lang="en-US" dirty="0">
                <a:solidFill>
                  <a:srgbClr val="000000"/>
                </a:solidFill>
                <a:effectLst/>
              </a:rPr>
              <a:t>.</a:t>
            </a:r>
          </a:p>
          <a:p>
            <a:pPr marL="630238" lvl="1" indent="-168275">
              <a:spcBef>
                <a:spcPts val="0"/>
              </a:spcBef>
              <a:spcAft>
                <a:spcPts val="600"/>
              </a:spcAft>
              <a:buClrTx/>
              <a:buFont typeface="Arial" panose="020B0604020202020204" pitchFamily="34" charset="0"/>
              <a:buChar char="•"/>
            </a:pPr>
            <a:r>
              <a:rPr lang="en-US" dirty="0">
                <a:solidFill>
                  <a:srgbClr val="000000"/>
                </a:solidFill>
              </a:rPr>
              <a:t>Standard</a:t>
            </a:r>
            <a:r>
              <a:rPr lang="en-US" dirty="0">
                <a:solidFill>
                  <a:srgbClr val="000000"/>
                </a:solidFill>
                <a:effectLst/>
              </a:rPr>
              <a:t> </a:t>
            </a:r>
            <a:r>
              <a:rPr lang="en-US" dirty="0">
                <a:solidFill>
                  <a:srgbClr val="000000"/>
                </a:solidFill>
              </a:rPr>
              <a:t>ExploraVision</a:t>
            </a:r>
            <a:r>
              <a:rPr lang="en-US" dirty="0">
                <a:solidFill>
                  <a:srgbClr val="000000"/>
                </a:solidFill>
                <a:effectLst/>
              </a:rPr>
              <a:t> </a:t>
            </a:r>
            <a:r>
              <a:rPr lang="en-US" dirty="0">
                <a:solidFill>
                  <a:srgbClr val="000000"/>
                </a:solidFill>
              </a:rPr>
              <a:t>Project</a:t>
            </a:r>
            <a:r>
              <a:rPr lang="en-US" dirty="0">
                <a:solidFill>
                  <a:srgbClr val="000000"/>
                </a:solidFill>
                <a:effectLst/>
              </a:rPr>
              <a:t> </a:t>
            </a:r>
            <a:r>
              <a:rPr lang="en-US" dirty="0">
                <a:solidFill>
                  <a:srgbClr val="000000"/>
                </a:solidFill>
              </a:rPr>
              <a:t>Format, </a:t>
            </a:r>
            <a:r>
              <a:rPr lang="en-US" dirty="0">
                <a:solidFill>
                  <a:srgbClr val="000000"/>
                </a:solidFill>
                <a:effectLst/>
              </a:rPr>
              <a:t>click </a:t>
            </a:r>
            <a:r>
              <a:rPr lang="en-US" dirty="0">
                <a:solidFill>
                  <a:srgbClr val="0000FF"/>
                </a:solidFill>
                <a:effectLst/>
                <a:hlinkClick r:id="rId4"/>
              </a:rPr>
              <a:t>here</a:t>
            </a:r>
            <a:r>
              <a:rPr lang="en-US" dirty="0">
                <a:solidFill>
                  <a:srgbClr val="000000"/>
                </a:solidFill>
                <a:effectLst/>
              </a:rPr>
              <a:t>.</a:t>
            </a:r>
          </a:p>
          <a:p>
            <a:pPr>
              <a:spcAft>
                <a:spcPts val="600"/>
              </a:spcAft>
            </a:pPr>
            <a:r>
              <a:rPr lang="en-US" sz="1400" b="1" dirty="0">
                <a:solidFill>
                  <a:srgbClr val="000000"/>
                </a:solidFill>
                <a:effectLst/>
              </a:rPr>
              <a:t>Grades 7-9 and 10-12 Requirements</a:t>
            </a:r>
          </a:p>
          <a:p>
            <a:pPr marL="114300" indent="0">
              <a:spcAft>
                <a:spcPts val="600"/>
              </a:spcAft>
              <a:buNone/>
            </a:pPr>
            <a:r>
              <a:rPr lang="en-US" sz="1400" dirty="0">
                <a:solidFill>
                  <a:srgbClr val="000000"/>
                </a:solidFill>
              </a:rPr>
              <a:t>       Standard ExploraVision Project Format, click </a:t>
            </a:r>
            <a:r>
              <a:rPr lang="en-US" sz="1400" dirty="0">
                <a:solidFill>
                  <a:srgbClr val="0000FF"/>
                </a:solidFill>
                <a:hlinkClick r:id="rId4"/>
              </a:rPr>
              <a:t>here</a:t>
            </a:r>
            <a:r>
              <a:rPr lang="en-US" sz="1400" dirty="0">
                <a:solidFill>
                  <a:srgbClr val="0000FF"/>
                </a:solidFill>
              </a:rPr>
              <a:t>.</a:t>
            </a:r>
            <a:br>
              <a:rPr lang="en-US" sz="1400" dirty="0"/>
            </a:br>
            <a:endParaRPr lang="en-US" sz="1400" dirty="0">
              <a:solidFill>
                <a:schemeClr val="tx1"/>
              </a:solidFill>
            </a:endParaRPr>
          </a:p>
        </p:txBody>
      </p:sp>
    </p:spTree>
    <p:extLst>
      <p:ext uri="{BB962C8B-B14F-4D97-AF65-F5344CB8AC3E}">
        <p14:creationId xmlns:p14="http://schemas.microsoft.com/office/powerpoint/2010/main" val="28438547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3" name="Google Shape;133;p24"/>
          <p:cNvSpPr txBox="1">
            <a:spLocks noGrp="1"/>
          </p:cNvSpPr>
          <p:nvPr>
            <p:ph type="body" idx="1"/>
          </p:nvPr>
        </p:nvSpPr>
        <p:spPr>
          <a:xfrm>
            <a:off x="311700" y="1326995"/>
            <a:ext cx="8832300" cy="3536780"/>
          </a:xfrm>
          <a:prstGeom prst="rect">
            <a:avLst/>
          </a:prstGeom>
        </p:spPr>
        <p:txBody>
          <a:bodyPr spcFirstLastPara="1" wrap="square" lIns="91425" tIns="91425" rIns="91425" bIns="91425" anchor="t" anchorCtr="0">
            <a:noAutofit/>
          </a:bodyPr>
          <a:lstStyle/>
          <a:p>
            <a:pPr marL="457200" marR="0" lvl="0" indent="-317500" algn="l" rtl="0">
              <a:lnSpc>
                <a:spcPct val="115000"/>
              </a:lnSpc>
              <a:spcBef>
                <a:spcPts val="0"/>
              </a:spcBef>
              <a:spcAft>
                <a:spcPts val="0"/>
              </a:spcAft>
              <a:buClr>
                <a:srgbClr val="000000"/>
              </a:buClr>
              <a:buSzPts val="1400"/>
              <a:buFont typeface="Raleway"/>
              <a:buAutoNum type="romanUcPeriod"/>
            </a:pPr>
            <a:r>
              <a:rPr lang="en" sz="1400" b="1" dirty="0">
                <a:solidFill>
                  <a:srgbClr val="000000"/>
                </a:solidFill>
                <a:latin typeface="Raleway"/>
                <a:ea typeface="Raleway"/>
                <a:cs typeface="Raleway"/>
                <a:sym typeface="Raleway"/>
              </a:rPr>
              <a:t>Abstract</a:t>
            </a:r>
            <a:r>
              <a:rPr lang="en" sz="1400" dirty="0">
                <a:solidFill>
                  <a:srgbClr val="000000"/>
                </a:solidFill>
                <a:latin typeface="Raleway"/>
                <a:ea typeface="Raleway"/>
                <a:cs typeface="Raleway"/>
                <a:sym typeface="Raleway"/>
              </a:rPr>
              <a:t> -- </a:t>
            </a:r>
            <a:r>
              <a:rPr lang="en" sz="1400" b="1" dirty="0">
                <a:solidFill>
                  <a:srgbClr val="000000"/>
                </a:solidFill>
                <a:latin typeface="Raleway"/>
                <a:ea typeface="Raleway"/>
                <a:cs typeface="Raleway"/>
                <a:sym typeface="Raleway"/>
              </a:rPr>
              <a:t>4 points</a:t>
            </a:r>
            <a:endParaRPr sz="1400" b="1" dirty="0">
              <a:solidFill>
                <a:srgbClr val="000000"/>
              </a:solidFill>
              <a:latin typeface="Raleway"/>
              <a:ea typeface="Raleway"/>
              <a:cs typeface="Raleway"/>
              <a:sym typeface="Raleway"/>
            </a:endParaRPr>
          </a:p>
          <a:p>
            <a:pPr marL="457200" marR="0" lvl="0" indent="-317500" algn="l" rtl="0">
              <a:lnSpc>
                <a:spcPct val="115000"/>
              </a:lnSpc>
              <a:spcBef>
                <a:spcPts val="0"/>
              </a:spcBef>
              <a:spcAft>
                <a:spcPts val="0"/>
              </a:spcAft>
              <a:buClr>
                <a:srgbClr val="000000"/>
              </a:buClr>
              <a:buSzPts val="1400"/>
              <a:buFont typeface="Raleway"/>
              <a:buAutoNum type="romanUcPeriod"/>
            </a:pPr>
            <a:r>
              <a:rPr lang="en" sz="1400" b="1" dirty="0">
                <a:solidFill>
                  <a:srgbClr val="000000"/>
                </a:solidFill>
                <a:latin typeface="Raleway"/>
                <a:ea typeface="Raleway"/>
                <a:cs typeface="Raleway"/>
                <a:sym typeface="Raleway"/>
              </a:rPr>
              <a:t>Description</a:t>
            </a:r>
            <a:r>
              <a:rPr lang="en" sz="1400" dirty="0">
                <a:solidFill>
                  <a:srgbClr val="000000"/>
                </a:solidFill>
                <a:latin typeface="Raleway"/>
                <a:ea typeface="Raleway"/>
                <a:cs typeface="Raleway"/>
                <a:sym typeface="Raleway"/>
              </a:rPr>
              <a:t> -- </a:t>
            </a:r>
            <a:r>
              <a:rPr lang="en" sz="1400" b="1" dirty="0">
                <a:solidFill>
                  <a:srgbClr val="000000"/>
                </a:solidFill>
                <a:latin typeface="Raleway"/>
                <a:ea typeface="Raleway"/>
                <a:cs typeface="Raleway"/>
                <a:sym typeface="Raleway"/>
              </a:rPr>
              <a:t>81 points</a:t>
            </a:r>
            <a:endParaRPr sz="1400" b="1" dirty="0">
              <a:solidFill>
                <a:srgbClr val="000000"/>
              </a:solidFill>
              <a:latin typeface="Raleway"/>
              <a:ea typeface="Raleway"/>
              <a:cs typeface="Raleway"/>
              <a:sym typeface="Raleway"/>
            </a:endParaRPr>
          </a:p>
          <a:p>
            <a:pPr marL="914400" marR="0" lvl="1" indent="-317500" algn="l" rtl="0">
              <a:lnSpc>
                <a:spcPct val="115000"/>
              </a:lnSpc>
              <a:spcBef>
                <a:spcPts val="0"/>
              </a:spcBef>
              <a:spcAft>
                <a:spcPts val="0"/>
              </a:spcAft>
              <a:buClr>
                <a:srgbClr val="000000"/>
              </a:buClr>
              <a:buSzPts val="1400"/>
              <a:buFont typeface="Raleway"/>
              <a:buAutoNum type="alphaUcPeriod"/>
            </a:pPr>
            <a:r>
              <a:rPr lang="en" dirty="0">
                <a:solidFill>
                  <a:srgbClr val="000000"/>
                </a:solidFill>
                <a:latin typeface="Raleway"/>
                <a:ea typeface="Raleway"/>
                <a:cs typeface="Raleway"/>
                <a:sym typeface="Raleway"/>
              </a:rPr>
              <a:t>Present Technology -- 10 points</a:t>
            </a:r>
            <a:endParaRPr dirty="0">
              <a:solidFill>
                <a:srgbClr val="000000"/>
              </a:solidFill>
              <a:latin typeface="Raleway"/>
              <a:ea typeface="Raleway"/>
              <a:cs typeface="Raleway"/>
              <a:sym typeface="Raleway"/>
            </a:endParaRPr>
          </a:p>
          <a:p>
            <a:pPr marL="914400" marR="0" lvl="1" indent="-317500" algn="l" rtl="0">
              <a:lnSpc>
                <a:spcPct val="115000"/>
              </a:lnSpc>
              <a:spcBef>
                <a:spcPts val="0"/>
              </a:spcBef>
              <a:spcAft>
                <a:spcPts val="0"/>
              </a:spcAft>
              <a:buClr>
                <a:srgbClr val="000000"/>
              </a:buClr>
              <a:buSzPts val="1400"/>
              <a:buFont typeface="Raleway"/>
              <a:buAutoNum type="alphaUcPeriod"/>
            </a:pPr>
            <a:r>
              <a:rPr lang="en" dirty="0">
                <a:solidFill>
                  <a:srgbClr val="000000"/>
                </a:solidFill>
                <a:latin typeface="Raleway"/>
                <a:ea typeface="Raleway"/>
                <a:cs typeface="Raleway"/>
                <a:sym typeface="Raleway"/>
              </a:rPr>
              <a:t>History -- 10 points</a:t>
            </a:r>
            <a:endParaRPr dirty="0">
              <a:solidFill>
                <a:srgbClr val="000000"/>
              </a:solidFill>
              <a:latin typeface="Raleway"/>
              <a:ea typeface="Raleway"/>
              <a:cs typeface="Raleway"/>
              <a:sym typeface="Raleway"/>
            </a:endParaRPr>
          </a:p>
          <a:p>
            <a:pPr marL="914400" marR="0" lvl="1" indent="-317500" algn="l" rtl="0">
              <a:lnSpc>
                <a:spcPct val="115000"/>
              </a:lnSpc>
              <a:spcBef>
                <a:spcPts val="0"/>
              </a:spcBef>
              <a:spcAft>
                <a:spcPts val="0"/>
              </a:spcAft>
              <a:buClr>
                <a:srgbClr val="000000"/>
              </a:buClr>
              <a:buSzPts val="1400"/>
              <a:buFont typeface="Raleway"/>
              <a:buAutoNum type="alphaUcPeriod"/>
            </a:pPr>
            <a:r>
              <a:rPr lang="en" dirty="0">
                <a:solidFill>
                  <a:srgbClr val="000000"/>
                </a:solidFill>
                <a:latin typeface="Raleway"/>
                <a:ea typeface="Raleway"/>
                <a:cs typeface="Raleway"/>
                <a:sym typeface="Raleway"/>
              </a:rPr>
              <a:t>Future Technology -- 24 points</a:t>
            </a:r>
            <a:endParaRPr dirty="0">
              <a:solidFill>
                <a:srgbClr val="000000"/>
              </a:solidFill>
              <a:latin typeface="Raleway"/>
              <a:ea typeface="Raleway"/>
              <a:cs typeface="Raleway"/>
              <a:sym typeface="Raleway"/>
            </a:endParaRPr>
          </a:p>
          <a:p>
            <a:pPr marL="914400" marR="0" lvl="1" indent="-317500" algn="l" rtl="0">
              <a:lnSpc>
                <a:spcPct val="115000"/>
              </a:lnSpc>
              <a:spcBef>
                <a:spcPts val="0"/>
              </a:spcBef>
              <a:spcAft>
                <a:spcPts val="0"/>
              </a:spcAft>
              <a:buClr>
                <a:srgbClr val="000000"/>
              </a:buClr>
              <a:buSzPts val="1400"/>
              <a:buFont typeface="Raleway"/>
              <a:buAutoNum type="alphaUcPeriod"/>
            </a:pPr>
            <a:r>
              <a:rPr lang="en" dirty="0">
                <a:solidFill>
                  <a:srgbClr val="000000"/>
                </a:solidFill>
                <a:latin typeface="Raleway"/>
                <a:ea typeface="Raleway"/>
                <a:cs typeface="Raleway"/>
                <a:sym typeface="Raleway"/>
              </a:rPr>
              <a:t>Breakthroughs -- 17 points</a:t>
            </a:r>
            <a:endParaRPr dirty="0">
              <a:solidFill>
                <a:srgbClr val="000000"/>
              </a:solidFill>
              <a:latin typeface="Raleway"/>
              <a:ea typeface="Raleway"/>
              <a:cs typeface="Raleway"/>
              <a:sym typeface="Raleway"/>
            </a:endParaRPr>
          </a:p>
          <a:p>
            <a:pPr marL="914400" marR="0" lvl="1" indent="-317500" algn="l" rtl="0">
              <a:lnSpc>
                <a:spcPct val="115000"/>
              </a:lnSpc>
              <a:spcBef>
                <a:spcPts val="0"/>
              </a:spcBef>
              <a:spcAft>
                <a:spcPts val="0"/>
              </a:spcAft>
              <a:buClr>
                <a:srgbClr val="000000"/>
              </a:buClr>
              <a:buSzPts val="1400"/>
              <a:buFont typeface="Raleway"/>
              <a:buAutoNum type="alphaUcPeriod"/>
            </a:pPr>
            <a:r>
              <a:rPr lang="en" dirty="0">
                <a:solidFill>
                  <a:srgbClr val="000000"/>
                </a:solidFill>
                <a:latin typeface="Raleway"/>
                <a:ea typeface="Raleway"/>
                <a:cs typeface="Raleway"/>
                <a:sym typeface="Raleway"/>
              </a:rPr>
              <a:t>Design Process -- 10 points</a:t>
            </a:r>
            <a:endParaRPr dirty="0">
              <a:solidFill>
                <a:srgbClr val="000000"/>
              </a:solidFill>
              <a:latin typeface="Raleway"/>
              <a:ea typeface="Raleway"/>
              <a:cs typeface="Raleway"/>
              <a:sym typeface="Raleway"/>
            </a:endParaRPr>
          </a:p>
          <a:p>
            <a:pPr marL="914400" marR="0" lvl="1" indent="-317500" algn="l" rtl="0">
              <a:lnSpc>
                <a:spcPct val="115000"/>
              </a:lnSpc>
              <a:spcBef>
                <a:spcPts val="0"/>
              </a:spcBef>
              <a:spcAft>
                <a:spcPts val="0"/>
              </a:spcAft>
              <a:buClr>
                <a:srgbClr val="000000"/>
              </a:buClr>
              <a:buSzPts val="1400"/>
              <a:buFont typeface="Raleway"/>
              <a:buAutoNum type="alphaUcPeriod"/>
            </a:pPr>
            <a:r>
              <a:rPr lang="en" dirty="0">
                <a:solidFill>
                  <a:srgbClr val="000000"/>
                </a:solidFill>
                <a:latin typeface="Raleway"/>
                <a:ea typeface="Raleway"/>
                <a:cs typeface="Raleway"/>
                <a:sym typeface="Raleway"/>
              </a:rPr>
              <a:t>Consequences -- 10 points</a:t>
            </a:r>
            <a:endParaRPr dirty="0">
              <a:solidFill>
                <a:srgbClr val="000000"/>
              </a:solidFill>
              <a:latin typeface="Raleway"/>
              <a:ea typeface="Raleway"/>
              <a:cs typeface="Raleway"/>
              <a:sym typeface="Raleway"/>
            </a:endParaRPr>
          </a:p>
          <a:p>
            <a:pPr marL="457200" marR="0" lvl="0" indent="-317500" algn="l" rtl="0">
              <a:lnSpc>
                <a:spcPct val="115000"/>
              </a:lnSpc>
              <a:spcBef>
                <a:spcPts val="0"/>
              </a:spcBef>
              <a:spcAft>
                <a:spcPts val="0"/>
              </a:spcAft>
              <a:buClr>
                <a:srgbClr val="000000"/>
              </a:buClr>
              <a:buSzPts val="1400"/>
              <a:buFont typeface="Raleway"/>
              <a:buAutoNum type="romanUcPeriod"/>
            </a:pPr>
            <a:r>
              <a:rPr lang="en" sz="1400" b="1" dirty="0">
                <a:solidFill>
                  <a:srgbClr val="000000"/>
                </a:solidFill>
                <a:latin typeface="Raleway"/>
                <a:ea typeface="Raleway"/>
                <a:cs typeface="Raleway"/>
                <a:sym typeface="Raleway"/>
              </a:rPr>
              <a:t>Bibliography</a:t>
            </a:r>
            <a:r>
              <a:rPr lang="en" sz="1400" dirty="0">
                <a:solidFill>
                  <a:srgbClr val="000000"/>
                </a:solidFill>
                <a:latin typeface="Raleway"/>
                <a:ea typeface="Raleway"/>
                <a:cs typeface="Raleway"/>
                <a:sym typeface="Raleway"/>
              </a:rPr>
              <a:t> -- </a:t>
            </a:r>
            <a:r>
              <a:rPr lang="en" sz="1400" b="1" dirty="0">
                <a:solidFill>
                  <a:srgbClr val="000000"/>
                </a:solidFill>
                <a:latin typeface="Raleway"/>
                <a:ea typeface="Raleway"/>
                <a:cs typeface="Raleway"/>
                <a:sym typeface="Raleway"/>
              </a:rPr>
              <a:t>5 points</a:t>
            </a:r>
            <a:endParaRPr sz="1400" b="1" dirty="0">
              <a:solidFill>
                <a:srgbClr val="000000"/>
              </a:solidFill>
              <a:latin typeface="Raleway"/>
              <a:ea typeface="Raleway"/>
              <a:cs typeface="Raleway"/>
              <a:sym typeface="Raleway"/>
            </a:endParaRPr>
          </a:p>
          <a:p>
            <a:pPr marL="457200" marR="0" lvl="0" indent="-317500" algn="l" rtl="0">
              <a:lnSpc>
                <a:spcPct val="115000"/>
              </a:lnSpc>
              <a:spcBef>
                <a:spcPts val="0"/>
              </a:spcBef>
              <a:spcAft>
                <a:spcPts val="0"/>
              </a:spcAft>
              <a:buClr>
                <a:srgbClr val="000000"/>
              </a:buClr>
              <a:buSzPts val="1400"/>
              <a:buFont typeface="Raleway"/>
              <a:buAutoNum type="romanUcPeriod"/>
            </a:pPr>
            <a:r>
              <a:rPr lang="en" sz="1400" b="1" dirty="0">
                <a:solidFill>
                  <a:srgbClr val="000000"/>
                </a:solidFill>
                <a:latin typeface="Raleway"/>
                <a:ea typeface="Raleway"/>
                <a:cs typeface="Raleway"/>
                <a:sym typeface="Raleway"/>
              </a:rPr>
              <a:t>Technology Launch Flyer </a:t>
            </a:r>
            <a:r>
              <a:rPr lang="en" sz="1400" dirty="0">
                <a:solidFill>
                  <a:srgbClr val="000000"/>
                </a:solidFill>
                <a:latin typeface="Raleway"/>
                <a:ea typeface="Raleway"/>
                <a:cs typeface="Raleway"/>
                <a:sym typeface="Raleway"/>
              </a:rPr>
              <a:t>-- </a:t>
            </a:r>
            <a:r>
              <a:rPr lang="en" sz="1400" b="1" dirty="0">
                <a:solidFill>
                  <a:srgbClr val="000000"/>
                </a:solidFill>
                <a:latin typeface="Raleway"/>
                <a:ea typeface="Raleway"/>
                <a:cs typeface="Raleway"/>
                <a:sym typeface="Raleway"/>
              </a:rPr>
              <a:t>10 points</a:t>
            </a:r>
          </a:p>
          <a:p>
            <a:pPr marL="139700" marR="0" lvl="0" indent="0" algn="l" rtl="0">
              <a:lnSpc>
                <a:spcPct val="115000"/>
              </a:lnSpc>
              <a:spcBef>
                <a:spcPts val="0"/>
              </a:spcBef>
              <a:spcAft>
                <a:spcPts val="0"/>
              </a:spcAft>
              <a:buClr>
                <a:srgbClr val="000000"/>
              </a:buClr>
              <a:buSzPts val="1400"/>
              <a:buNone/>
            </a:pPr>
            <a:r>
              <a:rPr lang="en" sz="1400" b="1" dirty="0">
                <a:solidFill>
                  <a:srgbClr val="000000"/>
                </a:solidFill>
                <a:latin typeface="Raleway"/>
                <a:ea typeface="Raleway"/>
                <a:cs typeface="Raleway"/>
                <a:sym typeface="Raleway"/>
              </a:rPr>
              <a:t>        TOTAL POINTS  -- 100 points</a:t>
            </a:r>
            <a:br>
              <a:rPr lang="en" sz="1400" dirty="0">
                <a:solidFill>
                  <a:srgbClr val="000000"/>
                </a:solidFill>
                <a:latin typeface="Raleway"/>
                <a:ea typeface="Raleway"/>
                <a:cs typeface="Raleway"/>
                <a:sym typeface="Raleway"/>
              </a:rPr>
            </a:br>
            <a:r>
              <a:rPr lang="en" sz="1400" dirty="0">
                <a:solidFill>
                  <a:srgbClr val="000000"/>
                </a:solidFill>
                <a:latin typeface="Raleway"/>
                <a:ea typeface="Raleway"/>
                <a:cs typeface="Raleway"/>
                <a:sym typeface="Raleway"/>
              </a:rPr>
              <a:t>* Above sections should be clearly labeled and presented in exact order</a:t>
            </a:r>
            <a:endParaRPr sz="1400" dirty="0">
              <a:solidFill>
                <a:srgbClr val="000000"/>
              </a:solidFill>
              <a:latin typeface="Raleway"/>
              <a:ea typeface="Raleway"/>
              <a:cs typeface="Raleway"/>
              <a:sym typeface="Raleway"/>
            </a:endParaRPr>
          </a:p>
          <a:p>
            <a:pPr marL="0" lvl="0" indent="0">
              <a:spcBef>
                <a:spcPts val="1600"/>
              </a:spcBef>
              <a:buNone/>
            </a:pPr>
            <a:r>
              <a:rPr lang="en" sz="1400" dirty="0">
                <a:solidFill>
                  <a:srgbClr val="000000"/>
                </a:solidFill>
                <a:latin typeface="Raleway"/>
                <a:ea typeface="Raleway"/>
                <a:cs typeface="Raleway"/>
                <a:sym typeface="Raleway"/>
              </a:rPr>
              <a:t>No student, coach, mentor, or school names should appear in text or as titles on submitted files.</a:t>
            </a:r>
            <a:endParaRPr sz="1400" dirty="0">
              <a:solidFill>
                <a:srgbClr val="000000"/>
              </a:solidFill>
              <a:latin typeface="Raleway"/>
              <a:ea typeface="Raleway"/>
              <a:cs typeface="Raleway"/>
              <a:sym typeface="Raleway"/>
            </a:endParaRPr>
          </a:p>
          <a:p>
            <a:pPr marL="0" marR="0" lvl="0" indent="0" algn="l" rtl="0">
              <a:lnSpc>
                <a:spcPct val="115000"/>
              </a:lnSpc>
              <a:spcBef>
                <a:spcPts val="1600"/>
              </a:spcBef>
              <a:spcAft>
                <a:spcPts val="1600"/>
              </a:spcAft>
              <a:buNone/>
            </a:pPr>
            <a:endParaRPr sz="1400" dirty="0">
              <a:solidFill>
                <a:srgbClr val="000000"/>
              </a:solidFill>
              <a:latin typeface="Raleway"/>
              <a:ea typeface="Raleway"/>
              <a:cs typeface="Raleway"/>
              <a:sym typeface="Raleway"/>
            </a:endParaRPr>
          </a:p>
        </p:txBody>
      </p:sp>
      <p:sp>
        <p:nvSpPr>
          <p:cNvPr id="132" name="Google Shape;132;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2400" b="1" dirty="0">
                <a:latin typeface="Raleway"/>
                <a:ea typeface="Raleway"/>
                <a:cs typeface="Raleway"/>
                <a:sym typeface="Raleway"/>
              </a:rPr>
              <a:t>Required Standard ExploraVision Project Format Components</a:t>
            </a:r>
            <a:endParaRPr sz="2400" b="1" dirty="0">
              <a:latin typeface="Raleway"/>
              <a:ea typeface="Raleway"/>
              <a:cs typeface="Raleway"/>
              <a:sym typeface="Raleway"/>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457200" lvl="0" indent="-393700" rtl="0">
              <a:spcBef>
                <a:spcPts val="0"/>
              </a:spcBef>
              <a:spcAft>
                <a:spcPts val="0"/>
              </a:spcAft>
              <a:buSzPts val="2600"/>
              <a:buFont typeface="Raleway"/>
              <a:buAutoNum type="romanUcPeriod"/>
            </a:pPr>
            <a:r>
              <a:rPr lang="en" sz="2600" b="1">
                <a:latin typeface="Raleway"/>
                <a:ea typeface="Raleway"/>
                <a:cs typeface="Raleway"/>
                <a:sym typeface="Raleway"/>
              </a:rPr>
              <a:t>Abstract</a:t>
            </a:r>
            <a:endParaRPr sz="2600" b="1">
              <a:latin typeface="Raleway"/>
              <a:ea typeface="Raleway"/>
              <a:cs typeface="Raleway"/>
              <a:sym typeface="Raleway"/>
            </a:endParaRPr>
          </a:p>
        </p:txBody>
      </p:sp>
      <p:sp>
        <p:nvSpPr>
          <p:cNvPr id="140" name="Google Shape;140;p2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marR="0" lvl="0" indent="-342900" algn="l" rtl="0">
              <a:lnSpc>
                <a:spcPct val="115000"/>
              </a:lnSpc>
              <a:spcBef>
                <a:spcPts val="0"/>
              </a:spcBef>
              <a:spcAft>
                <a:spcPts val="0"/>
              </a:spcAft>
              <a:buClr>
                <a:schemeClr val="dk1"/>
              </a:buClr>
              <a:buSzPts val="1800"/>
              <a:buFont typeface="Raleway"/>
              <a:buChar char="●"/>
            </a:pPr>
            <a:r>
              <a:rPr lang="en" dirty="0">
                <a:solidFill>
                  <a:schemeClr val="dk1"/>
                </a:solidFill>
                <a:latin typeface="Raleway"/>
                <a:ea typeface="Raleway"/>
                <a:cs typeface="Raleway"/>
                <a:sym typeface="Raleway"/>
              </a:rPr>
              <a:t>Abstract of </a:t>
            </a:r>
            <a:r>
              <a:rPr lang="en" u="sng" dirty="0">
                <a:solidFill>
                  <a:schemeClr val="dk1"/>
                </a:solidFill>
                <a:latin typeface="Raleway"/>
                <a:ea typeface="Raleway"/>
                <a:cs typeface="Raleway"/>
                <a:sym typeface="Raleway"/>
              </a:rPr>
              <a:t>no more than 150 words</a:t>
            </a:r>
            <a:r>
              <a:rPr lang="en" dirty="0">
                <a:solidFill>
                  <a:schemeClr val="dk1"/>
                </a:solidFill>
                <a:latin typeface="Raleway"/>
                <a:ea typeface="Raleway"/>
                <a:cs typeface="Raleway"/>
                <a:sym typeface="Raleway"/>
              </a:rPr>
              <a:t> that summarizes the proposed future technology and other relevant information must precede other project components</a:t>
            </a:r>
            <a:endParaRPr dirty="0">
              <a:solidFill>
                <a:schemeClr val="dk1"/>
              </a:solidFill>
              <a:latin typeface="Raleway"/>
              <a:ea typeface="Raleway"/>
              <a:cs typeface="Raleway"/>
              <a:sym typeface="Raleway"/>
            </a:endParaRPr>
          </a:p>
          <a:p>
            <a:pPr marL="457200" marR="0" lvl="0" indent="-342900" algn="l" rtl="0">
              <a:lnSpc>
                <a:spcPct val="115000"/>
              </a:lnSpc>
              <a:spcBef>
                <a:spcPts val="0"/>
              </a:spcBef>
              <a:spcAft>
                <a:spcPts val="0"/>
              </a:spcAft>
              <a:buClr>
                <a:schemeClr val="dk1"/>
              </a:buClr>
              <a:buSzPts val="1800"/>
              <a:buFont typeface="Raleway"/>
              <a:buChar char="●"/>
            </a:pPr>
            <a:r>
              <a:rPr lang="en" dirty="0">
                <a:solidFill>
                  <a:schemeClr val="dk1"/>
                </a:solidFill>
                <a:latin typeface="Raleway"/>
                <a:ea typeface="Raleway"/>
                <a:cs typeface="Raleway"/>
                <a:sym typeface="Raleway"/>
              </a:rPr>
              <a:t>Abstract should be </a:t>
            </a:r>
            <a:r>
              <a:rPr lang="en" u="sng" dirty="0">
                <a:solidFill>
                  <a:schemeClr val="dk1"/>
                </a:solidFill>
                <a:latin typeface="Raleway"/>
                <a:ea typeface="Raleway"/>
                <a:cs typeface="Raleway"/>
                <a:sym typeface="Raleway"/>
              </a:rPr>
              <a:t>submitted separately accept for K-3 and 4-6. </a:t>
            </a:r>
          </a:p>
          <a:p>
            <a:pPr marL="457200" marR="0" lvl="0" indent="-342900" algn="l" rtl="0">
              <a:lnSpc>
                <a:spcPct val="115000"/>
              </a:lnSpc>
              <a:spcBef>
                <a:spcPts val="0"/>
              </a:spcBef>
              <a:spcAft>
                <a:spcPts val="0"/>
              </a:spcAft>
              <a:buClr>
                <a:schemeClr val="dk1"/>
              </a:buClr>
              <a:buSzPts val="1800"/>
              <a:buFont typeface="Raleway"/>
              <a:buChar char="●"/>
            </a:pPr>
            <a:r>
              <a:rPr lang="en" dirty="0">
                <a:solidFill>
                  <a:schemeClr val="dk1"/>
                </a:solidFill>
                <a:latin typeface="Raleway"/>
                <a:ea typeface="Raleway"/>
                <a:cs typeface="Raleway"/>
                <a:sym typeface="Raleway"/>
              </a:rPr>
              <a:t>No name of  school/student/teacher/mentor should be stated on documetns or as titles of files.</a:t>
            </a:r>
            <a:endParaRPr dirty="0">
              <a:solidFill>
                <a:schemeClr val="dk1"/>
              </a:solidFill>
              <a:latin typeface="Raleway"/>
              <a:ea typeface="Raleway"/>
              <a:cs typeface="Raleway"/>
              <a:sym typeface="Raleway"/>
            </a:endParaRPr>
          </a:p>
          <a:p>
            <a:pPr marL="457200" lvl="0" indent="-342900" rtl="0">
              <a:spcBef>
                <a:spcPts val="0"/>
              </a:spcBef>
              <a:spcAft>
                <a:spcPts val="0"/>
              </a:spcAft>
              <a:buClr>
                <a:schemeClr val="dk1"/>
              </a:buClr>
              <a:buSzPts val="1800"/>
              <a:buFont typeface="Raleway"/>
              <a:buChar char="●"/>
            </a:pPr>
            <a:r>
              <a:rPr lang="en" dirty="0">
                <a:solidFill>
                  <a:schemeClr val="dk1"/>
                </a:solidFill>
                <a:latin typeface="Raleway"/>
                <a:ea typeface="Raleway"/>
                <a:cs typeface="Raleway"/>
                <a:sym typeface="Raleway"/>
              </a:rPr>
              <a:t>It should be typed*, double-spaced and clearly labeled</a:t>
            </a:r>
            <a:endParaRPr dirty="0">
              <a:solidFill>
                <a:schemeClr val="dk1"/>
              </a:solidFill>
              <a:latin typeface="Raleway"/>
              <a:ea typeface="Raleway"/>
              <a:cs typeface="Raleway"/>
              <a:sym typeface="Raleway"/>
            </a:endParaRPr>
          </a:p>
          <a:p>
            <a:pPr marL="457200" lvl="0" indent="-342900" rtl="0">
              <a:spcBef>
                <a:spcPts val="0"/>
              </a:spcBef>
              <a:spcAft>
                <a:spcPts val="0"/>
              </a:spcAft>
              <a:buClr>
                <a:schemeClr val="dk1"/>
              </a:buClr>
              <a:buSzPts val="1800"/>
              <a:buFont typeface="Raleway"/>
              <a:buChar char="●"/>
            </a:pPr>
            <a:r>
              <a:rPr lang="en" dirty="0">
                <a:solidFill>
                  <a:schemeClr val="dk1"/>
                </a:solidFill>
                <a:latin typeface="Raleway"/>
                <a:ea typeface="Raleway"/>
                <a:cs typeface="Raleway"/>
                <a:sym typeface="Raleway"/>
              </a:rPr>
              <a:t>No minimum word count</a:t>
            </a:r>
          </a:p>
          <a:p>
            <a:pPr lvl="1" indent="-342900">
              <a:spcBef>
                <a:spcPts val="0"/>
              </a:spcBef>
              <a:buClr>
                <a:schemeClr val="dk1"/>
              </a:buClr>
              <a:buSzPts val="1800"/>
              <a:buFont typeface="Raleway"/>
              <a:buChar char="●"/>
            </a:pPr>
            <a:r>
              <a:rPr lang="en" dirty="0">
                <a:solidFill>
                  <a:schemeClr val="dk1"/>
                </a:solidFill>
                <a:latin typeface="Raleway"/>
                <a:ea typeface="Raleway"/>
                <a:cs typeface="Raleway"/>
                <a:sym typeface="Raleway"/>
              </a:rPr>
              <a:t>* K-3 may hand print their abstract on the template. </a:t>
            </a:r>
          </a:p>
          <a:p>
            <a:pPr lvl="1" indent="-342900">
              <a:spcBef>
                <a:spcPts val="0"/>
              </a:spcBef>
              <a:buClr>
                <a:schemeClr val="dk1"/>
              </a:buClr>
              <a:buSzPts val="1800"/>
              <a:buFont typeface="Raleway"/>
              <a:buChar char="●"/>
            </a:pPr>
            <a:r>
              <a:rPr lang="en" dirty="0">
                <a:solidFill>
                  <a:schemeClr val="dk1"/>
                </a:solidFill>
                <a:latin typeface="Raleway"/>
                <a:ea typeface="Raleway"/>
                <a:cs typeface="Raleway"/>
                <a:sym typeface="Raleway"/>
              </a:rPr>
              <a:t>4-6 may use presentation format and should follow those guidelines</a:t>
            </a:r>
            <a:endParaRPr dirty="0">
              <a:solidFill>
                <a:schemeClr val="dk1"/>
              </a:solidFill>
              <a:latin typeface="Raleway"/>
              <a:ea typeface="Raleway"/>
              <a:cs typeface="Raleway"/>
              <a:sym typeface="Raleway"/>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2600" b="1">
                <a:latin typeface="Raleway"/>
                <a:ea typeface="Raleway"/>
                <a:cs typeface="Raleway"/>
                <a:sym typeface="Raleway"/>
              </a:rPr>
              <a:t>II. Description</a:t>
            </a:r>
            <a:endParaRPr sz="2600" b="1">
              <a:latin typeface="Raleway"/>
              <a:ea typeface="Raleway"/>
              <a:cs typeface="Raleway"/>
              <a:sym typeface="Raleway"/>
            </a:endParaRPr>
          </a:p>
        </p:txBody>
      </p:sp>
      <p:sp>
        <p:nvSpPr>
          <p:cNvPr id="147" name="Google Shape;147;p26"/>
          <p:cNvSpPr txBox="1">
            <a:spLocks noGrp="1"/>
          </p:cNvSpPr>
          <p:nvPr>
            <p:ph type="body" idx="1"/>
          </p:nvPr>
        </p:nvSpPr>
        <p:spPr>
          <a:xfrm>
            <a:off x="311700" y="1017724"/>
            <a:ext cx="8520600" cy="3861703"/>
          </a:xfrm>
          <a:prstGeom prst="rect">
            <a:avLst/>
          </a:prstGeom>
        </p:spPr>
        <p:txBody>
          <a:bodyPr spcFirstLastPara="1" wrap="square" lIns="91425" tIns="91425" rIns="91425" bIns="91425" anchor="t" anchorCtr="0">
            <a:noAutofit/>
          </a:bodyPr>
          <a:lstStyle/>
          <a:p>
            <a:pPr marL="457200" marR="0" lvl="0" indent="-330200" algn="l" rtl="0">
              <a:lnSpc>
                <a:spcPct val="115000"/>
              </a:lnSpc>
              <a:spcBef>
                <a:spcPts val="0"/>
              </a:spcBef>
              <a:spcAft>
                <a:spcPts val="0"/>
              </a:spcAft>
              <a:buClr>
                <a:schemeClr val="dk1"/>
              </a:buClr>
              <a:buSzPts val="1600"/>
              <a:buFont typeface="Raleway"/>
              <a:buChar char="●"/>
            </a:pPr>
            <a:r>
              <a:rPr lang="en" sz="1600" dirty="0">
                <a:solidFill>
                  <a:schemeClr val="dk1"/>
                </a:solidFill>
                <a:latin typeface="Raleway"/>
                <a:ea typeface="Raleway"/>
                <a:cs typeface="Raleway"/>
                <a:sym typeface="Raleway"/>
              </a:rPr>
              <a:t>Each team must prepare a written description of the project that </a:t>
            </a:r>
            <a:r>
              <a:rPr lang="en" sz="1600" u="sng" dirty="0">
                <a:solidFill>
                  <a:schemeClr val="dk1"/>
                </a:solidFill>
                <a:latin typeface="Raleway"/>
                <a:ea typeface="Raleway"/>
                <a:cs typeface="Raleway"/>
                <a:sym typeface="Raleway"/>
              </a:rPr>
              <a:t>does not exceed 11 pages</a:t>
            </a:r>
            <a:r>
              <a:rPr lang="en" sz="1600" dirty="0">
                <a:solidFill>
                  <a:schemeClr val="dk1"/>
                </a:solidFill>
                <a:latin typeface="Raleway"/>
                <a:ea typeface="Raleway"/>
                <a:cs typeface="Raleway"/>
                <a:sym typeface="Raleway"/>
              </a:rPr>
              <a:t> and can be a combination of text and artwork in a standard format (manuscript). </a:t>
            </a:r>
            <a:endParaRPr sz="1600" dirty="0">
              <a:solidFill>
                <a:schemeClr val="dk1"/>
              </a:solidFill>
              <a:latin typeface="Raleway"/>
              <a:ea typeface="Raleway"/>
              <a:cs typeface="Raleway"/>
              <a:sym typeface="Raleway"/>
            </a:endParaRPr>
          </a:p>
          <a:p>
            <a:pPr marL="457200" marR="0" lvl="0" indent="-330200" algn="l" rtl="0">
              <a:lnSpc>
                <a:spcPct val="115000"/>
              </a:lnSpc>
              <a:spcBef>
                <a:spcPts val="0"/>
              </a:spcBef>
              <a:spcAft>
                <a:spcPts val="0"/>
              </a:spcAft>
              <a:buClr>
                <a:schemeClr val="dk1"/>
              </a:buClr>
              <a:buSzPts val="1600"/>
              <a:buFont typeface="Raleway"/>
              <a:buChar char="●"/>
            </a:pPr>
            <a:r>
              <a:rPr lang="en" sz="1600" dirty="0">
                <a:solidFill>
                  <a:schemeClr val="dk1"/>
                </a:solidFill>
                <a:latin typeface="Raleway"/>
                <a:ea typeface="Raleway"/>
                <a:cs typeface="Raleway"/>
                <a:sym typeface="Raleway"/>
              </a:rPr>
              <a:t>Must include the following sections-with headings clearly labeled- in the following order:</a:t>
            </a:r>
            <a:endParaRPr sz="1600" dirty="0">
              <a:solidFill>
                <a:schemeClr val="dk1"/>
              </a:solidFill>
              <a:latin typeface="Raleway"/>
              <a:ea typeface="Raleway"/>
              <a:cs typeface="Raleway"/>
              <a:sym typeface="Raleway"/>
            </a:endParaRPr>
          </a:p>
          <a:p>
            <a:pPr marL="914400" lvl="1" indent="-330200" rtl="0">
              <a:spcBef>
                <a:spcPts val="0"/>
              </a:spcBef>
              <a:spcAft>
                <a:spcPts val="0"/>
              </a:spcAft>
              <a:buClr>
                <a:schemeClr val="dk1"/>
              </a:buClr>
              <a:buSzPts val="1600"/>
              <a:buFont typeface="Raleway"/>
              <a:buAutoNum type="alphaUcPeriod"/>
            </a:pPr>
            <a:r>
              <a:rPr lang="en" sz="1600" dirty="0">
                <a:solidFill>
                  <a:schemeClr val="dk1"/>
                </a:solidFill>
                <a:latin typeface="Raleway"/>
                <a:ea typeface="Raleway"/>
                <a:cs typeface="Raleway"/>
                <a:sym typeface="Raleway"/>
              </a:rPr>
              <a:t>Present Technology* </a:t>
            </a:r>
            <a:endParaRPr sz="1600" dirty="0">
              <a:solidFill>
                <a:schemeClr val="dk1"/>
              </a:solidFill>
              <a:latin typeface="Raleway"/>
              <a:ea typeface="Raleway"/>
              <a:cs typeface="Raleway"/>
              <a:sym typeface="Raleway"/>
            </a:endParaRPr>
          </a:p>
          <a:p>
            <a:pPr marL="914400" lvl="1" indent="-330200" rtl="0">
              <a:spcBef>
                <a:spcPts val="0"/>
              </a:spcBef>
              <a:spcAft>
                <a:spcPts val="0"/>
              </a:spcAft>
              <a:buClr>
                <a:schemeClr val="dk1"/>
              </a:buClr>
              <a:buSzPts val="1600"/>
              <a:buFont typeface="Raleway"/>
              <a:buAutoNum type="alphaUcPeriod"/>
            </a:pPr>
            <a:r>
              <a:rPr lang="en" sz="1600" dirty="0">
                <a:solidFill>
                  <a:schemeClr val="dk1"/>
                </a:solidFill>
                <a:latin typeface="Raleway"/>
                <a:ea typeface="Raleway"/>
                <a:cs typeface="Raleway"/>
                <a:sym typeface="Raleway"/>
              </a:rPr>
              <a:t>History</a:t>
            </a:r>
            <a:endParaRPr sz="1600" dirty="0">
              <a:solidFill>
                <a:schemeClr val="dk1"/>
              </a:solidFill>
              <a:latin typeface="Raleway"/>
              <a:ea typeface="Raleway"/>
              <a:cs typeface="Raleway"/>
              <a:sym typeface="Raleway"/>
            </a:endParaRPr>
          </a:p>
          <a:p>
            <a:pPr marL="914400" lvl="1" indent="-330200" rtl="0">
              <a:spcBef>
                <a:spcPts val="0"/>
              </a:spcBef>
              <a:spcAft>
                <a:spcPts val="0"/>
              </a:spcAft>
              <a:buClr>
                <a:schemeClr val="dk1"/>
              </a:buClr>
              <a:buSzPts val="1600"/>
              <a:buFont typeface="Raleway"/>
              <a:buAutoNum type="alphaUcPeriod"/>
            </a:pPr>
            <a:r>
              <a:rPr lang="en" sz="1600" dirty="0">
                <a:solidFill>
                  <a:schemeClr val="dk1"/>
                </a:solidFill>
                <a:latin typeface="Raleway"/>
                <a:ea typeface="Raleway"/>
                <a:cs typeface="Raleway"/>
                <a:sym typeface="Raleway"/>
              </a:rPr>
              <a:t>Future Technology </a:t>
            </a:r>
            <a:endParaRPr sz="1600" dirty="0">
              <a:solidFill>
                <a:schemeClr val="dk1"/>
              </a:solidFill>
              <a:latin typeface="Raleway"/>
              <a:ea typeface="Raleway"/>
              <a:cs typeface="Raleway"/>
              <a:sym typeface="Raleway"/>
            </a:endParaRPr>
          </a:p>
          <a:p>
            <a:pPr marL="914400" lvl="1" indent="-330200" rtl="0">
              <a:spcBef>
                <a:spcPts val="0"/>
              </a:spcBef>
              <a:spcAft>
                <a:spcPts val="0"/>
              </a:spcAft>
              <a:buClr>
                <a:schemeClr val="dk1"/>
              </a:buClr>
              <a:buSzPts val="1600"/>
              <a:buFont typeface="Raleway"/>
              <a:buAutoNum type="alphaUcPeriod"/>
            </a:pPr>
            <a:r>
              <a:rPr lang="en" sz="1600" dirty="0">
                <a:solidFill>
                  <a:schemeClr val="dk1"/>
                </a:solidFill>
                <a:latin typeface="Raleway"/>
                <a:ea typeface="Raleway"/>
                <a:cs typeface="Raleway"/>
                <a:sym typeface="Raleway"/>
              </a:rPr>
              <a:t>Breakthroughs* </a:t>
            </a:r>
            <a:endParaRPr sz="1600" dirty="0">
              <a:solidFill>
                <a:schemeClr val="dk1"/>
              </a:solidFill>
              <a:latin typeface="Raleway"/>
              <a:ea typeface="Raleway"/>
              <a:cs typeface="Raleway"/>
              <a:sym typeface="Raleway"/>
            </a:endParaRPr>
          </a:p>
          <a:p>
            <a:pPr marL="914400" lvl="1" indent="-330200" rtl="0">
              <a:spcBef>
                <a:spcPts val="0"/>
              </a:spcBef>
              <a:spcAft>
                <a:spcPts val="0"/>
              </a:spcAft>
              <a:buClr>
                <a:schemeClr val="dk1"/>
              </a:buClr>
              <a:buSzPts val="1600"/>
              <a:buFont typeface="Raleway"/>
              <a:buAutoNum type="alphaUcPeriod"/>
            </a:pPr>
            <a:r>
              <a:rPr lang="en" sz="1600" dirty="0">
                <a:solidFill>
                  <a:schemeClr val="dk1"/>
                </a:solidFill>
                <a:latin typeface="Raleway"/>
                <a:ea typeface="Raleway"/>
                <a:cs typeface="Raleway"/>
                <a:sym typeface="Raleway"/>
              </a:rPr>
              <a:t>Design Process* </a:t>
            </a:r>
            <a:endParaRPr sz="1600" dirty="0">
              <a:solidFill>
                <a:schemeClr val="dk1"/>
              </a:solidFill>
              <a:latin typeface="Raleway"/>
              <a:ea typeface="Raleway"/>
              <a:cs typeface="Raleway"/>
              <a:sym typeface="Raleway"/>
            </a:endParaRPr>
          </a:p>
          <a:p>
            <a:pPr marL="914400" lvl="1" indent="-330200" rtl="0">
              <a:spcBef>
                <a:spcPts val="0"/>
              </a:spcBef>
              <a:spcAft>
                <a:spcPts val="0"/>
              </a:spcAft>
              <a:buClr>
                <a:schemeClr val="dk1"/>
              </a:buClr>
              <a:buSzPts val="1600"/>
              <a:buFont typeface="Raleway"/>
              <a:buAutoNum type="alphaUcPeriod"/>
            </a:pPr>
            <a:r>
              <a:rPr lang="en" sz="1600" dirty="0">
                <a:solidFill>
                  <a:schemeClr val="dk1"/>
                </a:solidFill>
                <a:latin typeface="Raleway"/>
                <a:ea typeface="Raleway"/>
                <a:cs typeface="Raleway"/>
                <a:sym typeface="Raleway"/>
              </a:rPr>
              <a:t>Consequences*</a:t>
            </a:r>
            <a:endParaRPr sz="1600" dirty="0">
              <a:solidFill>
                <a:schemeClr val="dk1"/>
              </a:solidFill>
              <a:latin typeface="Raleway"/>
              <a:ea typeface="Raleway"/>
              <a:cs typeface="Raleway"/>
              <a:sym typeface="Raleway"/>
            </a:endParaRPr>
          </a:p>
          <a:p>
            <a:pPr marL="457200" lvl="0" indent="0" rtl="0">
              <a:spcBef>
                <a:spcPts val="1600"/>
              </a:spcBef>
              <a:spcAft>
                <a:spcPts val="1600"/>
              </a:spcAft>
              <a:buNone/>
            </a:pPr>
            <a:r>
              <a:rPr lang="en" sz="1600" dirty="0">
                <a:solidFill>
                  <a:schemeClr val="dk1"/>
                </a:solidFill>
                <a:latin typeface="Raleway"/>
                <a:ea typeface="Raleway"/>
                <a:cs typeface="Raleway"/>
                <a:sym typeface="Raleway"/>
              </a:rPr>
              <a:t>* Section is central to Next Generation Science Standards </a:t>
            </a:r>
            <a:endParaRPr sz="1600" dirty="0">
              <a:solidFill>
                <a:schemeClr val="dk1"/>
              </a:solidFill>
              <a:latin typeface="Raleway"/>
              <a:ea typeface="Raleway"/>
              <a:cs typeface="Raleway"/>
              <a:sym typeface="Raleway"/>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2600" b="1">
                <a:latin typeface="Raleway"/>
                <a:ea typeface="Raleway"/>
                <a:cs typeface="Raleway"/>
                <a:sym typeface="Raleway"/>
              </a:rPr>
              <a:t>II. Description -- 1/4</a:t>
            </a:r>
            <a:endParaRPr sz="2600" b="1">
              <a:latin typeface="Raleway"/>
              <a:ea typeface="Raleway"/>
              <a:cs typeface="Raleway"/>
              <a:sym typeface="Raleway"/>
            </a:endParaRPr>
          </a:p>
        </p:txBody>
      </p:sp>
      <p:sp>
        <p:nvSpPr>
          <p:cNvPr id="154" name="Google Shape;154;p2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marR="0" lvl="0" indent="-342900" algn="l" rtl="0">
              <a:lnSpc>
                <a:spcPct val="100000"/>
              </a:lnSpc>
              <a:spcBef>
                <a:spcPts val="0"/>
              </a:spcBef>
              <a:spcAft>
                <a:spcPts val="0"/>
              </a:spcAft>
              <a:buClr>
                <a:schemeClr val="dk1"/>
              </a:buClr>
              <a:buSzPts val="1800"/>
              <a:buFont typeface="Raleway"/>
              <a:buAutoNum type="alphaUcPeriod"/>
            </a:pPr>
            <a:r>
              <a:rPr lang="en" b="1" dirty="0">
                <a:solidFill>
                  <a:schemeClr val="dk1"/>
                </a:solidFill>
                <a:latin typeface="Raleway"/>
                <a:ea typeface="Raleway"/>
                <a:cs typeface="Raleway"/>
                <a:sym typeface="Raleway"/>
              </a:rPr>
              <a:t>Present Technology</a:t>
            </a:r>
            <a:endParaRPr b="1" dirty="0">
              <a:solidFill>
                <a:schemeClr val="dk1"/>
              </a:solidFill>
              <a:latin typeface="Raleway"/>
              <a:ea typeface="Raleway"/>
              <a:cs typeface="Raleway"/>
              <a:sym typeface="Raleway"/>
            </a:endParaRPr>
          </a:p>
          <a:p>
            <a:pPr marL="457200" marR="0" lvl="0" indent="-342900" algn="l" rtl="0">
              <a:lnSpc>
                <a:spcPct val="115000"/>
              </a:lnSpc>
              <a:spcBef>
                <a:spcPts val="1600"/>
              </a:spcBef>
              <a:spcAft>
                <a:spcPts val="0"/>
              </a:spcAft>
              <a:buClr>
                <a:schemeClr val="dk1"/>
              </a:buClr>
              <a:buSzPts val="1800"/>
              <a:buFont typeface="Raleway"/>
              <a:buChar char="●"/>
            </a:pPr>
            <a:r>
              <a:rPr lang="en" dirty="0">
                <a:solidFill>
                  <a:schemeClr val="dk1"/>
                </a:solidFill>
                <a:latin typeface="Raleway"/>
                <a:ea typeface="Raleway"/>
                <a:cs typeface="Raleway"/>
                <a:sym typeface="Raleway"/>
              </a:rPr>
              <a:t>Give overview of chosen technology’s current form, including scientific principles involved in its functioning. </a:t>
            </a:r>
            <a:endParaRPr dirty="0">
              <a:solidFill>
                <a:schemeClr val="dk1"/>
              </a:solidFill>
              <a:latin typeface="Raleway"/>
              <a:ea typeface="Raleway"/>
              <a:cs typeface="Raleway"/>
              <a:sym typeface="Raleway"/>
            </a:endParaRPr>
          </a:p>
          <a:p>
            <a:pPr marL="457200" marR="0" lvl="0" indent="-342900" algn="l" rtl="0">
              <a:lnSpc>
                <a:spcPct val="115000"/>
              </a:lnSpc>
              <a:spcBef>
                <a:spcPts val="0"/>
              </a:spcBef>
              <a:spcAft>
                <a:spcPts val="0"/>
              </a:spcAft>
              <a:buClr>
                <a:schemeClr val="dk1"/>
              </a:buClr>
              <a:buSzPts val="1800"/>
              <a:buFont typeface="Raleway"/>
              <a:buChar char="●"/>
            </a:pPr>
            <a:r>
              <a:rPr lang="en" dirty="0">
                <a:solidFill>
                  <a:schemeClr val="dk1"/>
                </a:solidFill>
                <a:latin typeface="Raleway"/>
                <a:ea typeface="Raleway"/>
                <a:cs typeface="Raleway"/>
                <a:sym typeface="Raleway"/>
              </a:rPr>
              <a:t>Define a problem or limitation of this current technology that you will address in your ExploraVision project.</a:t>
            </a:r>
            <a:endParaRPr dirty="0">
              <a:solidFill>
                <a:schemeClr val="dk1"/>
              </a:solidFill>
              <a:latin typeface="Raleway"/>
              <a:ea typeface="Raleway"/>
              <a:cs typeface="Raleway"/>
              <a:sym typeface="Raleway"/>
            </a:endParaRPr>
          </a:p>
          <a:p>
            <a:pPr marL="0" marR="0" lvl="0" indent="0" algn="l" rtl="0">
              <a:lnSpc>
                <a:spcPct val="100000"/>
              </a:lnSpc>
              <a:spcBef>
                <a:spcPts val="1600"/>
              </a:spcBef>
              <a:spcAft>
                <a:spcPts val="0"/>
              </a:spcAft>
              <a:buNone/>
            </a:pPr>
            <a:r>
              <a:rPr lang="en" b="1" dirty="0">
                <a:solidFill>
                  <a:schemeClr val="dk1"/>
                </a:solidFill>
                <a:latin typeface="Raleway"/>
                <a:ea typeface="Raleway"/>
                <a:cs typeface="Raleway"/>
                <a:sym typeface="Raleway"/>
              </a:rPr>
              <a:t>B. History</a:t>
            </a:r>
            <a:endParaRPr b="1" dirty="0">
              <a:solidFill>
                <a:schemeClr val="dk1"/>
              </a:solidFill>
              <a:latin typeface="Raleway"/>
              <a:ea typeface="Raleway"/>
              <a:cs typeface="Raleway"/>
              <a:sym typeface="Raleway"/>
            </a:endParaRPr>
          </a:p>
          <a:p>
            <a:pPr marL="457200" lvl="0" indent="-342900" rtl="0">
              <a:spcBef>
                <a:spcPts val="1600"/>
              </a:spcBef>
              <a:spcAft>
                <a:spcPts val="0"/>
              </a:spcAft>
              <a:buClr>
                <a:schemeClr val="dk1"/>
              </a:buClr>
              <a:buSzPts val="1800"/>
              <a:buFont typeface="Raleway"/>
              <a:buChar char="●"/>
            </a:pPr>
            <a:r>
              <a:rPr lang="en" dirty="0">
                <a:solidFill>
                  <a:schemeClr val="dk1"/>
                </a:solidFill>
                <a:latin typeface="Raleway"/>
                <a:ea typeface="Raleway"/>
                <a:cs typeface="Raleway"/>
                <a:sym typeface="Raleway"/>
              </a:rPr>
              <a:t>Research and describe the history of the technology from its inception.</a:t>
            </a:r>
            <a:endParaRPr dirty="0">
              <a:solidFill>
                <a:schemeClr val="dk1"/>
              </a:solidFill>
              <a:latin typeface="Raleway"/>
              <a:ea typeface="Raleway"/>
              <a:cs typeface="Raleway"/>
              <a:sym typeface="Raleway"/>
            </a:endParaRPr>
          </a:p>
          <a:p>
            <a:pPr marL="0" marR="0" lvl="0" indent="0" algn="l" rtl="0">
              <a:lnSpc>
                <a:spcPct val="115000"/>
              </a:lnSpc>
              <a:spcBef>
                <a:spcPts val="1600"/>
              </a:spcBef>
              <a:spcAft>
                <a:spcPts val="1600"/>
              </a:spcAft>
              <a:buNone/>
            </a:pPr>
            <a:endParaRPr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2600" b="1">
                <a:latin typeface="Raleway"/>
                <a:ea typeface="Raleway"/>
                <a:cs typeface="Raleway"/>
                <a:sym typeface="Raleway"/>
              </a:rPr>
              <a:t>II. Description -- 2/4</a:t>
            </a:r>
            <a:endParaRPr sz="2600" b="1">
              <a:latin typeface="Raleway"/>
              <a:ea typeface="Raleway"/>
              <a:cs typeface="Raleway"/>
              <a:sym typeface="Raleway"/>
            </a:endParaRPr>
          </a:p>
        </p:txBody>
      </p:sp>
      <p:sp>
        <p:nvSpPr>
          <p:cNvPr id="161" name="Google Shape;161;p2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 sz="1600" b="1" dirty="0">
                <a:solidFill>
                  <a:schemeClr val="dk1"/>
                </a:solidFill>
                <a:latin typeface="Raleway"/>
                <a:ea typeface="Raleway"/>
                <a:cs typeface="Raleway"/>
                <a:sym typeface="Raleway"/>
              </a:rPr>
              <a:t>C. Future Technology</a:t>
            </a:r>
            <a:endParaRPr sz="1600" b="1" dirty="0">
              <a:solidFill>
                <a:schemeClr val="dk1"/>
              </a:solidFill>
              <a:latin typeface="Raleway"/>
              <a:ea typeface="Raleway"/>
              <a:cs typeface="Raleway"/>
              <a:sym typeface="Raleway"/>
            </a:endParaRPr>
          </a:p>
          <a:p>
            <a:pPr marL="457200" marR="0" lvl="0" indent="-330200" algn="l" rtl="0">
              <a:lnSpc>
                <a:spcPct val="115000"/>
              </a:lnSpc>
              <a:spcBef>
                <a:spcPts val="1600"/>
              </a:spcBef>
              <a:spcAft>
                <a:spcPts val="0"/>
              </a:spcAft>
              <a:buClr>
                <a:schemeClr val="dk1"/>
              </a:buClr>
              <a:buSzPts val="1600"/>
              <a:buFont typeface="Raleway"/>
              <a:buChar char="●"/>
            </a:pPr>
            <a:r>
              <a:rPr lang="en" sz="1600" dirty="0">
                <a:solidFill>
                  <a:schemeClr val="dk1"/>
                </a:solidFill>
                <a:latin typeface="Raleway"/>
                <a:ea typeface="Raleway"/>
                <a:cs typeface="Raleway"/>
                <a:sym typeface="Raleway"/>
              </a:rPr>
              <a:t>Describe the team’s vision for what this technology will be in the future, including scientific principles involved in developing the technology.</a:t>
            </a:r>
            <a:endParaRPr sz="1600" dirty="0">
              <a:solidFill>
                <a:schemeClr val="dk1"/>
              </a:solidFill>
              <a:latin typeface="Raleway"/>
              <a:ea typeface="Raleway"/>
              <a:cs typeface="Raleway"/>
              <a:sym typeface="Raleway"/>
            </a:endParaRPr>
          </a:p>
          <a:p>
            <a:pPr marL="0" marR="0" lvl="0" indent="0" algn="l" rtl="0">
              <a:lnSpc>
                <a:spcPct val="115000"/>
              </a:lnSpc>
              <a:spcBef>
                <a:spcPts val="1600"/>
              </a:spcBef>
              <a:spcAft>
                <a:spcPts val="0"/>
              </a:spcAft>
              <a:buNone/>
            </a:pPr>
            <a:r>
              <a:rPr lang="en" sz="1600" b="1" dirty="0">
                <a:solidFill>
                  <a:schemeClr val="dk1"/>
                </a:solidFill>
                <a:latin typeface="Raleway"/>
                <a:ea typeface="Raleway"/>
                <a:cs typeface="Raleway"/>
                <a:sym typeface="Raleway"/>
              </a:rPr>
              <a:t>D. Breakthroughs</a:t>
            </a:r>
            <a:endParaRPr sz="1600" b="1" dirty="0">
              <a:solidFill>
                <a:schemeClr val="dk1"/>
              </a:solidFill>
              <a:latin typeface="Raleway"/>
              <a:ea typeface="Raleway"/>
              <a:cs typeface="Raleway"/>
              <a:sym typeface="Raleway"/>
            </a:endParaRPr>
          </a:p>
          <a:p>
            <a:pPr marL="457200" marR="0" lvl="0" indent="-330200" algn="l" rtl="0">
              <a:lnSpc>
                <a:spcPct val="115000"/>
              </a:lnSpc>
              <a:spcBef>
                <a:spcPts val="1600"/>
              </a:spcBef>
              <a:spcAft>
                <a:spcPts val="0"/>
              </a:spcAft>
              <a:buClr>
                <a:schemeClr val="dk1"/>
              </a:buClr>
              <a:buSzPts val="1600"/>
              <a:buFont typeface="Raleway"/>
              <a:buChar char="●"/>
            </a:pPr>
            <a:r>
              <a:rPr lang="en" sz="1600" dirty="0">
                <a:solidFill>
                  <a:schemeClr val="dk1"/>
                </a:solidFill>
                <a:latin typeface="Raleway"/>
                <a:ea typeface="Raleway"/>
                <a:cs typeface="Raleway"/>
                <a:sym typeface="Raleway"/>
              </a:rPr>
              <a:t>Research and describe breakthroughs that are necessary to make the future technology design a reality. </a:t>
            </a:r>
            <a:endParaRPr sz="1600" dirty="0">
              <a:solidFill>
                <a:schemeClr val="dk1"/>
              </a:solidFill>
              <a:latin typeface="Raleway"/>
              <a:ea typeface="Raleway"/>
              <a:cs typeface="Raleway"/>
              <a:sym typeface="Raleway"/>
            </a:endParaRPr>
          </a:p>
          <a:p>
            <a:pPr marL="457200" marR="0" lvl="0" indent="-330200" algn="l" rtl="0">
              <a:lnSpc>
                <a:spcPct val="115000"/>
              </a:lnSpc>
              <a:spcBef>
                <a:spcPts val="0"/>
              </a:spcBef>
              <a:spcAft>
                <a:spcPts val="0"/>
              </a:spcAft>
              <a:buClr>
                <a:schemeClr val="dk1"/>
              </a:buClr>
              <a:buSzPts val="1600"/>
              <a:buFont typeface="Raleway"/>
              <a:buChar char="●"/>
            </a:pPr>
            <a:r>
              <a:rPr lang="en" sz="1600" dirty="0">
                <a:solidFill>
                  <a:schemeClr val="dk1"/>
                </a:solidFill>
                <a:latin typeface="Raleway"/>
                <a:ea typeface="Raleway"/>
                <a:cs typeface="Raleway"/>
                <a:sym typeface="Raleway"/>
              </a:rPr>
              <a:t>Describe why this future technology doesn’t exist today. </a:t>
            </a:r>
            <a:endParaRPr sz="1600" dirty="0">
              <a:solidFill>
                <a:schemeClr val="dk1"/>
              </a:solidFill>
              <a:latin typeface="Raleway"/>
              <a:ea typeface="Raleway"/>
              <a:cs typeface="Raleway"/>
              <a:sym typeface="Raleway"/>
            </a:endParaRPr>
          </a:p>
          <a:p>
            <a:pPr marL="457200" marR="0" lvl="0" indent="-330200" algn="l" rtl="0">
              <a:lnSpc>
                <a:spcPct val="115000"/>
              </a:lnSpc>
              <a:spcBef>
                <a:spcPts val="0"/>
              </a:spcBef>
              <a:spcAft>
                <a:spcPts val="0"/>
              </a:spcAft>
              <a:buClr>
                <a:schemeClr val="dk1"/>
              </a:buClr>
              <a:buSzPts val="1600"/>
              <a:buFont typeface="Raleway"/>
              <a:buChar char="●"/>
            </a:pPr>
            <a:r>
              <a:rPr lang="en" sz="1600" dirty="0">
                <a:solidFill>
                  <a:schemeClr val="dk1"/>
                </a:solidFill>
                <a:latin typeface="Raleway"/>
                <a:ea typeface="Raleway"/>
                <a:cs typeface="Raleway"/>
                <a:sym typeface="Raleway"/>
              </a:rPr>
              <a:t>Choose one of your required breakthroughs and describe an investigation that would have to be planned and carried out to test your ExploraVision project. If possible, include the kind of data or measurements that would be collected in the investigation.</a:t>
            </a:r>
            <a:endParaRPr sz="1600" dirty="0">
              <a:solidFill>
                <a:schemeClr val="dk1"/>
              </a:solidFill>
              <a:latin typeface="Raleway"/>
              <a:ea typeface="Raleway"/>
              <a:cs typeface="Raleway"/>
              <a:sym typeface="Raleway"/>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2600" b="1">
                <a:latin typeface="Raleway"/>
                <a:ea typeface="Raleway"/>
                <a:cs typeface="Raleway"/>
                <a:sym typeface="Raleway"/>
              </a:rPr>
              <a:t>II. Description -- 3/4</a:t>
            </a:r>
            <a:endParaRPr sz="2600" b="1">
              <a:latin typeface="Raleway"/>
              <a:ea typeface="Raleway"/>
              <a:cs typeface="Raleway"/>
              <a:sym typeface="Raleway"/>
            </a:endParaRPr>
          </a:p>
        </p:txBody>
      </p:sp>
      <p:sp>
        <p:nvSpPr>
          <p:cNvPr id="168" name="Google Shape;168;p2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 b="1" dirty="0">
                <a:solidFill>
                  <a:schemeClr val="dk1"/>
                </a:solidFill>
                <a:latin typeface="Raleway"/>
                <a:ea typeface="Raleway"/>
                <a:cs typeface="Raleway"/>
                <a:sym typeface="Raleway"/>
              </a:rPr>
              <a:t>E. Design Process</a:t>
            </a:r>
            <a:endParaRPr b="1" dirty="0">
              <a:solidFill>
                <a:schemeClr val="dk1"/>
              </a:solidFill>
              <a:latin typeface="Raleway"/>
              <a:ea typeface="Raleway"/>
              <a:cs typeface="Raleway"/>
              <a:sym typeface="Raleway"/>
            </a:endParaRPr>
          </a:p>
          <a:p>
            <a:pPr marL="457200" marR="0" lvl="0" indent="-342900" algn="l" rtl="0">
              <a:lnSpc>
                <a:spcPct val="115000"/>
              </a:lnSpc>
              <a:spcBef>
                <a:spcPts val="1600"/>
              </a:spcBef>
              <a:spcAft>
                <a:spcPts val="0"/>
              </a:spcAft>
              <a:buClr>
                <a:schemeClr val="dk1"/>
              </a:buClr>
              <a:buSzPts val="1800"/>
              <a:buFont typeface="Raleway"/>
              <a:buChar char="●"/>
            </a:pPr>
            <a:r>
              <a:rPr lang="en" dirty="0">
                <a:solidFill>
                  <a:schemeClr val="dk1"/>
                </a:solidFill>
                <a:latin typeface="Raleway"/>
                <a:ea typeface="Raleway"/>
                <a:cs typeface="Raleway"/>
                <a:sym typeface="Raleway"/>
              </a:rPr>
              <a:t>Describe three alternative ideas of features the team considered for their future technology. The ideas and features should be directly related to the future technology, not a list related to other projects. </a:t>
            </a:r>
            <a:endParaRPr dirty="0">
              <a:solidFill>
                <a:schemeClr val="dk1"/>
              </a:solidFill>
              <a:latin typeface="Raleway"/>
              <a:ea typeface="Raleway"/>
              <a:cs typeface="Raleway"/>
              <a:sym typeface="Raleway"/>
            </a:endParaRPr>
          </a:p>
          <a:p>
            <a:pPr marL="457200" marR="0" lvl="0" indent="-342900" algn="l" rtl="0">
              <a:lnSpc>
                <a:spcPct val="115000"/>
              </a:lnSpc>
              <a:spcBef>
                <a:spcPts val="0"/>
              </a:spcBef>
              <a:spcAft>
                <a:spcPts val="0"/>
              </a:spcAft>
              <a:buClr>
                <a:schemeClr val="dk1"/>
              </a:buClr>
              <a:buSzPts val="1800"/>
              <a:buFont typeface="Raleway"/>
              <a:buChar char="●"/>
            </a:pPr>
            <a:r>
              <a:rPr lang="en" dirty="0">
                <a:solidFill>
                  <a:schemeClr val="dk1"/>
                </a:solidFill>
                <a:latin typeface="Raleway"/>
                <a:ea typeface="Raleway"/>
                <a:cs typeface="Raleway"/>
                <a:sym typeface="Raleway"/>
              </a:rPr>
              <a:t>Describe why the team rejected each feature and idea in favor of the ones in the submitted technology. </a:t>
            </a:r>
            <a:endParaRPr dirty="0">
              <a:solidFill>
                <a:schemeClr val="dk1"/>
              </a:solidFill>
              <a:latin typeface="Raleway"/>
              <a:ea typeface="Raleway"/>
              <a:cs typeface="Raleway"/>
              <a:sym typeface="Raleway"/>
            </a:endParaRPr>
          </a:p>
          <a:p>
            <a:pPr marL="457200" marR="0" lvl="0" indent="-342900" algn="l" rtl="0">
              <a:lnSpc>
                <a:spcPct val="115000"/>
              </a:lnSpc>
              <a:spcBef>
                <a:spcPts val="0"/>
              </a:spcBef>
              <a:spcAft>
                <a:spcPts val="0"/>
              </a:spcAft>
              <a:buClr>
                <a:schemeClr val="dk1"/>
              </a:buClr>
              <a:buSzPts val="1800"/>
              <a:buFont typeface="Raleway"/>
              <a:buChar char="●"/>
            </a:pPr>
            <a:r>
              <a:rPr lang="en" dirty="0">
                <a:solidFill>
                  <a:schemeClr val="dk1"/>
                </a:solidFill>
                <a:latin typeface="Raleway"/>
                <a:ea typeface="Raleway"/>
                <a:cs typeface="Raleway"/>
                <a:sym typeface="Raleway"/>
              </a:rPr>
              <a:t>Describe how your future technology feature is better than the rejected design feature.</a:t>
            </a:r>
            <a:endParaRPr dirty="0">
              <a:solidFill>
                <a:schemeClr val="dk1"/>
              </a:solidFill>
              <a:latin typeface="Raleway"/>
              <a:ea typeface="Raleway"/>
              <a:cs typeface="Raleway"/>
              <a:sym typeface="Raleway"/>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b="1" dirty="0">
                <a:latin typeface="Raleway"/>
                <a:ea typeface="Raleway"/>
                <a:cs typeface="Raleway"/>
                <a:sym typeface="Raleway"/>
              </a:rPr>
              <a:t>How to use this presentation and slide deck</a:t>
            </a:r>
            <a:endParaRPr b="1" dirty="0">
              <a:latin typeface="Raleway"/>
              <a:ea typeface="Raleway"/>
              <a:cs typeface="Raleway"/>
              <a:sym typeface="Raleway"/>
            </a:endParaRPr>
          </a:p>
        </p:txBody>
      </p:sp>
      <p:sp>
        <p:nvSpPr>
          <p:cNvPr id="62" name="Google Shape;62;p14"/>
          <p:cNvSpPr txBox="1">
            <a:spLocks noGrp="1"/>
          </p:cNvSpPr>
          <p:nvPr>
            <p:ph type="body" idx="1"/>
          </p:nvPr>
        </p:nvSpPr>
        <p:spPr>
          <a:xfrm>
            <a:off x="311700" y="1076275"/>
            <a:ext cx="8520600" cy="3752204"/>
          </a:xfrm>
          <a:prstGeom prst="rect">
            <a:avLst/>
          </a:prstGeom>
        </p:spPr>
        <p:txBody>
          <a:bodyPr spcFirstLastPara="1" wrap="square" lIns="91425" tIns="91425" rIns="91425" bIns="91425" anchor="t" anchorCtr="0">
            <a:noAutofit/>
          </a:bodyPr>
          <a:lstStyle/>
          <a:p>
            <a:pPr marL="285750" indent="-285750">
              <a:lnSpc>
                <a:spcPct val="100000"/>
              </a:lnSpc>
              <a:spcAft>
                <a:spcPts val="600"/>
              </a:spcAft>
            </a:pPr>
            <a:r>
              <a:rPr lang="en" sz="2000" dirty="0">
                <a:solidFill>
                  <a:schemeClr val="dk1"/>
                </a:solidFill>
                <a:latin typeface="Raleway"/>
                <a:ea typeface="Raleway"/>
                <a:cs typeface="Raleway"/>
                <a:sym typeface="Raleway"/>
              </a:rPr>
              <a:t>Feel free to use this presentation to introduce the Toshiba/NSTA ExploraVision competition and program at a high level to your school leadership, parents and students.</a:t>
            </a:r>
          </a:p>
          <a:p>
            <a:pPr marL="285750" indent="-285750">
              <a:lnSpc>
                <a:spcPct val="100000"/>
              </a:lnSpc>
              <a:spcAft>
                <a:spcPts val="600"/>
              </a:spcAft>
            </a:pPr>
            <a:r>
              <a:rPr lang="en" sz="2000" dirty="0">
                <a:solidFill>
                  <a:schemeClr val="dk1"/>
                </a:solidFill>
                <a:latin typeface="Raleway"/>
                <a:ea typeface="Raleway"/>
                <a:cs typeface="Raleway"/>
                <a:sym typeface="Raleway"/>
              </a:rPr>
              <a:t>The following slide deck is meant to serve as a framework for your teams to get started and provide thoughts as to how the coach will approach the competition this year!</a:t>
            </a:r>
          </a:p>
          <a:p>
            <a:pPr marL="285750" indent="-285750">
              <a:lnSpc>
                <a:spcPct val="100000"/>
              </a:lnSpc>
              <a:spcAft>
                <a:spcPts val="600"/>
              </a:spcAft>
            </a:pPr>
            <a:r>
              <a:rPr lang="en" sz="2000" dirty="0">
                <a:solidFill>
                  <a:schemeClr val="dk1"/>
                </a:solidFill>
                <a:latin typeface="Raleway"/>
                <a:ea typeface="Raleway"/>
                <a:cs typeface="Raleway"/>
                <a:sym typeface="Raleway"/>
              </a:rPr>
              <a:t>If you </a:t>
            </a:r>
            <a:r>
              <a:rPr lang="en-US" sz="2000" dirty="0">
                <a:solidFill>
                  <a:schemeClr val="dk1"/>
                </a:solidFill>
                <a:latin typeface="Raleway"/>
                <a:ea typeface="Raleway"/>
                <a:cs typeface="Raleway"/>
                <a:sym typeface="Raleway"/>
              </a:rPr>
              <a:t>ha</a:t>
            </a:r>
            <a:r>
              <a:rPr lang="en" sz="2000" dirty="0">
                <a:solidFill>
                  <a:schemeClr val="dk1"/>
                </a:solidFill>
                <a:latin typeface="Raleway"/>
                <a:ea typeface="Raleway"/>
                <a:cs typeface="Raleway"/>
                <a:sym typeface="Raleway"/>
              </a:rPr>
              <a:t>ve any questions, feel free to contact us at </a:t>
            </a:r>
            <a:r>
              <a:rPr lang="en" sz="2000" dirty="0">
                <a:solidFill>
                  <a:schemeClr val="dk1"/>
                </a:solidFill>
                <a:latin typeface="Raleway"/>
                <a:ea typeface="Raleway"/>
                <a:cs typeface="Raleway"/>
                <a:sym typeface="Raleway"/>
                <a:hlinkClick r:id="rId3"/>
              </a:rPr>
              <a:t>exploravision@nsta.org</a:t>
            </a:r>
            <a:r>
              <a:rPr lang="en" sz="2000" dirty="0">
                <a:solidFill>
                  <a:schemeClr val="dk1"/>
                </a:solidFill>
                <a:latin typeface="Raleway"/>
                <a:ea typeface="Raleway"/>
                <a:cs typeface="Raleway"/>
                <a:sym typeface="Raleway"/>
              </a:rPr>
              <a:t>.</a:t>
            </a:r>
          </a:p>
          <a:p>
            <a:pPr marL="0" indent="0">
              <a:lnSpc>
                <a:spcPct val="100000"/>
              </a:lnSpc>
              <a:spcAft>
                <a:spcPts val="600"/>
              </a:spcAft>
              <a:buNone/>
            </a:pPr>
            <a:endParaRPr lang="en" sz="1600" dirty="0">
              <a:solidFill>
                <a:schemeClr val="dk1"/>
              </a:solidFill>
              <a:latin typeface="Raleway"/>
              <a:ea typeface="Raleway"/>
              <a:cs typeface="Raleway"/>
              <a:sym typeface="Raleway"/>
            </a:endParaRPr>
          </a:p>
        </p:txBody>
      </p:sp>
    </p:spTree>
    <p:extLst>
      <p:ext uri="{BB962C8B-B14F-4D97-AF65-F5344CB8AC3E}">
        <p14:creationId xmlns:p14="http://schemas.microsoft.com/office/powerpoint/2010/main" val="41716715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2600" b="1">
                <a:latin typeface="Raleway"/>
                <a:ea typeface="Raleway"/>
                <a:cs typeface="Raleway"/>
                <a:sym typeface="Raleway"/>
              </a:rPr>
              <a:t>II. Description -- 4/4</a:t>
            </a:r>
            <a:endParaRPr sz="2600" b="1">
              <a:latin typeface="Raleway"/>
              <a:ea typeface="Raleway"/>
              <a:cs typeface="Raleway"/>
              <a:sym typeface="Raleway"/>
            </a:endParaRPr>
          </a:p>
        </p:txBody>
      </p:sp>
      <p:sp>
        <p:nvSpPr>
          <p:cNvPr id="175" name="Google Shape;175;p3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 b="1" dirty="0">
                <a:solidFill>
                  <a:srgbClr val="000000"/>
                </a:solidFill>
                <a:latin typeface="Raleway"/>
                <a:ea typeface="Raleway"/>
                <a:cs typeface="Raleway"/>
                <a:sym typeface="Raleway"/>
              </a:rPr>
              <a:t>F. Consequences</a:t>
            </a:r>
            <a:endParaRPr b="1" dirty="0">
              <a:solidFill>
                <a:srgbClr val="000000"/>
              </a:solidFill>
              <a:latin typeface="Raleway"/>
              <a:ea typeface="Raleway"/>
              <a:cs typeface="Raleway"/>
              <a:sym typeface="Raleway"/>
            </a:endParaRPr>
          </a:p>
          <a:p>
            <a:pPr marL="457200" marR="0" lvl="0" indent="-342900" algn="l" rtl="0">
              <a:lnSpc>
                <a:spcPct val="115000"/>
              </a:lnSpc>
              <a:spcBef>
                <a:spcPts val="1600"/>
              </a:spcBef>
              <a:spcAft>
                <a:spcPts val="0"/>
              </a:spcAft>
              <a:buClr>
                <a:srgbClr val="000000"/>
              </a:buClr>
              <a:buSzPts val="1800"/>
              <a:buFont typeface="Raleway"/>
              <a:buChar char="●"/>
            </a:pPr>
            <a:r>
              <a:rPr lang="en" dirty="0">
                <a:solidFill>
                  <a:srgbClr val="000000"/>
                </a:solidFill>
                <a:latin typeface="Raleway"/>
                <a:ea typeface="Raleway"/>
                <a:cs typeface="Raleway"/>
                <a:sym typeface="Raleway"/>
              </a:rPr>
              <a:t>Recognizing that all technologies have positive and negative consequences, describe the potential positive and negative consequences of the new technology on society</a:t>
            </a:r>
            <a:endParaRPr dirty="0">
              <a:solidFill>
                <a:srgbClr val="000000"/>
              </a:solidFill>
              <a:latin typeface="Raleway"/>
              <a:ea typeface="Raleway"/>
              <a:cs typeface="Raleway"/>
              <a:sym typeface="Raleway"/>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2600" b="1">
                <a:latin typeface="Raleway"/>
                <a:ea typeface="Raleway"/>
                <a:cs typeface="Raleway"/>
                <a:sym typeface="Raleway"/>
              </a:rPr>
              <a:t>III. Bibliography </a:t>
            </a:r>
            <a:endParaRPr sz="2600" b="1">
              <a:latin typeface="Raleway"/>
              <a:ea typeface="Raleway"/>
              <a:cs typeface="Raleway"/>
              <a:sym typeface="Raleway"/>
            </a:endParaRPr>
          </a:p>
        </p:txBody>
      </p:sp>
      <p:sp>
        <p:nvSpPr>
          <p:cNvPr id="182" name="Google Shape;182;p31"/>
          <p:cNvSpPr txBox="1">
            <a:spLocks noGrp="1"/>
          </p:cNvSpPr>
          <p:nvPr>
            <p:ph type="body" idx="1"/>
          </p:nvPr>
        </p:nvSpPr>
        <p:spPr>
          <a:xfrm>
            <a:off x="311700" y="1152475"/>
            <a:ext cx="8520600" cy="3546000"/>
          </a:xfrm>
          <a:prstGeom prst="rect">
            <a:avLst/>
          </a:prstGeom>
        </p:spPr>
        <p:txBody>
          <a:bodyPr spcFirstLastPara="1" wrap="square" lIns="91425" tIns="91425" rIns="91425" bIns="91425" anchor="t" anchorCtr="0">
            <a:noAutofit/>
          </a:bodyPr>
          <a:lstStyle/>
          <a:p>
            <a:pPr marL="457200" marR="0" lvl="0" indent="-342900" algn="l" rtl="0">
              <a:lnSpc>
                <a:spcPct val="115000"/>
              </a:lnSpc>
              <a:spcBef>
                <a:spcPts val="0"/>
              </a:spcBef>
              <a:spcAft>
                <a:spcPts val="0"/>
              </a:spcAft>
              <a:buClr>
                <a:schemeClr val="dk1"/>
              </a:buClr>
              <a:buSzPts val="1800"/>
              <a:buFont typeface="Raleway"/>
              <a:buChar char="●"/>
            </a:pPr>
            <a:r>
              <a:rPr lang="en" sz="1400" dirty="0">
                <a:solidFill>
                  <a:schemeClr val="dk1"/>
                </a:solidFill>
                <a:latin typeface="Raleway" pitchFamily="2" charset="0"/>
                <a:ea typeface="Raleway"/>
                <a:cs typeface="Raleway"/>
                <a:sym typeface="Raleway"/>
              </a:rPr>
              <a:t>All sources used in researching the chosen technology should be referenced in the Bibliography.</a:t>
            </a:r>
            <a:endParaRPr sz="1400" dirty="0">
              <a:solidFill>
                <a:schemeClr val="dk1"/>
              </a:solidFill>
              <a:latin typeface="Raleway" pitchFamily="2" charset="0"/>
              <a:ea typeface="Raleway"/>
              <a:cs typeface="Raleway"/>
              <a:sym typeface="Raleway"/>
            </a:endParaRPr>
          </a:p>
          <a:p>
            <a:pPr marL="457200" marR="0" lvl="0" indent="-342900" algn="l" rtl="0">
              <a:lnSpc>
                <a:spcPct val="115000"/>
              </a:lnSpc>
              <a:spcBef>
                <a:spcPts val="0"/>
              </a:spcBef>
              <a:spcAft>
                <a:spcPts val="0"/>
              </a:spcAft>
              <a:buClr>
                <a:schemeClr val="dk1"/>
              </a:buClr>
              <a:buSzPts val="1800"/>
              <a:buFont typeface="Raleway"/>
              <a:buChar char="●"/>
            </a:pPr>
            <a:r>
              <a:rPr lang="en" sz="1400" dirty="0">
                <a:solidFill>
                  <a:schemeClr val="dk1"/>
                </a:solidFill>
                <a:latin typeface="Raleway" pitchFamily="2" charset="0"/>
                <a:ea typeface="Raleway"/>
                <a:cs typeface="Raleway"/>
                <a:sym typeface="Raleway"/>
              </a:rPr>
              <a:t>Sources must be clearly labeled and include title, author, publisher, and copyright date.</a:t>
            </a:r>
            <a:endParaRPr sz="1400" dirty="0">
              <a:solidFill>
                <a:schemeClr val="dk1"/>
              </a:solidFill>
              <a:latin typeface="Raleway" pitchFamily="2" charset="0"/>
              <a:ea typeface="Raleway"/>
              <a:cs typeface="Raleway"/>
              <a:sym typeface="Raleway"/>
            </a:endParaRPr>
          </a:p>
          <a:p>
            <a:pPr marL="457200" marR="0" lvl="0" indent="-342900" algn="l" rtl="0">
              <a:lnSpc>
                <a:spcPct val="115000"/>
              </a:lnSpc>
              <a:spcBef>
                <a:spcPts val="0"/>
              </a:spcBef>
              <a:spcAft>
                <a:spcPts val="0"/>
              </a:spcAft>
              <a:buClr>
                <a:schemeClr val="dk1"/>
              </a:buClr>
              <a:buSzPts val="1800"/>
              <a:buFont typeface="Raleway"/>
              <a:buChar char="●"/>
            </a:pPr>
            <a:r>
              <a:rPr lang="en" sz="1400" dirty="0">
                <a:solidFill>
                  <a:schemeClr val="dk1"/>
                </a:solidFill>
                <a:latin typeface="Raleway" pitchFamily="2" charset="0"/>
                <a:ea typeface="Raleway"/>
                <a:cs typeface="Raleway"/>
                <a:sym typeface="Raleway"/>
              </a:rPr>
              <a:t>Not counted as part of the 11-page limit for the Description.</a:t>
            </a:r>
            <a:endParaRPr sz="1400" dirty="0">
              <a:solidFill>
                <a:schemeClr val="dk1"/>
              </a:solidFill>
              <a:latin typeface="Raleway" pitchFamily="2" charset="0"/>
              <a:ea typeface="Raleway"/>
              <a:cs typeface="Raleway"/>
              <a:sym typeface="Raleway"/>
            </a:endParaRPr>
          </a:p>
          <a:p>
            <a:pPr marL="457200" marR="0" lvl="0" indent="-342900" algn="l" rtl="0">
              <a:lnSpc>
                <a:spcPct val="115000"/>
              </a:lnSpc>
              <a:spcBef>
                <a:spcPts val="0"/>
              </a:spcBef>
              <a:spcAft>
                <a:spcPts val="0"/>
              </a:spcAft>
              <a:buClr>
                <a:schemeClr val="dk1"/>
              </a:buClr>
              <a:buSzPts val="1800"/>
              <a:buFont typeface="Raleway"/>
              <a:buChar char="●"/>
            </a:pPr>
            <a:r>
              <a:rPr lang="en" sz="1400" dirty="0">
                <a:solidFill>
                  <a:schemeClr val="dk1"/>
                </a:solidFill>
                <a:latin typeface="Raleway" pitchFamily="2" charset="0"/>
                <a:ea typeface="Raleway"/>
                <a:cs typeface="Raleway"/>
                <a:sym typeface="Raleway"/>
              </a:rPr>
              <a:t>Footnotes are encouraged, but not required.</a:t>
            </a:r>
            <a:endParaRPr sz="1400" dirty="0">
              <a:solidFill>
                <a:schemeClr val="dk1"/>
              </a:solidFill>
              <a:latin typeface="Raleway" pitchFamily="2" charset="0"/>
              <a:ea typeface="Raleway"/>
              <a:cs typeface="Raleway"/>
              <a:sym typeface="Raleway"/>
            </a:endParaRPr>
          </a:p>
          <a:p>
            <a:pPr marL="457200" marR="0" lvl="0" indent="-342900" algn="l" rtl="0">
              <a:lnSpc>
                <a:spcPct val="115000"/>
              </a:lnSpc>
              <a:spcBef>
                <a:spcPts val="0"/>
              </a:spcBef>
              <a:spcAft>
                <a:spcPts val="0"/>
              </a:spcAft>
              <a:buClr>
                <a:schemeClr val="dk1"/>
              </a:buClr>
              <a:buSzPts val="1800"/>
              <a:buFont typeface="Raleway"/>
              <a:buChar char="●"/>
            </a:pPr>
            <a:r>
              <a:rPr lang="en" sz="1400" dirty="0">
                <a:solidFill>
                  <a:schemeClr val="dk1"/>
                </a:solidFill>
                <a:latin typeface="Raleway" pitchFamily="2" charset="0"/>
                <a:ea typeface="Raleway"/>
                <a:cs typeface="Raleway"/>
                <a:sym typeface="Raleway"/>
              </a:rPr>
              <a:t>No page limit for the Bibliography section.</a:t>
            </a:r>
          </a:p>
          <a:p>
            <a:pPr lvl="0">
              <a:buClr>
                <a:schemeClr val="dk1"/>
              </a:buClr>
              <a:buFont typeface="Raleway"/>
              <a:buChar char="●"/>
            </a:pPr>
            <a:r>
              <a:rPr lang="en-US" sz="1400" dirty="0"/>
              <a:t>AI and the tool ChatGPT may be used to brainstorm and/or research your project ideas. These should be used as a tool, but not as the only resource for your project. AI may not be used to generate a drawing of your prototype. Any information generated by these resources must be included in the bibliography with the proper citations from the original resources. ExploraVision submissions must adhere to the </a:t>
            </a:r>
            <a:r>
              <a:rPr lang="en-US" sz="1400" u="sng" dirty="0">
                <a:hlinkClick r:id="rId3"/>
              </a:rPr>
              <a:t>AI policy</a:t>
            </a:r>
            <a:r>
              <a:rPr lang="en-US" sz="1400" dirty="0"/>
              <a:t>.  Access the </a:t>
            </a:r>
            <a:r>
              <a:rPr lang="en-US" sz="1400" u="sng" dirty="0">
                <a:hlinkClick r:id="rId4"/>
              </a:rPr>
              <a:t>AI Acceptable Use Chart</a:t>
            </a:r>
            <a:r>
              <a:rPr lang="en-US" sz="1400" dirty="0"/>
              <a:t> for examples.  </a:t>
            </a:r>
            <a:endParaRPr sz="1400" dirty="0">
              <a:solidFill>
                <a:schemeClr val="tx1"/>
              </a:solidFill>
              <a:latin typeface="Raleway" pitchFamily="2" charset="0"/>
              <a:ea typeface="Raleway"/>
              <a:cs typeface="Raleway"/>
              <a:sym typeface="Raleway"/>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2600" b="1" dirty="0">
                <a:latin typeface="Raleway"/>
                <a:ea typeface="Raleway"/>
                <a:cs typeface="Raleway"/>
                <a:sym typeface="Raleway"/>
              </a:rPr>
              <a:t>IV. Technology Launch Flyer</a:t>
            </a:r>
            <a:endParaRPr sz="2600" b="1" dirty="0">
              <a:latin typeface="Raleway"/>
              <a:ea typeface="Raleway"/>
              <a:cs typeface="Raleway"/>
              <a:sym typeface="Raleway"/>
            </a:endParaRPr>
          </a:p>
        </p:txBody>
      </p:sp>
      <p:sp>
        <p:nvSpPr>
          <p:cNvPr id="189" name="Google Shape;189;p32"/>
          <p:cNvSpPr txBox="1">
            <a:spLocks noGrp="1"/>
          </p:cNvSpPr>
          <p:nvPr>
            <p:ph type="body" idx="1"/>
          </p:nvPr>
        </p:nvSpPr>
        <p:spPr>
          <a:xfrm>
            <a:off x="311700" y="1228675"/>
            <a:ext cx="8520600" cy="3416400"/>
          </a:xfrm>
          <a:prstGeom prst="rect">
            <a:avLst/>
          </a:prstGeom>
        </p:spPr>
        <p:txBody>
          <a:bodyPr spcFirstLastPara="1" wrap="square" lIns="91425" tIns="91425" rIns="91425" bIns="91425" anchor="t" anchorCtr="0">
            <a:noAutofit/>
          </a:bodyPr>
          <a:lstStyle/>
          <a:p>
            <a:pPr lvl="0" indent="-330200">
              <a:buClr>
                <a:schemeClr val="dk1"/>
              </a:buClr>
              <a:buSzPts val="1600"/>
              <a:buFont typeface="Raleway"/>
              <a:buChar char="●"/>
            </a:pPr>
            <a:r>
              <a:rPr lang="en-US" dirty="0"/>
              <a:t>Teams must create a one-page </a:t>
            </a:r>
            <a:r>
              <a:rPr lang="en-US" dirty="0">
                <a:hlinkClick r:id="rId3"/>
              </a:rPr>
              <a:t>Technology Launch Flyer </a:t>
            </a:r>
            <a:r>
              <a:rPr lang="en-US" dirty="0"/>
              <a:t>that introduces their future technology to the public for the first time. </a:t>
            </a:r>
          </a:p>
          <a:p>
            <a:pPr lvl="0" indent="-330200">
              <a:buClr>
                <a:schemeClr val="dk1"/>
              </a:buClr>
              <a:buSzPts val="1600"/>
              <a:buFont typeface="Raleway"/>
              <a:buChar char="●"/>
            </a:pPr>
            <a:r>
              <a:rPr lang="en-US" dirty="0"/>
              <a:t>They should imagine it is 10 or more years in the future, their technology has been developed, and it is ready to make an impact. </a:t>
            </a:r>
          </a:p>
          <a:p>
            <a:pPr lvl="0" indent="-330200">
              <a:buClr>
                <a:schemeClr val="dk1"/>
              </a:buClr>
              <a:buSzPts val="1600"/>
              <a:buFont typeface="Raleway"/>
              <a:buChar char="●"/>
            </a:pPr>
            <a:r>
              <a:rPr lang="en-US" dirty="0"/>
              <a:t>The flyer should promote the technology clearly and creatively, explaining why the public should be interested and communicating its value and importance. </a:t>
            </a:r>
          </a:p>
          <a:p>
            <a:pPr lvl="0" indent="-330200">
              <a:buClr>
                <a:schemeClr val="dk1"/>
              </a:buClr>
              <a:buSzPts val="1600"/>
              <a:buFont typeface="Raleway"/>
              <a:buChar char="●"/>
            </a:pPr>
            <a:r>
              <a:rPr lang="en-US" dirty="0"/>
              <a:t>The flyer must include a visual representation of the prototype; the image may not be generated or drawn using AI. </a:t>
            </a:r>
          </a:p>
          <a:p>
            <a:pPr lvl="0" indent="-330200">
              <a:buClr>
                <a:schemeClr val="dk1"/>
              </a:buClr>
              <a:buSzPts val="1600"/>
              <a:buFont typeface="Raleway"/>
              <a:buChar char="●"/>
            </a:pPr>
            <a:r>
              <a:rPr lang="en-US" dirty="0"/>
              <a:t>Teams do not need to build a prototype until a team becomes a Regional Winner.</a:t>
            </a:r>
            <a:endParaRPr sz="1600" dirty="0">
              <a:solidFill>
                <a:schemeClr val="dk1"/>
              </a:solidFill>
              <a:latin typeface="Raleway"/>
              <a:ea typeface="Raleway"/>
              <a:cs typeface="Raleway"/>
              <a:sym typeface="Raleway"/>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B6080-656A-5E50-28E7-A15CA4620987}"/>
              </a:ext>
            </a:extLst>
          </p:cNvPr>
          <p:cNvSpPr>
            <a:spLocks noGrp="1"/>
          </p:cNvSpPr>
          <p:nvPr>
            <p:ph type="title"/>
          </p:nvPr>
        </p:nvSpPr>
        <p:spPr/>
        <p:txBody>
          <a:bodyPr/>
          <a:lstStyle/>
          <a:p>
            <a:r>
              <a:rPr lang="en-US" dirty="0"/>
              <a:t>Submission</a:t>
            </a:r>
          </a:p>
        </p:txBody>
      </p:sp>
      <p:sp>
        <p:nvSpPr>
          <p:cNvPr id="3" name="Text Placeholder 2">
            <a:extLst>
              <a:ext uri="{FF2B5EF4-FFF2-40B4-BE49-F238E27FC236}">
                <a16:creationId xmlns:a16="http://schemas.microsoft.com/office/drawing/2014/main" id="{730E841F-A6B2-C72D-0B64-A49FF61FCDAF}"/>
              </a:ext>
            </a:extLst>
          </p:cNvPr>
          <p:cNvSpPr>
            <a:spLocks noGrp="1"/>
          </p:cNvSpPr>
          <p:nvPr>
            <p:ph type="body" idx="1"/>
          </p:nvPr>
        </p:nvSpPr>
        <p:spPr/>
        <p:txBody>
          <a:bodyPr/>
          <a:lstStyle/>
          <a:p>
            <a:r>
              <a:rPr lang="en-US" dirty="0"/>
              <a:t>Please avoid disqualification by using the check-off list prior to submission. </a:t>
            </a:r>
          </a:p>
          <a:p>
            <a:r>
              <a:rPr lang="en-US" dirty="0"/>
              <a:t>Many creative and excellent projects are disqualified each year due to teams not following the </a:t>
            </a:r>
            <a:r>
              <a:rPr lang="en-US" dirty="0">
                <a:hlinkClick r:id="rId2"/>
              </a:rPr>
              <a:t>rules</a:t>
            </a:r>
            <a:r>
              <a:rPr lang="en-US" dirty="0"/>
              <a:t> and the project regulations.</a:t>
            </a:r>
          </a:p>
          <a:p>
            <a:r>
              <a:rPr lang="en-US" dirty="0"/>
              <a:t>Please ensure that teams “check off” each item on the list (downloadable as a PDF</a:t>
            </a:r>
            <a:r>
              <a:rPr lang="en-US" dirty="0">
                <a:hlinkClick r:id="rId3"/>
              </a:rPr>
              <a:t> </a:t>
            </a:r>
            <a:r>
              <a:rPr lang="en-US" dirty="0"/>
              <a:t>below) before submitting. </a:t>
            </a:r>
          </a:p>
          <a:p>
            <a:pPr lvl="1"/>
            <a:r>
              <a:rPr lang="en-US" dirty="0">
                <a:hlinkClick r:id="rId4"/>
              </a:rPr>
              <a:t>K-3 storyboard and 4-6 presentation format Check Off List</a:t>
            </a:r>
            <a:endParaRPr lang="en-US" dirty="0"/>
          </a:p>
          <a:p>
            <a:pPr lvl="1"/>
            <a:r>
              <a:rPr lang="en-US" dirty="0">
                <a:hlinkClick r:id="rId5"/>
              </a:rPr>
              <a:t>Standard Manuscript Format Check Off List</a:t>
            </a:r>
            <a:endParaRPr lang="en-US" dirty="0"/>
          </a:p>
        </p:txBody>
      </p:sp>
    </p:spTree>
    <p:extLst>
      <p:ext uri="{BB962C8B-B14F-4D97-AF65-F5344CB8AC3E}">
        <p14:creationId xmlns:p14="http://schemas.microsoft.com/office/powerpoint/2010/main" val="27312119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2600" b="1">
                <a:latin typeface="Raleway"/>
                <a:ea typeface="Raleway"/>
                <a:cs typeface="Raleway"/>
                <a:sym typeface="Raleway"/>
              </a:rPr>
              <a:t>Regional </a:t>
            </a:r>
            <a:r>
              <a:rPr lang="en" sz="2600" b="1" dirty="0">
                <a:latin typeface="Raleway"/>
                <a:ea typeface="Raleway"/>
                <a:cs typeface="Raleway"/>
                <a:sym typeface="Raleway"/>
              </a:rPr>
              <a:t>Judging</a:t>
            </a:r>
            <a:endParaRPr sz="2600" b="1" dirty="0">
              <a:latin typeface="Raleway"/>
              <a:ea typeface="Raleway"/>
              <a:cs typeface="Raleway"/>
              <a:sym typeface="Raleway"/>
            </a:endParaRPr>
          </a:p>
        </p:txBody>
      </p:sp>
      <p:sp>
        <p:nvSpPr>
          <p:cNvPr id="196" name="Google Shape;196;p33"/>
          <p:cNvSpPr txBox="1">
            <a:spLocks noGrp="1"/>
          </p:cNvSpPr>
          <p:nvPr>
            <p:ph type="body" idx="1"/>
          </p:nvPr>
        </p:nvSpPr>
        <p:spPr>
          <a:xfrm>
            <a:off x="311700" y="1152475"/>
            <a:ext cx="8520600" cy="3829428"/>
          </a:xfrm>
          <a:prstGeom prst="rect">
            <a:avLst/>
          </a:prstGeom>
        </p:spPr>
        <p:txBody>
          <a:bodyPr spcFirstLastPara="1" wrap="square" lIns="91425" tIns="91425" rIns="91425" bIns="91425" anchor="t" anchorCtr="0">
            <a:noAutofit/>
          </a:bodyPr>
          <a:lstStyle/>
          <a:p>
            <a:pPr marL="457200" marR="0" lvl="0" indent="-342900" algn="l" rtl="0">
              <a:lnSpc>
                <a:spcPct val="115000"/>
              </a:lnSpc>
              <a:spcBef>
                <a:spcPts val="0"/>
              </a:spcBef>
              <a:spcAft>
                <a:spcPts val="0"/>
              </a:spcAft>
              <a:buClr>
                <a:schemeClr val="dk1"/>
              </a:buClr>
              <a:buSzPts val="1800"/>
              <a:buFont typeface="Raleway"/>
              <a:buChar char="●"/>
            </a:pPr>
            <a:r>
              <a:rPr lang="en" dirty="0">
                <a:solidFill>
                  <a:schemeClr val="dk1"/>
                </a:solidFill>
                <a:latin typeface="Raleway"/>
                <a:ea typeface="Raleway"/>
                <a:cs typeface="Raleway"/>
                <a:sym typeface="Raleway"/>
              </a:rPr>
              <a:t>The judging committees are made up of leading science educators and science and technology experts</a:t>
            </a:r>
            <a:endParaRPr dirty="0">
              <a:solidFill>
                <a:schemeClr val="dk1"/>
              </a:solidFill>
              <a:latin typeface="Raleway"/>
              <a:ea typeface="Raleway"/>
              <a:cs typeface="Raleway"/>
              <a:sym typeface="Raleway"/>
            </a:endParaRPr>
          </a:p>
          <a:p>
            <a:pPr marL="457200" marR="0" lvl="0" indent="-342900" algn="l" rtl="0">
              <a:lnSpc>
                <a:spcPct val="115000"/>
              </a:lnSpc>
              <a:spcBef>
                <a:spcPts val="0"/>
              </a:spcBef>
              <a:spcAft>
                <a:spcPts val="0"/>
              </a:spcAft>
              <a:buClr>
                <a:schemeClr val="dk1"/>
              </a:buClr>
              <a:buSzPts val="1800"/>
              <a:buFont typeface="Raleway"/>
              <a:buChar char="●"/>
            </a:pPr>
            <a:r>
              <a:rPr lang="en" dirty="0">
                <a:solidFill>
                  <a:schemeClr val="dk1"/>
                </a:solidFill>
                <a:latin typeface="Raleway"/>
                <a:ea typeface="Raleway"/>
                <a:cs typeface="Raleway"/>
                <a:sym typeface="Raleway"/>
              </a:rPr>
              <a:t>Judging is divided into two phases: regional and national judging</a:t>
            </a:r>
            <a:endParaRPr dirty="0">
              <a:solidFill>
                <a:schemeClr val="dk1"/>
              </a:solidFill>
              <a:latin typeface="Raleway"/>
              <a:ea typeface="Raleway"/>
              <a:cs typeface="Raleway"/>
              <a:sym typeface="Raleway"/>
            </a:endParaRPr>
          </a:p>
          <a:p>
            <a:pPr marL="457200" marR="0" lvl="0" indent="-342900" algn="l" rtl="0">
              <a:lnSpc>
                <a:spcPct val="115000"/>
              </a:lnSpc>
              <a:spcBef>
                <a:spcPts val="0"/>
              </a:spcBef>
              <a:spcAft>
                <a:spcPts val="0"/>
              </a:spcAft>
              <a:buClr>
                <a:schemeClr val="dk1"/>
              </a:buClr>
              <a:buSzPts val="1800"/>
              <a:buFont typeface="Raleway"/>
              <a:buChar char="●"/>
            </a:pPr>
            <a:r>
              <a:rPr lang="en" dirty="0">
                <a:solidFill>
                  <a:schemeClr val="dk1"/>
                </a:solidFill>
                <a:latin typeface="Raleway"/>
                <a:ea typeface="Raleway"/>
                <a:cs typeface="Raleway"/>
                <a:sym typeface="Raleway"/>
              </a:rPr>
              <a:t>All eligible projects will be evaluated in the regional judging phase</a:t>
            </a:r>
            <a:endParaRPr dirty="0">
              <a:solidFill>
                <a:schemeClr val="dk1"/>
              </a:solidFill>
              <a:latin typeface="Raleway"/>
              <a:ea typeface="Raleway"/>
              <a:cs typeface="Raleway"/>
              <a:sym typeface="Raleway"/>
            </a:endParaRPr>
          </a:p>
          <a:p>
            <a:pPr marL="457200" marR="0" lvl="0" indent="-342900" algn="l" rtl="0">
              <a:lnSpc>
                <a:spcPct val="115000"/>
              </a:lnSpc>
              <a:spcBef>
                <a:spcPts val="0"/>
              </a:spcBef>
              <a:spcAft>
                <a:spcPts val="0"/>
              </a:spcAft>
              <a:buClr>
                <a:schemeClr val="dk1"/>
              </a:buClr>
              <a:buSzPts val="1800"/>
              <a:buFont typeface="Raleway"/>
              <a:buChar char="●"/>
            </a:pPr>
            <a:r>
              <a:rPr lang="en" dirty="0">
                <a:solidFill>
                  <a:schemeClr val="dk1"/>
                </a:solidFill>
                <a:latin typeface="Raleway"/>
                <a:ea typeface="Raleway"/>
                <a:cs typeface="Raleway"/>
                <a:sym typeface="Raleway"/>
              </a:rPr>
              <a:t>24 regional winning teams will move on to national judging</a:t>
            </a:r>
            <a:endParaRPr dirty="0">
              <a:solidFill>
                <a:schemeClr val="dk1"/>
              </a:solidFill>
              <a:latin typeface="Raleway"/>
              <a:ea typeface="Raleway"/>
              <a:cs typeface="Raleway"/>
              <a:sym typeface="Raleway"/>
            </a:endParaRPr>
          </a:p>
          <a:p>
            <a:pPr marL="457200" marR="0" lvl="0" indent="-342900" algn="l" rtl="0">
              <a:lnSpc>
                <a:spcPct val="115000"/>
              </a:lnSpc>
              <a:spcBef>
                <a:spcPts val="0"/>
              </a:spcBef>
              <a:spcAft>
                <a:spcPts val="0"/>
              </a:spcAft>
              <a:buClr>
                <a:schemeClr val="dk1"/>
              </a:buClr>
              <a:buSzPts val="1800"/>
              <a:buFont typeface="Raleway"/>
              <a:buChar char="●"/>
            </a:pPr>
            <a:r>
              <a:rPr lang="en" dirty="0">
                <a:solidFill>
                  <a:schemeClr val="dk1"/>
                </a:solidFill>
                <a:latin typeface="Raleway"/>
                <a:ea typeface="Raleway"/>
                <a:cs typeface="Raleway"/>
                <a:sym typeface="Raleway"/>
              </a:rPr>
              <a:t>The judging criteria for assigning points are based on </a:t>
            </a:r>
            <a:r>
              <a:rPr lang="en" b="1" dirty="0">
                <a:solidFill>
                  <a:schemeClr val="dk1"/>
                </a:solidFill>
                <a:latin typeface="Raleway"/>
                <a:ea typeface="Raleway"/>
                <a:cs typeface="Raleway"/>
                <a:sym typeface="Raleway"/>
              </a:rPr>
              <a:t>creativity</a:t>
            </a:r>
            <a:r>
              <a:rPr lang="en" dirty="0">
                <a:solidFill>
                  <a:schemeClr val="dk1"/>
                </a:solidFill>
                <a:latin typeface="Raleway"/>
                <a:ea typeface="Raleway"/>
                <a:cs typeface="Raleway"/>
                <a:sym typeface="Raleway"/>
              </a:rPr>
              <a:t>, </a:t>
            </a:r>
            <a:r>
              <a:rPr lang="en" b="1" dirty="0">
                <a:solidFill>
                  <a:schemeClr val="dk1"/>
                </a:solidFill>
                <a:latin typeface="Raleway"/>
                <a:ea typeface="Raleway"/>
                <a:cs typeface="Raleway"/>
                <a:sym typeface="Raleway"/>
              </a:rPr>
              <a:t>scientific</a:t>
            </a:r>
            <a:r>
              <a:rPr lang="en" dirty="0">
                <a:solidFill>
                  <a:schemeClr val="dk1"/>
                </a:solidFill>
                <a:latin typeface="Raleway"/>
                <a:ea typeface="Raleway"/>
                <a:cs typeface="Raleway"/>
                <a:sym typeface="Raleway"/>
              </a:rPr>
              <a:t> </a:t>
            </a:r>
            <a:r>
              <a:rPr lang="en" b="1" dirty="0">
                <a:solidFill>
                  <a:schemeClr val="dk1"/>
                </a:solidFill>
                <a:latin typeface="Raleway"/>
                <a:ea typeface="Raleway"/>
                <a:cs typeface="Raleway"/>
                <a:sym typeface="Raleway"/>
              </a:rPr>
              <a:t>accuracy</a:t>
            </a:r>
            <a:r>
              <a:rPr lang="en" dirty="0">
                <a:solidFill>
                  <a:schemeClr val="dk1"/>
                </a:solidFill>
                <a:latin typeface="Raleway"/>
                <a:ea typeface="Raleway"/>
                <a:cs typeface="Raleway"/>
                <a:sym typeface="Raleway"/>
              </a:rPr>
              <a:t>, </a:t>
            </a:r>
            <a:r>
              <a:rPr lang="en" b="1" dirty="0">
                <a:solidFill>
                  <a:schemeClr val="dk1"/>
                </a:solidFill>
                <a:latin typeface="Raleway"/>
                <a:ea typeface="Raleway"/>
                <a:cs typeface="Raleway"/>
                <a:sym typeface="Raleway"/>
              </a:rPr>
              <a:t>communication</a:t>
            </a:r>
            <a:r>
              <a:rPr lang="en" dirty="0">
                <a:solidFill>
                  <a:schemeClr val="dk1"/>
                </a:solidFill>
                <a:latin typeface="Raleway"/>
                <a:ea typeface="Raleway"/>
                <a:cs typeface="Raleway"/>
                <a:sym typeface="Raleway"/>
              </a:rPr>
              <a:t>, and </a:t>
            </a:r>
            <a:r>
              <a:rPr lang="en" b="1" dirty="0">
                <a:solidFill>
                  <a:schemeClr val="dk1"/>
                </a:solidFill>
                <a:latin typeface="Raleway"/>
                <a:ea typeface="Raleway"/>
                <a:cs typeface="Raleway"/>
                <a:sym typeface="Raleway"/>
              </a:rPr>
              <a:t>feasibility</a:t>
            </a:r>
            <a:r>
              <a:rPr lang="en" dirty="0">
                <a:solidFill>
                  <a:schemeClr val="dk1"/>
                </a:solidFill>
                <a:latin typeface="Raleway"/>
                <a:ea typeface="Raleway"/>
                <a:cs typeface="Raleway"/>
                <a:sym typeface="Raleway"/>
              </a:rPr>
              <a:t> of the project’s vision</a:t>
            </a:r>
            <a:endParaRPr dirty="0">
              <a:solidFill>
                <a:schemeClr val="dk1"/>
              </a:solidFill>
              <a:latin typeface="Raleway"/>
              <a:ea typeface="Raleway"/>
              <a:cs typeface="Raleway"/>
              <a:sym typeface="Raleway"/>
            </a:endParaRPr>
          </a:p>
          <a:p>
            <a:pPr marL="457200" marR="0" lvl="0" indent="-342900" algn="l" rtl="0">
              <a:lnSpc>
                <a:spcPct val="115000"/>
              </a:lnSpc>
              <a:spcBef>
                <a:spcPts val="0"/>
              </a:spcBef>
              <a:spcAft>
                <a:spcPts val="0"/>
              </a:spcAft>
              <a:buClr>
                <a:schemeClr val="dk1"/>
              </a:buClr>
              <a:buSzPts val="1800"/>
              <a:buFont typeface="Raleway"/>
              <a:buChar char="●"/>
            </a:pPr>
            <a:r>
              <a:rPr lang="en" dirty="0">
                <a:solidFill>
                  <a:schemeClr val="dk1"/>
                </a:solidFill>
                <a:latin typeface="Raleway"/>
                <a:ea typeface="Raleway"/>
                <a:cs typeface="Raleway"/>
                <a:sym typeface="Raleway"/>
              </a:rPr>
              <a:t>Judges award higher scores to entries that are </a:t>
            </a:r>
            <a:r>
              <a:rPr lang="en" b="1" dirty="0">
                <a:solidFill>
                  <a:schemeClr val="dk1"/>
                </a:solidFill>
                <a:latin typeface="Raleway"/>
                <a:ea typeface="Raleway"/>
                <a:cs typeface="Raleway"/>
                <a:sym typeface="Raleway"/>
              </a:rPr>
              <a:t>unique</a:t>
            </a:r>
            <a:r>
              <a:rPr lang="en" dirty="0">
                <a:solidFill>
                  <a:schemeClr val="dk1"/>
                </a:solidFill>
                <a:latin typeface="Raleway"/>
                <a:ea typeface="Raleway"/>
                <a:cs typeface="Raleway"/>
                <a:sym typeface="Raleway"/>
              </a:rPr>
              <a:t> and </a:t>
            </a:r>
            <a:r>
              <a:rPr lang="en" b="1" dirty="0">
                <a:solidFill>
                  <a:schemeClr val="dk1"/>
                </a:solidFill>
                <a:latin typeface="Raleway"/>
                <a:ea typeface="Raleway"/>
                <a:cs typeface="Raleway"/>
                <a:sym typeface="Raleway"/>
              </a:rPr>
              <a:t>different</a:t>
            </a:r>
            <a:r>
              <a:rPr lang="en" dirty="0">
                <a:solidFill>
                  <a:schemeClr val="dk1"/>
                </a:solidFill>
                <a:latin typeface="Raleway"/>
                <a:ea typeface="Raleway"/>
                <a:cs typeface="Raleway"/>
                <a:sym typeface="Raleway"/>
              </a:rPr>
              <a:t> from those that have won previously</a:t>
            </a:r>
          </a:p>
          <a:p>
            <a:pPr marL="457200" marR="0" lvl="0" indent="-342900" algn="l" rtl="0">
              <a:lnSpc>
                <a:spcPct val="115000"/>
              </a:lnSpc>
              <a:spcBef>
                <a:spcPts val="0"/>
              </a:spcBef>
              <a:spcAft>
                <a:spcPts val="0"/>
              </a:spcAft>
              <a:buClr>
                <a:schemeClr val="dk1"/>
              </a:buClr>
              <a:buSzPts val="1800"/>
              <a:buFont typeface="Raleway"/>
              <a:buChar char="●"/>
            </a:pPr>
            <a:r>
              <a:rPr lang="en" dirty="0">
                <a:solidFill>
                  <a:schemeClr val="dk1"/>
                </a:solidFill>
                <a:latin typeface="Raleway"/>
                <a:ea typeface="Raleway"/>
                <a:cs typeface="Raleway"/>
                <a:sym typeface="Raleway"/>
              </a:rPr>
              <a:t>Before submitting, use the rubric (download </a:t>
            </a:r>
            <a:r>
              <a:rPr lang="en" dirty="0">
                <a:solidFill>
                  <a:schemeClr val="dk1"/>
                </a:solidFill>
                <a:latin typeface="Raleway"/>
                <a:ea typeface="Raleway"/>
                <a:cs typeface="Raleway"/>
                <a:sym typeface="Raleway"/>
                <a:hlinkClick r:id="rId3"/>
              </a:rPr>
              <a:t>here</a:t>
            </a:r>
            <a:r>
              <a:rPr lang="en" dirty="0">
                <a:solidFill>
                  <a:schemeClr val="dk1"/>
                </a:solidFill>
                <a:latin typeface="Raleway"/>
                <a:ea typeface="Raleway"/>
                <a:cs typeface="Raleway"/>
                <a:sym typeface="Raleway"/>
              </a:rPr>
              <a:t>) to help get the maximum points</a:t>
            </a:r>
            <a:endParaRPr dirty="0">
              <a:solidFill>
                <a:schemeClr val="dk1"/>
              </a:solidFill>
              <a:latin typeface="Raleway"/>
              <a:ea typeface="Raleway"/>
              <a:cs typeface="Raleway"/>
              <a:sym typeface="Raleway"/>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3" name="Google Shape;203;p34"/>
          <p:cNvSpPr txBox="1">
            <a:spLocks noGrp="1"/>
          </p:cNvSpPr>
          <p:nvPr>
            <p:ph type="body" idx="1"/>
          </p:nvPr>
        </p:nvSpPr>
        <p:spPr>
          <a:xfrm>
            <a:off x="2081225" y="4533900"/>
            <a:ext cx="5072100" cy="404700"/>
          </a:xfrm>
          <a:prstGeom prst="rect">
            <a:avLst/>
          </a:prstGeom>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None/>
            </a:pPr>
            <a:r>
              <a:rPr lang="en" sz="1000"/>
              <a:t>Through Toshiba’s shared mission partnership with NSTA, the Toshiba/NSTA ExploraVision competition makes a vital contribution to the educational community</a:t>
            </a:r>
            <a:endParaRPr sz="1000" u="sng"/>
          </a:p>
        </p:txBody>
      </p:sp>
      <p:sp>
        <p:nvSpPr>
          <p:cNvPr id="204" name="Google Shape;204;p3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2600" b="1">
                <a:latin typeface="Raleway"/>
                <a:ea typeface="Raleway"/>
                <a:cs typeface="Raleway"/>
                <a:sym typeface="Raleway"/>
              </a:rPr>
              <a:t>Resources</a:t>
            </a:r>
            <a:endParaRPr sz="2600" b="1">
              <a:latin typeface="Raleway"/>
              <a:ea typeface="Raleway"/>
              <a:cs typeface="Raleway"/>
              <a:sym typeface="Raleway"/>
            </a:endParaRPr>
          </a:p>
        </p:txBody>
      </p:sp>
      <p:sp>
        <p:nvSpPr>
          <p:cNvPr id="205" name="Google Shape;205;p34"/>
          <p:cNvSpPr txBox="1">
            <a:spLocks noGrp="1"/>
          </p:cNvSpPr>
          <p:nvPr>
            <p:ph type="body" idx="1"/>
          </p:nvPr>
        </p:nvSpPr>
        <p:spPr>
          <a:xfrm>
            <a:off x="311700" y="1000075"/>
            <a:ext cx="8749200" cy="3416400"/>
          </a:xfrm>
          <a:prstGeom prst="rect">
            <a:avLst/>
          </a:prstGeom>
        </p:spPr>
        <p:txBody>
          <a:bodyPr spcFirstLastPara="1" wrap="square" lIns="91425" tIns="91425" rIns="91425" bIns="91425" anchor="t" anchorCtr="0">
            <a:noAutofit/>
          </a:bodyPr>
          <a:lstStyle/>
          <a:p>
            <a:pPr>
              <a:buClr>
                <a:schemeClr val="dk1"/>
              </a:buClr>
              <a:buFont typeface="Raleway"/>
              <a:buChar char="●"/>
            </a:pPr>
            <a:r>
              <a:rPr lang="en-US" u="sng" dirty="0">
                <a:solidFill>
                  <a:schemeClr val="dk1"/>
                </a:solidFill>
                <a:latin typeface="Raleway"/>
                <a:ea typeface="Raleway"/>
                <a:cs typeface="Raleway"/>
                <a:sym typeface="Raleway"/>
                <a:hlinkClick r:id="rId3"/>
              </a:rPr>
              <a:t>Sample Project Development Timeline</a:t>
            </a:r>
            <a:endParaRPr lang="en-US" dirty="0">
              <a:solidFill>
                <a:schemeClr val="dk1"/>
              </a:solidFill>
              <a:latin typeface="Raleway"/>
              <a:ea typeface="Raleway"/>
              <a:cs typeface="Raleway"/>
              <a:sym typeface="Raleway"/>
            </a:endParaRPr>
          </a:p>
          <a:p>
            <a:pPr marL="457200" marR="0" lvl="0" indent="-342900" algn="l" rtl="0">
              <a:lnSpc>
                <a:spcPct val="115000"/>
              </a:lnSpc>
              <a:spcBef>
                <a:spcPts val="0"/>
              </a:spcBef>
              <a:spcAft>
                <a:spcPts val="0"/>
              </a:spcAft>
              <a:buClr>
                <a:schemeClr val="dk1"/>
              </a:buClr>
              <a:buSzPts val="1800"/>
              <a:buFont typeface="Raleway"/>
              <a:buChar char="●"/>
            </a:pPr>
            <a:r>
              <a:rPr lang="en" u="sng" dirty="0">
                <a:solidFill>
                  <a:schemeClr val="dk1"/>
                </a:solidFill>
                <a:latin typeface="Raleway"/>
                <a:ea typeface="Raleway"/>
                <a:cs typeface="Raleway"/>
                <a:sym typeface="Raleway"/>
                <a:hlinkClick r:id="rId4"/>
              </a:rPr>
              <a:t>Register you and your students team</a:t>
            </a:r>
            <a:r>
              <a:rPr lang="en" u="sng" dirty="0">
                <a:solidFill>
                  <a:schemeClr val="dk1"/>
                </a:solidFill>
                <a:latin typeface="Raleway"/>
                <a:ea typeface="Raleway"/>
                <a:cs typeface="Raleway"/>
                <a:sym typeface="Raleway"/>
              </a:rPr>
              <a:t> </a:t>
            </a:r>
            <a:endParaRPr dirty="0">
              <a:solidFill>
                <a:srgbClr val="FF0000"/>
              </a:solidFill>
              <a:latin typeface="Raleway"/>
              <a:ea typeface="Raleway"/>
              <a:cs typeface="Raleway"/>
              <a:sym typeface="Raleway"/>
            </a:endParaRPr>
          </a:p>
          <a:p>
            <a:pPr marL="457200" marR="0" lvl="0" indent="-342900" algn="l" rtl="0">
              <a:lnSpc>
                <a:spcPct val="115000"/>
              </a:lnSpc>
              <a:spcBef>
                <a:spcPts val="0"/>
              </a:spcBef>
              <a:spcAft>
                <a:spcPts val="0"/>
              </a:spcAft>
              <a:buClr>
                <a:schemeClr val="dk1"/>
              </a:buClr>
              <a:buSzPts val="1800"/>
              <a:buFont typeface="Raleway"/>
              <a:buChar char="●"/>
            </a:pPr>
            <a:r>
              <a:rPr lang="en" u="sng" dirty="0">
                <a:solidFill>
                  <a:schemeClr val="dk1"/>
                </a:solidFill>
                <a:latin typeface="Raleway"/>
                <a:ea typeface="Raleway"/>
                <a:cs typeface="Raleway"/>
                <a:sym typeface="Raleway"/>
                <a:hlinkClick r:id="rId5"/>
              </a:rPr>
              <a:t>Sample Projects</a:t>
            </a:r>
            <a:endParaRPr dirty="0">
              <a:solidFill>
                <a:schemeClr val="dk1"/>
              </a:solidFill>
              <a:latin typeface="Raleway"/>
              <a:ea typeface="Raleway"/>
              <a:cs typeface="Raleway"/>
              <a:sym typeface="Raleway"/>
            </a:endParaRPr>
          </a:p>
          <a:p>
            <a:pPr marL="457200" marR="0" lvl="0" indent="-342900" algn="l" rtl="0">
              <a:lnSpc>
                <a:spcPct val="115000"/>
              </a:lnSpc>
              <a:spcBef>
                <a:spcPts val="0"/>
              </a:spcBef>
              <a:spcAft>
                <a:spcPts val="0"/>
              </a:spcAft>
              <a:buClr>
                <a:schemeClr val="dk1"/>
              </a:buClr>
              <a:buSzPts val="1800"/>
              <a:buFont typeface="Raleway"/>
              <a:buChar char="●"/>
            </a:pPr>
            <a:r>
              <a:rPr lang="en" u="sng" dirty="0">
                <a:solidFill>
                  <a:schemeClr val="dk1"/>
                </a:solidFill>
                <a:latin typeface="Raleway"/>
                <a:ea typeface="Raleway"/>
                <a:cs typeface="Raleway"/>
                <a:sym typeface="Raleway"/>
                <a:hlinkClick r:id="rId6"/>
              </a:rPr>
              <a:t>Lesson Guide</a:t>
            </a:r>
            <a:endParaRPr dirty="0">
              <a:solidFill>
                <a:schemeClr val="dk1"/>
              </a:solidFill>
              <a:latin typeface="Raleway"/>
              <a:ea typeface="Raleway"/>
              <a:cs typeface="Raleway"/>
              <a:sym typeface="Raleway"/>
            </a:endParaRPr>
          </a:p>
          <a:p>
            <a:pPr>
              <a:buClr>
                <a:schemeClr val="dk1"/>
              </a:buClr>
              <a:buFont typeface="Raleway"/>
              <a:buChar char="●"/>
            </a:pPr>
            <a:r>
              <a:rPr lang="en-US" u="sng" dirty="0">
                <a:solidFill>
                  <a:schemeClr val="dk1"/>
                </a:solidFill>
                <a:latin typeface="Raleway"/>
                <a:ea typeface="Raleway"/>
                <a:cs typeface="Raleway"/>
                <a:sym typeface="Raleway"/>
                <a:hlinkClick r:id="rId7"/>
              </a:rPr>
              <a:t>For more information</a:t>
            </a:r>
            <a:endParaRPr lang="en-US" dirty="0">
              <a:solidFill>
                <a:schemeClr val="dk1"/>
              </a:solidFill>
              <a:latin typeface="Raleway"/>
              <a:ea typeface="Raleway"/>
              <a:cs typeface="Raleway"/>
              <a:sym typeface="Raleway"/>
            </a:endParaRPr>
          </a:p>
          <a:p>
            <a:pPr marL="457200" marR="0" lvl="0" indent="-342900" algn="l" rtl="0">
              <a:lnSpc>
                <a:spcPct val="115000"/>
              </a:lnSpc>
              <a:spcBef>
                <a:spcPts val="0"/>
              </a:spcBef>
              <a:spcAft>
                <a:spcPts val="0"/>
              </a:spcAft>
              <a:buClr>
                <a:schemeClr val="dk1"/>
              </a:buClr>
              <a:buSzPts val="1800"/>
              <a:buFont typeface="Raleway"/>
              <a:buChar char="●"/>
            </a:pPr>
            <a:r>
              <a:rPr lang="en" u="sng" dirty="0">
                <a:solidFill>
                  <a:schemeClr val="dk1"/>
                </a:solidFill>
                <a:latin typeface="Raleway"/>
                <a:ea typeface="Raleway"/>
                <a:cs typeface="Raleway"/>
                <a:sym typeface="Raleway"/>
                <a:hlinkClick r:id="rId8"/>
              </a:rPr>
              <a:t>FAQ</a:t>
            </a:r>
            <a:endParaRPr dirty="0">
              <a:solidFill>
                <a:schemeClr val="dk1"/>
              </a:solidFill>
              <a:latin typeface="Raleway"/>
              <a:ea typeface="Raleway"/>
              <a:cs typeface="Raleway"/>
              <a:sym typeface="Raleway"/>
            </a:endParaRPr>
          </a:p>
          <a:p>
            <a:pPr marL="457200" marR="0" lvl="0" indent="-342900" algn="l" rtl="0">
              <a:lnSpc>
                <a:spcPct val="115000"/>
              </a:lnSpc>
              <a:spcBef>
                <a:spcPts val="0"/>
              </a:spcBef>
              <a:spcAft>
                <a:spcPts val="0"/>
              </a:spcAft>
              <a:buClr>
                <a:schemeClr val="dk1"/>
              </a:buClr>
              <a:buSzPts val="1800"/>
              <a:buFont typeface="Raleway"/>
              <a:buChar char="●"/>
            </a:pPr>
            <a:r>
              <a:rPr lang="en" u="sng" dirty="0">
                <a:solidFill>
                  <a:schemeClr val="dk1"/>
                </a:solidFill>
                <a:latin typeface="Raleway"/>
                <a:ea typeface="Raleway"/>
                <a:cs typeface="Raleway"/>
                <a:sym typeface="Raleway"/>
                <a:hlinkClick r:id="rId9"/>
              </a:rPr>
              <a:t>Facebook</a:t>
            </a:r>
            <a:endParaRPr dirty="0">
              <a:solidFill>
                <a:schemeClr val="dk1"/>
              </a:solidFill>
              <a:latin typeface="Raleway"/>
              <a:ea typeface="Raleway"/>
              <a:cs typeface="Raleway"/>
              <a:sym typeface="Raleway"/>
            </a:endParaRPr>
          </a:p>
          <a:p>
            <a:pPr marL="457200" marR="0" lvl="0" indent="-342900" algn="l" rtl="0">
              <a:lnSpc>
                <a:spcPct val="115000"/>
              </a:lnSpc>
              <a:spcBef>
                <a:spcPts val="0"/>
              </a:spcBef>
              <a:spcAft>
                <a:spcPts val="0"/>
              </a:spcAft>
              <a:buClr>
                <a:schemeClr val="dk1"/>
              </a:buClr>
              <a:buSzPts val="1800"/>
              <a:buFont typeface="Raleway"/>
              <a:buChar char="●"/>
            </a:pPr>
            <a:r>
              <a:rPr lang="en" u="sng" dirty="0">
                <a:solidFill>
                  <a:schemeClr val="dk1"/>
                </a:solidFill>
                <a:latin typeface="Raleway"/>
                <a:ea typeface="Raleway"/>
                <a:cs typeface="Raleway"/>
                <a:sym typeface="Raleway"/>
                <a:hlinkClick r:id="rId10"/>
              </a:rPr>
              <a:t>X </a:t>
            </a:r>
            <a:endParaRPr lang="en" u="sng" dirty="0">
              <a:solidFill>
                <a:schemeClr val="dk1"/>
              </a:solidFill>
              <a:latin typeface="Raleway"/>
              <a:ea typeface="Raleway"/>
              <a:cs typeface="Raleway"/>
              <a:sym typeface="Raleway"/>
            </a:endParaRPr>
          </a:p>
          <a:p>
            <a:pPr marL="457200" marR="0" lvl="0" indent="-342900" algn="l" rtl="0">
              <a:lnSpc>
                <a:spcPct val="115000"/>
              </a:lnSpc>
              <a:spcBef>
                <a:spcPts val="0"/>
              </a:spcBef>
              <a:spcAft>
                <a:spcPts val="0"/>
              </a:spcAft>
              <a:buClr>
                <a:schemeClr val="dk1"/>
              </a:buClr>
              <a:buSzPts val="1800"/>
              <a:buFont typeface="Raleway"/>
              <a:buChar char="●"/>
            </a:pPr>
            <a:r>
              <a:rPr lang="en" u="sng" dirty="0">
                <a:solidFill>
                  <a:schemeClr val="dk1"/>
                </a:solidFill>
                <a:latin typeface="Raleway"/>
                <a:ea typeface="Raleway"/>
                <a:cs typeface="Raleway"/>
                <a:sym typeface="Raleway"/>
                <a:hlinkClick r:id="rId11"/>
              </a:rPr>
              <a:t>Instagram</a:t>
            </a:r>
            <a:endParaRPr dirty="0">
              <a:solidFill>
                <a:schemeClr val="dk1"/>
              </a:solidFill>
              <a:latin typeface="Raleway"/>
              <a:ea typeface="Raleway"/>
              <a:cs typeface="Raleway"/>
              <a:sym typeface="Raleway"/>
            </a:endParaRPr>
          </a:p>
          <a:p>
            <a:pPr marL="457200" lvl="0" indent="-342900" rtl="0">
              <a:spcBef>
                <a:spcPts val="0"/>
              </a:spcBef>
              <a:spcAft>
                <a:spcPts val="0"/>
              </a:spcAft>
              <a:buClr>
                <a:schemeClr val="dk1"/>
              </a:buClr>
              <a:buSzPts val="1800"/>
              <a:buFont typeface="Raleway"/>
              <a:buChar char="●"/>
            </a:pPr>
            <a:r>
              <a:rPr lang="en" dirty="0">
                <a:solidFill>
                  <a:schemeClr val="dk1"/>
                </a:solidFill>
                <a:latin typeface="Raleway"/>
                <a:ea typeface="Raleway"/>
                <a:cs typeface="Raleway"/>
                <a:sym typeface="Raleway"/>
              </a:rPr>
              <a:t>Email: </a:t>
            </a:r>
            <a:r>
              <a:rPr lang="en" dirty="0">
                <a:solidFill>
                  <a:schemeClr val="dk1"/>
                </a:solidFill>
                <a:latin typeface="Raleway"/>
                <a:ea typeface="Raleway"/>
                <a:cs typeface="Raleway"/>
                <a:sym typeface="Raleway"/>
                <a:hlinkClick r:id="rId12"/>
              </a:rPr>
              <a:t>exploravision@nsta.org</a:t>
            </a:r>
            <a:endParaRPr lang="en" dirty="0">
              <a:solidFill>
                <a:schemeClr val="dk1"/>
              </a:solidFill>
              <a:latin typeface="Raleway"/>
              <a:ea typeface="Raleway"/>
              <a:cs typeface="Raleway"/>
              <a:sym typeface="Raleway"/>
            </a:endParaRPr>
          </a:p>
          <a:p>
            <a:pPr marL="114300" lvl="0" indent="0" rtl="0">
              <a:spcBef>
                <a:spcPts val="0"/>
              </a:spcBef>
              <a:spcAft>
                <a:spcPts val="0"/>
              </a:spcAft>
              <a:buClr>
                <a:schemeClr val="dk1"/>
              </a:buClr>
              <a:buSzPts val="1800"/>
              <a:buNone/>
            </a:pPr>
            <a:endParaRPr u="sng" dirty="0">
              <a:solidFill>
                <a:schemeClr val="dk1"/>
              </a:solidFill>
              <a:latin typeface="Raleway"/>
              <a:ea typeface="Raleway"/>
              <a:cs typeface="Raleway"/>
              <a:sym typeface="Raleway"/>
            </a:endParaRPr>
          </a:p>
        </p:txBody>
      </p:sp>
      <p:pic>
        <p:nvPicPr>
          <p:cNvPr id="208" name="Google Shape;208;p34"/>
          <p:cNvPicPr preferRelativeResize="0"/>
          <p:nvPr/>
        </p:nvPicPr>
        <p:blipFill>
          <a:blip r:embed="rId13">
            <a:alphaModFix/>
          </a:blip>
          <a:stretch>
            <a:fillRect/>
          </a:stretch>
        </p:blipFill>
        <p:spPr>
          <a:xfrm>
            <a:off x="7100176" y="4507750"/>
            <a:ext cx="1877849" cy="430850"/>
          </a:xfrm>
          <a:prstGeom prst="rect">
            <a:avLst/>
          </a:prstGeom>
          <a:noFill/>
          <a:ln>
            <a:noFill/>
          </a:ln>
        </p:spPr>
      </p:pic>
      <p:pic>
        <p:nvPicPr>
          <p:cNvPr id="3" name="Picture 2">
            <a:extLst>
              <a:ext uri="{FF2B5EF4-FFF2-40B4-BE49-F238E27FC236}">
                <a16:creationId xmlns:a16="http://schemas.microsoft.com/office/drawing/2014/main" id="{289634D4-A05D-78E6-258C-3137643BED74}"/>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4686300" y="1765738"/>
            <a:ext cx="4001731" cy="230176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b="1">
                <a:latin typeface="Raleway"/>
                <a:ea typeface="Raleway"/>
                <a:cs typeface="Raleway"/>
                <a:sym typeface="Raleway"/>
              </a:rPr>
              <a:t>About Toshiba/NSTA ExploraVision</a:t>
            </a:r>
            <a:endParaRPr b="1">
              <a:latin typeface="Raleway"/>
              <a:ea typeface="Raleway"/>
              <a:cs typeface="Raleway"/>
              <a:sym typeface="Raleway"/>
            </a:endParaRPr>
          </a:p>
        </p:txBody>
      </p:sp>
      <p:sp>
        <p:nvSpPr>
          <p:cNvPr id="62" name="Google Shape;62;p14"/>
          <p:cNvSpPr txBox="1">
            <a:spLocks noGrp="1"/>
          </p:cNvSpPr>
          <p:nvPr>
            <p:ph type="body" idx="1"/>
          </p:nvPr>
        </p:nvSpPr>
        <p:spPr>
          <a:xfrm>
            <a:off x="311700" y="1076275"/>
            <a:ext cx="8520600" cy="3752204"/>
          </a:xfrm>
          <a:prstGeom prst="rect">
            <a:avLst/>
          </a:prstGeom>
        </p:spPr>
        <p:txBody>
          <a:bodyPr spcFirstLastPara="1" wrap="square" lIns="91425" tIns="91425" rIns="91425" bIns="91425" anchor="t" anchorCtr="0">
            <a:noAutofit/>
          </a:bodyPr>
          <a:lstStyle/>
          <a:p>
            <a:pPr marL="285750" indent="-285750">
              <a:lnSpc>
                <a:spcPct val="100000"/>
              </a:lnSpc>
              <a:spcAft>
                <a:spcPts val="600"/>
              </a:spcAft>
            </a:pPr>
            <a:r>
              <a:rPr lang="en" sz="1600" dirty="0">
                <a:solidFill>
                  <a:schemeClr val="dk1"/>
                </a:solidFill>
                <a:latin typeface="Raleway"/>
                <a:ea typeface="Raleway"/>
                <a:cs typeface="Raleway"/>
                <a:sym typeface="Raleway"/>
              </a:rPr>
              <a:t>ExploraVision is a STEM competition for K-12 students. </a:t>
            </a:r>
          </a:p>
          <a:p>
            <a:pPr marL="285750" indent="-285750">
              <a:lnSpc>
                <a:spcPct val="100000"/>
              </a:lnSpc>
              <a:spcAft>
                <a:spcPts val="600"/>
              </a:spcAft>
            </a:pPr>
            <a:r>
              <a:rPr lang="en" sz="1600" dirty="0">
                <a:solidFill>
                  <a:schemeClr val="dk1"/>
                </a:solidFill>
                <a:latin typeface="Raleway"/>
                <a:ea typeface="Raleway"/>
                <a:cs typeface="Raleway"/>
                <a:sym typeface="Raleway"/>
              </a:rPr>
              <a:t>It encourages students to combine their imagination with their knowledge of science and technology to explore visions for the future. </a:t>
            </a:r>
          </a:p>
          <a:p>
            <a:pPr marL="285750" indent="-285750">
              <a:lnSpc>
                <a:spcPct val="100000"/>
              </a:lnSpc>
              <a:spcAft>
                <a:spcPts val="600"/>
              </a:spcAft>
            </a:pPr>
            <a:r>
              <a:rPr lang="en" sz="1600" dirty="0">
                <a:solidFill>
                  <a:schemeClr val="dk1"/>
                </a:solidFill>
                <a:latin typeface="Raleway"/>
                <a:ea typeface="Raleway"/>
                <a:cs typeface="Raleway"/>
                <a:sym typeface="Raleway"/>
              </a:rPr>
              <a:t>Teams of 2-4 students select a technology, research how it works, learn why it was invented, and then predict how that technology may change in the future. </a:t>
            </a:r>
          </a:p>
          <a:p>
            <a:pPr marL="285750" indent="-285750">
              <a:lnSpc>
                <a:spcPct val="100000"/>
              </a:lnSpc>
              <a:spcAft>
                <a:spcPts val="600"/>
              </a:spcAft>
            </a:pPr>
            <a:r>
              <a:rPr lang="en" sz="1600" dirty="0">
                <a:solidFill>
                  <a:schemeClr val="dk1"/>
                </a:solidFill>
                <a:latin typeface="Raleway"/>
                <a:ea typeface="Raleway"/>
                <a:cs typeface="Raleway"/>
                <a:sym typeface="Raleway"/>
              </a:rPr>
              <a:t>Students identify what “breakthroughs” are required for their idea to become a reality and describe the positive and negative consequences of their technology on society. </a:t>
            </a:r>
          </a:p>
          <a:p>
            <a:pPr marL="285750" indent="-285750">
              <a:lnSpc>
                <a:spcPct val="100000"/>
              </a:lnSpc>
              <a:spcAft>
                <a:spcPts val="600"/>
              </a:spcAft>
            </a:pPr>
            <a:r>
              <a:rPr lang="en" sz="1600" dirty="0">
                <a:solidFill>
                  <a:schemeClr val="dk1"/>
                </a:solidFill>
                <a:latin typeface="Raleway"/>
                <a:ea typeface="Raleway"/>
                <a:cs typeface="Raleway"/>
                <a:sym typeface="Raleway"/>
              </a:rPr>
              <a:t>The students write a paper and develop a one-page Technolgy Launch Flyer to describe and communicate their idea. </a:t>
            </a:r>
          </a:p>
          <a:p>
            <a:pPr marL="285750" indent="-285750">
              <a:lnSpc>
                <a:spcPct val="100000"/>
              </a:lnSpc>
              <a:spcAft>
                <a:spcPts val="600"/>
              </a:spcAft>
            </a:pPr>
            <a:r>
              <a:rPr lang="en" sz="1600" b="1" dirty="0">
                <a:solidFill>
                  <a:schemeClr val="dk1"/>
                </a:solidFill>
                <a:latin typeface="Raleway"/>
                <a:ea typeface="Raleway"/>
                <a:cs typeface="Raleway"/>
                <a:sym typeface="Raleway"/>
              </a:rPr>
              <a:t>Finalists make an enhanced 2-page flyer and a prototype of their future vision. </a:t>
            </a:r>
          </a:p>
          <a:p>
            <a:pPr marL="285750" indent="-285750">
              <a:lnSpc>
                <a:spcPct val="100000"/>
              </a:lnSpc>
              <a:spcAft>
                <a:spcPts val="600"/>
              </a:spcAft>
            </a:pPr>
            <a:r>
              <a:rPr lang="en" sz="1600" dirty="0">
                <a:solidFill>
                  <a:schemeClr val="dk1"/>
                </a:solidFill>
                <a:latin typeface="Raleway"/>
                <a:ea typeface="Raleway"/>
                <a:cs typeface="Raleway"/>
                <a:sym typeface="Raleway"/>
              </a:rPr>
              <a:t>ExploraVision is more than a science fair or a competition—it can be a virtual or in-person tool to ignite every student’s love of STEM subjects!</a:t>
            </a:r>
            <a:endParaRPr sz="1600" dirty="0">
              <a:latin typeface="Raleway"/>
              <a:ea typeface="Raleway"/>
              <a:cs typeface="Raleway"/>
              <a:sym typeface="Raleway"/>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b="1">
                <a:latin typeface="Raleway"/>
                <a:ea typeface="Raleway"/>
                <a:cs typeface="Raleway"/>
                <a:sym typeface="Raleway"/>
              </a:rPr>
              <a:t>Video About Toshiba/NSTA ExploraVision</a:t>
            </a:r>
            <a:endParaRPr b="1">
              <a:latin typeface="Raleway"/>
              <a:ea typeface="Raleway"/>
              <a:cs typeface="Raleway"/>
              <a:sym typeface="Raleway"/>
            </a:endParaRPr>
          </a:p>
        </p:txBody>
      </p:sp>
      <p:sp>
        <p:nvSpPr>
          <p:cNvPr id="69" name="Google Shape;69;p15"/>
          <p:cNvSpPr txBox="1">
            <a:spLocks noGrp="1"/>
          </p:cNvSpPr>
          <p:nvPr>
            <p:ph type="body" idx="1"/>
          </p:nvPr>
        </p:nvSpPr>
        <p:spPr>
          <a:xfrm>
            <a:off x="5474523" y="1152475"/>
            <a:ext cx="3464649" cy="3416400"/>
          </a:xfrm>
          <a:prstGeom prst="rect">
            <a:avLst/>
          </a:prstGeom>
        </p:spPr>
        <p:txBody>
          <a:bodyPr spcFirstLastPara="1" wrap="square" lIns="91425" tIns="91425" rIns="91425" bIns="91425" anchor="t" anchorCtr="0">
            <a:noAutofit/>
          </a:bodyPr>
          <a:lstStyle/>
          <a:p>
            <a:pPr marL="344488" lvl="0" indent="-230188">
              <a:spcBef>
                <a:spcPts val="0"/>
              </a:spcBef>
              <a:spcAft>
                <a:spcPts val="0"/>
              </a:spcAft>
              <a:buClr>
                <a:srgbClr val="000000"/>
              </a:buClr>
              <a:buSzPts val="1800"/>
              <a:buFont typeface="Raleway"/>
              <a:buChar char="●"/>
            </a:pPr>
            <a:r>
              <a:rPr lang="en" u="sng" dirty="0">
                <a:solidFill>
                  <a:schemeClr val="hlink"/>
                </a:solidFill>
                <a:latin typeface="Raleway"/>
                <a:ea typeface="Raleway"/>
                <a:cs typeface="Raleway"/>
                <a:sym typeface="Raleway"/>
                <a:hlinkClick r:id="rId3"/>
              </a:rPr>
              <a:t>Watch Bill Nye Explains  </a:t>
            </a:r>
            <a:r>
              <a:rPr lang="en-US" u="sng" dirty="0">
                <a:solidFill>
                  <a:schemeClr val="hlink"/>
                </a:solidFill>
                <a:latin typeface="Raleway"/>
                <a:ea typeface="Raleway"/>
                <a:cs typeface="Raleway"/>
                <a:sym typeface="Raleway"/>
                <a:hlinkClick r:id="rId3"/>
              </a:rPr>
              <a:t>How ExploraVision Inspires STEM Learning</a:t>
            </a:r>
            <a:endParaRPr dirty="0">
              <a:solidFill>
                <a:srgbClr val="000000"/>
              </a:solidFill>
              <a:latin typeface="Raleway"/>
              <a:ea typeface="Raleway"/>
              <a:cs typeface="Raleway"/>
              <a:sym typeface="Raleway"/>
            </a:endParaRPr>
          </a:p>
          <a:p>
            <a:pPr marL="344488" lvl="0" indent="-230188" rtl="0">
              <a:spcBef>
                <a:spcPts val="0"/>
              </a:spcBef>
              <a:spcAft>
                <a:spcPts val="0"/>
              </a:spcAft>
              <a:buSzPts val="1800"/>
              <a:buFont typeface="Raleway"/>
              <a:buChar char="●"/>
            </a:pPr>
            <a:r>
              <a:rPr lang="en" dirty="0">
                <a:solidFill>
                  <a:schemeClr val="dk1"/>
                </a:solidFill>
                <a:latin typeface="Raleway"/>
                <a:ea typeface="Raleway"/>
                <a:cs typeface="Raleway"/>
                <a:sym typeface="Raleway"/>
              </a:rPr>
              <a:t>Watch what the ExploraVision winning teachers, students, and alumuni say about the program on this </a:t>
            </a:r>
            <a:r>
              <a:rPr lang="en" dirty="0">
                <a:solidFill>
                  <a:schemeClr val="dk1"/>
                </a:solidFill>
                <a:latin typeface="Raleway"/>
                <a:ea typeface="Raleway"/>
                <a:cs typeface="Raleway"/>
                <a:sym typeface="Raleway"/>
                <a:hlinkClick r:id="rId4"/>
              </a:rPr>
              <a:t>YouTube Channel</a:t>
            </a:r>
            <a:endParaRPr dirty="0">
              <a:solidFill>
                <a:schemeClr val="dk1"/>
              </a:solidFill>
              <a:latin typeface="Raleway"/>
              <a:ea typeface="Raleway"/>
              <a:cs typeface="Raleway"/>
              <a:sym typeface="Raleway"/>
            </a:endParaRPr>
          </a:p>
        </p:txBody>
      </p:sp>
      <p:pic>
        <p:nvPicPr>
          <p:cNvPr id="71" name="Google Shape;71;p15"/>
          <p:cNvPicPr preferRelativeResize="0"/>
          <p:nvPr/>
        </p:nvPicPr>
        <p:blipFill>
          <a:blip r:embed="rId5" cstate="print">
            <a:alphaModFix/>
            <a:extLst>
              <a:ext uri="{28A0092B-C50C-407E-A947-70E740481C1C}">
                <a14:useLocalDpi xmlns:a14="http://schemas.microsoft.com/office/drawing/2010/main"/>
              </a:ext>
            </a:extLst>
          </a:blip>
          <a:stretch>
            <a:fillRect/>
          </a:stretch>
        </p:blipFill>
        <p:spPr>
          <a:xfrm>
            <a:off x="311703" y="1102551"/>
            <a:ext cx="5284928" cy="351624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2600" b="1">
                <a:latin typeface="Raleway"/>
                <a:ea typeface="Raleway"/>
                <a:cs typeface="Raleway"/>
                <a:sym typeface="Raleway"/>
              </a:rPr>
              <a:t>Why Participate in ExploraVision?</a:t>
            </a:r>
            <a:endParaRPr sz="2600" b="1">
              <a:latin typeface="Raleway"/>
              <a:ea typeface="Raleway"/>
              <a:cs typeface="Raleway"/>
              <a:sym typeface="Raleway"/>
            </a:endParaRPr>
          </a:p>
        </p:txBody>
      </p:sp>
      <p:sp>
        <p:nvSpPr>
          <p:cNvPr id="77" name="Google Shape;77;p16"/>
          <p:cNvSpPr txBox="1">
            <a:spLocks noGrp="1"/>
          </p:cNvSpPr>
          <p:nvPr>
            <p:ph type="body" idx="1"/>
          </p:nvPr>
        </p:nvSpPr>
        <p:spPr>
          <a:xfrm>
            <a:off x="311700" y="1076275"/>
            <a:ext cx="8520600" cy="3787500"/>
          </a:xfrm>
          <a:prstGeom prst="rect">
            <a:avLst/>
          </a:prstGeom>
        </p:spPr>
        <p:txBody>
          <a:bodyPr spcFirstLastPara="1" wrap="square" lIns="91425" tIns="91425" rIns="91425" bIns="91425" anchor="t" anchorCtr="0">
            <a:noAutofit/>
          </a:bodyPr>
          <a:lstStyle/>
          <a:p>
            <a:pPr marL="457200" marR="0" lvl="0" indent="-336550" algn="l" rtl="0">
              <a:lnSpc>
                <a:spcPct val="115000"/>
              </a:lnSpc>
              <a:spcBef>
                <a:spcPts val="0"/>
              </a:spcBef>
              <a:spcAft>
                <a:spcPts val="0"/>
              </a:spcAft>
              <a:buClr>
                <a:schemeClr val="dk1"/>
              </a:buClr>
              <a:buSzPts val="1700"/>
              <a:buFont typeface="Raleway"/>
              <a:buChar char="●"/>
            </a:pPr>
            <a:r>
              <a:rPr lang="en" sz="1700" dirty="0">
                <a:solidFill>
                  <a:schemeClr val="dk1"/>
                </a:solidFill>
                <a:latin typeface="Raleway"/>
                <a:ea typeface="Raleway"/>
                <a:cs typeface="Raleway"/>
                <a:sym typeface="Raleway"/>
              </a:rPr>
              <a:t>Engage students in project-based learning to solve real world problems</a:t>
            </a:r>
            <a:endParaRPr sz="1700" dirty="0">
              <a:solidFill>
                <a:schemeClr val="dk1"/>
              </a:solidFill>
              <a:latin typeface="Raleway"/>
              <a:ea typeface="Raleway"/>
              <a:cs typeface="Raleway"/>
              <a:sym typeface="Raleway"/>
            </a:endParaRPr>
          </a:p>
          <a:p>
            <a:pPr marL="457200" marR="0" lvl="0" indent="-336550" algn="l" rtl="0">
              <a:lnSpc>
                <a:spcPct val="115000"/>
              </a:lnSpc>
              <a:spcBef>
                <a:spcPts val="0"/>
              </a:spcBef>
              <a:spcAft>
                <a:spcPts val="0"/>
              </a:spcAft>
              <a:buClr>
                <a:schemeClr val="dk1"/>
              </a:buClr>
              <a:buSzPts val="1700"/>
              <a:buFont typeface="Raleway"/>
              <a:buChar char="●"/>
            </a:pPr>
            <a:r>
              <a:rPr lang="en" sz="1700" dirty="0">
                <a:solidFill>
                  <a:schemeClr val="dk1"/>
                </a:solidFill>
                <a:latin typeface="Raleway"/>
                <a:ea typeface="Raleway"/>
                <a:cs typeface="Raleway"/>
                <a:sym typeface="Raleway"/>
              </a:rPr>
              <a:t>Help students, teachers, and the community become interested in STEM</a:t>
            </a:r>
            <a:endParaRPr sz="1700" dirty="0">
              <a:solidFill>
                <a:schemeClr val="dk1"/>
              </a:solidFill>
              <a:latin typeface="Raleway"/>
              <a:ea typeface="Raleway"/>
              <a:cs typeface="Raleway"/>
              <a:sym typeface="Raleway"/>
            </a:endParaRPr>
          </a:p>
          <a:p>
            <a:pPr marL="457200" marR="0" lvl="0" indent="-336550" algn="l" rtl="0">
              <a:lnSpc>
                <a:spcPct val="115000"/>
              </a:lnSpc>
              <a:spcBef>
                <a:spcPts val="0"/>
              </a:spcBef>
              <a:spcAft>
                <a:spcPts val="0"/>
              </a:spcAft>
              <a:buClr>
                <a:schemeClr val="dk1"/>
              </a:buClr>
              <a:buSzPts val="1700"/>
              <a:buFont typeface="Raleway"/>
              <a:buChar char="●"/>
            </a:pPr>
            <a:r>
              <a:rPr lang="en" sz="1700" dirty="0">
                <a:solidFill>
                  <a:schemeClr val="dk1"/>
                </a:solidFill>
                <a:latin typeface="Raleway"/>
                <a:ea typeface="Raleway"/>
                <a:cs typeface="Raleway"/>
                <a:sym typeface="Raleway"/>
              </a:rPr>
              <a:t>Help students develop skills such as critical thinking and communication</a:t>
            </a:r>
            <a:endParaRPr sz="1700" dirty="0">
              <a:solidFill>
                <a:schemeClr val="dk1"/>
              </a:solidFill>
              <a:latin typeface="Raleway"/>
              <a:ea typeface="Raleway"/>
              <a:cs typeface="Raleway"/>
              <a:sym typeface="Raleway"/>
            </a:endParaRPr>
          </a:p>
          <a:p>
            <a:pPr marL="457200" marR="0" lvl="0" indent="-336550" algn="l" rtl="0">
              <a:lnSpc>
                <a:spcPct val="115000"/>
              </a:lnSpc>
              <a:spcBef>
                <a:spcPts val="0"/>
              </a:spcBef>
              <a:spcAft>
                <a:spcPts val="0"/>
              </a:spcAft>
              <a:buClr>
                <a:schemeClr val="dk1"/>
              </a:buClr>
              <a:buSzPts val="1700"/>
              <a:buFont typeface="Raleway"/>
              <a:buChar char="●"/>
            </a:pPr>
            <a:r>
              <a:rPr lang="en" sz="1700" dirty="0">
                <a:solidFill>
                  <a:schemeClr val="dk1"/>
                </a:solidFill>
                <a:latin typeface="Raleway"/>
                <a:ea typeface="Raleway"/>
                <a:cs typeface="Raleway"/>
                <a:sym typeface="Raleway"/>
              </a:rPr>
              <a:t>Teach students how to work effectively in groups on an interdisciplinary project</a:t>
            </a:r>
            <a:endParaRPr sz="1700" dirty="0">
              <a:solidFill>
                <a:schemeClr val="dk1"/>
              </a:solidFill>
              <a:latin typeface="Raleway"/>
              <a:ea typeface="Raleway"/>
              <a:cs typeface="Raleway"/>
              <a:sym typeface="Raleway"/>
            </a:endParaRPr>
          </a:p>
          <a:p>
            <a:pPr marL="457200" marR="0" lvl="0" indent="-336550" algn="l" rtl="0">
              <a:lnSpc>
                <a:spcPct val="115000"/>
              </a:lnSpc>
              <a:spcBef>
                <a:spcPts val="0"/>
              </a:spcBef>
              <a:spcAft>
                <a:spcPts val="0"/>
              </a:spcAft>
              <a:buClr>
                <a:schemeClr val="dk1"/>
              </a:buClr>
              <a:buSzPts val="1700"/>
              <a:buFont typeface="Raleway"/>
              <a:buChar char="●"/>
            </a:pPr>
            <a:r>
              <a:rPr lang="en" sz="1700" dirty="0">
                <a:solidFill>
                  <a:schemeClr val="dk1"/>
                </a:solidFill>
                <a:latin typeface="Raleway"/>
                <a:ea typeface="Raleway"/>
                <a:cs typeface="Raleway"/>
                <a:sym typeface="Raleway"/>
              </a:rPr>
              <a:t>Help steer students toward a lifetime of learning and curiosity</a:t>
            </a:r>
            <a:endParaRPr sz="1700" dirty="0">
              <a:solidFill>
                <a:schemeClr val="dk1"/>
              </a:solidFill>
              <a:latin typeface="Raleway"/>
              <a:ea typeface="Raleway"/>
              <a:cs typeface="Raleway"/>
              <a:sym typeface="Raleway"/>
            </a:endParaRPr>
          </a:p>
          <a:p>
            <a:pPr marL="457200" marR="0" lvl="0" indent="-336550" algn="l" rtl="0">
              <a:lnSpc>
                <a:spcPct val="115000"/>
              </a:lnSpc>
              <a:spcBef>
                <a:spcPts val="0"/>
              </a:spcBef>
              <a:spcAft>
                <a:spcPts val="0"/>
              </a:spcAft>
              <a:buClr>
                <a:schemeClr val="dk1"/>
              </a:buClr>
              <a:buSzPts val="1700"/>
              <a:buFont typeface="Raleway"/>
              <a:buChar char="●"/>
            </a:pPr>
            <a:r>
              <a:rPr lang="en" sz="1700" dirty="0">
                <a:solidFill>
                  <a:schemeClr val="dk1"/>
                </a:solidFill>
                <a:latin typeface="Raleway"/>
                <a:ea typeface="Raleway"/>
                <a:cs typeface="Raleway"/>
                <a:sym typeface="Raleway"/>
              </a:rPr>
              <a:t>Teach multiple subjects in one project: STEAM, English, research &amp; history</a:t>
            </a:r>
            <a:endParaRPr sz="1700" dirty="0">
              <a:solidFill>
                <a:schemeClr val="dk1"/>
              </a:solidFill>
              <a:latin typeface="Raleway"/>
              <a:ea typeface="Raleway"/>
              <a:cs typeface="Raleway"/>
              <a:sym typeface="Raleway"/>
            </a:endParaRPr>
          </a:p>
          <a:p>
            <a:pPr marL="457200" marR="0" lvl="0" indent="-336550" algn="l" rtl="0">
              <a:lnSpc>
                <a:spcPct val="115000"/>
              </a:lnSpc>
              <a:spcBef>
                <a:spcPts val="0"/>
              </a:spcBef>
              <a:spcAft>
                <a:spcPts val="0"/>
              </a:spcAft>
              <a:buClr>
                <a:schemeClr val="dk1"/>
              </a:buClr>
              <a:buSzPts val="1700"/>
              <a:buFont typeface="Raleway"/>
              <a:buChar char="●"/>
            </a:pPr>
            <a:r>
              <a:rPr lang="en" sz="1700" dirty="0">
                <a:solidFill>
                  <a:schemeClr val="dk1"/>
                </a:solidFill>
                <a:latin typeface="Raleway"/>
                <a:ea typeface="Raleway"/>
                <a:cs typeface="Raleway"/>
                <a:sym typeface="Raleway"/>
              </a:rPr>
              <a:t>FREE to enter and everyone who enters receives a gift and a certificate from ExploraVision!</a:t>
            </a:r>
            <a:endParaRPr sz="1700" dirty="0">
              <a:solidFill>
                <a:schemeClr val="dk1"/>
              </a:solidFill>
              <a:latin typeface="Raleway"/>
              <a:ea typeface="Raleway"/>
              <a:cs typeface="Raleway"/>
              <a:sym typeface="Raleway"/>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b="1">
                <a:latin typeface="Raleway"/>
                <a:ea typeface="Raleway"/>
                <a:cs typeface="Raleway"/>
                <a:sym typeface="Raleway"/>
              </a:rPr>
              <a:t>Prizes -- For The Students</a:t>
            </a:r>
            <a:endParaRPr b="1">
              <a:latin typeface="Raleway"/>
              <a:ea typeface="Raleway"/>
              <a:cs typeface="Raleway"/>
              <a:sym typeface="Raleway"/>
            </a:endParaRPr>
          </a:p>
        </p:txBody>
      </p:sp>
      <p:sp>
        <p:nvSpPr>
          <p:cNvPr id="84" name="Google Shape;84;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30200">
              <a:spcBef>
                <a:spcPts val="0"/>
              </a:spcBef>
              <a:spcAft>
                <a:spcPts val="0"/>
              </a:spcAft>
              <a:buClr>
                <a:schemeClr val="dk1"/>
              </a:buClr>
              <a:buSzPts val="1600"/>
              <a:buFont typeface="Raleway"/>
              <a:buChar char="●"/>
            </a:pPr>
            <a:r>
              <a:rPr lang="en" sz="1600" dirty="0">
                <a:solidFill>
                  <a:schemeClr val="dk1"/>
                </a:solidFill>
                <a:latin typeface="Raleway"/>
                <a:ea typeface="Raleway"/>
                <a:cs typeface="Raleway"/>
                <a:sym typeface="Raleway"/>
              </a:rPr>
              <a:t>$10,000* savings bond OR $5,000 cash OR $5,000 529 plan contribution for each first-place team member and $5,000* savings bond OR $2,500 cash OR $2,500 529 plan contribution for each second-place team member</a:t>
            </a:r>
            <a:endParaRPr sz="1600" dirty="0">
              <a:solidFill>
                <a:schemeClr val="dk1"/>
              </a:solidFill>
              <a:latin typeface="Raleway"/>
              <a:ea typeface="Raleway"/>
              <a:cs typeface="Raleway"/>
              <a:sym typeface="Raleway"/>
            </a:endParaRPr>
          </a:p>
          <a:p>
            <a:pPr marL="457200" lvl="0" indent="-330200">
              <a:spcBef>
                <a:spcPts val="0"/>
              </a:spcBef>
              <a:spcAft>
                <a:spcPts val="0"/>
              </a:spcAft>
              <a:buClr>
                <a:schemeClr val="dk1"/>
              </a:buClr>
              <a:buSzPts val="1600"/>
              <a:buFont typeface="Raleway"/>
              <a:buChar char="●"/>
            </a:pPr>
            <a:r>
              <a:rPr lang="en" sz="1600" dirty="0">
                <a:solidFill>
                  <a:schemeClr val="dk1"/>
                </a:solidFill>
                <a:latin typeface="Raleway"/>
                <a:ea typeface="Raleway"/>
                <a:cs typeface="Raleway"/>
                <a:sym typeface="Raleway"/>
              </a:rPr>
              <a:t>An all-expenses paid trip to Washington, D.C. in June for ExploraVision Awards Weekend for each national winning student and their parents/guardians</a:t>
            </a:r>
            <a:r>
              <a:rPr lang="en-US" sz="1600" dirty="0">
                <a:solidFill>
                  <a:schemeClr val="dk1"/>
                </a:solidFill>
                <a:latin typeface="Raleway"/>
                <a:ea typeface="Raleway"/>
                <a:cs typeface="Raleway"/>
                <a:sym typeface="Raleway"/>
              </a:rPr>
              <a:t> for students in grades K-6</a:t>
            </a:r>
            <a:endParaRPr sz="1600" dirty="0">
              <a:solidFill>
                <a:schemeClr val="dk1"/>
              </a:solidFill>
              <a:latin typeface="Raleway"/>
              <a:ea typeface="Raleway"/>
              <a:cs typeface="Raleway"/>
              <a:sym typeface="Raleway"/>
            </a:endParaRPr>
          </a:p>
          <a:p>
            <a:pPr marL="457200" lvl="0" indent="-330200">
              <a:spcBef>
                <a:spcPts val="0"/>
              </a:spcBef>
              <a:spcAft>
                <a:spcPts val="0"/>
              </a:spcAft>
              <a:buClr>
                <a:schemeClr val="dk1"/>
              </a:buClr>
              <a:buSzPts val="1600"/>
              <a:buFont typeface="Raleway"/>
              <a:buChar char="●"/>
            </a:pPr>
            <a:r>
              <a:rPr lang="en" sz="1600" dirty="0">
                <a:solidFill>
                  <a:schemeClr val="dk1"/>
                </a:solidFill>
                <a:latin typeface="Raleway"/>
                <a:ea typeface="Raleway"/>
                <a:cs typeface="Raleway"/>
                <a:sym typeface="Raleway"/>
              </a:rPr>
              <a:t>A gift for each regional winning student</a:t>
            </a:r>
            <a:endParaRPr sz="1600" dirty="0">
              <a:solidFill>
                <a:schemeClr val="dk1"/>
              </a:solidFill>
              <a:latin typeface="Raleway"/>
              <a:ea typeface="Raleway"/>
              <a:cs typeface="Raleway"/>
              <a:sym typeface="Raleway"/>
            </a:endParaRPr>
          </a:p>
          <a:p>
            <a:pPr lvl="0" indent="-330200">
              <a:buClr>
                <a:schemeClr val="dk1"/>
              </a:buClr>
              <a:buSzPts val="1600"/>
              <a:buFont typeface="Raleway"/>
              <a:buChar char="●"/>
            </a:pPr>
            <a:r>
              <a:rPr lang="en" sz="1600" dirty="0">
                <a:solidFill>
                  <a:schemeClr val="dk1"/>
                </a:solidFill>
                <a:latin typeface="Raleway"/>
                <a:ea typeface="Raleway"/>
                <a:cs typeface="Raleway"/>
                <a:sym typeface="Raleway"/>
              </a:rPr>
              <a:t>Recognition for Honorable Mention students in the top 10% of winning teams</a:t>
            </a:r>
            <a:endParaRPr sz="1600" dirty="0">
              <a:solidFill>
                <a:schemeClr val="dk1"/>
              </a:solidFill>
              <a:latin typeface="Raleway"/>
              <a:ea typeface="Raleway"/>
              <a:cs typeface="Raleway"/>
              <a:sym typeface="Raleway"/>
            </a:endParaRPr>
          </a:p>
          <a:p>
            <a:pPr marL="457200" lvl="0" indent="-330200" rtl="0">
              <a:spcBef>
                <a:spcPts val="0"/>
              </a:spcBef>
              <a:spcAft>
                <a:spcPts val="0"/>
              </a:spcAft>
              <a:buClr>
                <a:schemeClr val="dk1"/>
              </a:buClr>
              <a:buSzPts val="1600"/>
              <a:buFont typeface="Raleway"/>
              <a:buChar char="●"/>
            </a:pPr>
            <a:r>
              <a:rPr lang="en" sz="1600" dirty="0">
                <a:solidFill>
                  <a:schemeClr val="dk1"/>
                </a:solidFill>
                <a:latin typeface="Raleway"/>
                <a:ea typeface="Raleway"/>
                <a:cs typeface="Raleway"/>
                <a:sym typeface="Raleway"/>
              </a:rPr>
              <a:t>A certificate of participation and an entry gift for every student who submits a complete project</a:t>
            </a:r>
            <a:br>
              <a:rPr lang="en" sz="1600" dirty="0">
                <a:solidFill>
                  <a:schemeClr val="dk1"/>
                </a:solidFill>
                <a:latin typeface="Raleway"/>
                <a:ea typeface="Raleway"/>
                <a:cs typeface="Raleway"/>
                <a:sym typeface="Raleway"/>
              </a:rPr>
            </a:br>
            <a:endParaRPr sz="1600" dirty="0">
              <a:solidFill>
                <a:schemeClr val="dk1"/>
              </a:solidFill>
              <a:latin typeface="Raleway"/>
              <a:ea typeface="Raleway"/>
              <a:cs typeface="Raleway"/>
              <a:sym typeface="Raleway"/>
            </a:endParaRPr>
          </a:p>
          <a:p>
            <a:pPr marL="0" lvl="0" indent="0" rtl="0">
              <a:spcBef>
                <a:spcPts val="1600"/>
              </a:spcBef>
              <a:spcAft>
                <a:spcPts val="1600"/>
              </a:spcAft>
              <a:buNone/>
            </a:pPr>
            <a:r>
              <a:rPr lang="en" sz="1600" dirty="0">
                <a:solidFill>
                  <a:schemeClr val="dk1"/>
                </a:solidFill>
                <a:latin typeface="Raleway"/>
                <a:ea typeface="Raleway"/>
                <a:cs typeface="Raleway"/>
                <a:sym typeface="Raleway"/>
              </a:rPr>
              <a:t>* Savings bonds maturity value</a:t>
            </a:r>
            <a:endParaRPr sz="1600" dirty="0">
              <a:solidFill>
                <a:schemeClr val="dk1"/>
              </a:solidFill>
              <a:latin typeface="Raleway"/>
              <a:ea typeface="Raleway"/>
              <a:cs typeface="Raleway"/>
              <a:sym typeface="Raleway"/>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b="1">
                <a:latin typeface="Raleway"/>
                <a:ea typeface="Raleway"/>
                <a:cs typeface="Raleway"/>
                <a:sym typeface="Raleway"/>
              </a:rPr>
              <a:t>Prizes -- For The Schools</a:t>
            </a:r>
            <a:endParaRPr b="1">
              <a:latin typeface="Raleway"/>
              <a:ea typeface="Raleway"/>
              <a:cs typeface="Raleway"/>
              <a:sym typeface="Raleway"/>
            </a:endParaRPr>
          </a:p>
        </p:txBody>
      </p:sp>
      <p:sp>
        <p:nvSpPr>
          <p:cNvPr id="91" name="Google Shape;91;p18"/>
          <p:cNvSpPr txBox="1">
            <a:spLocks noGrp="1"/>
          </p:cNvSpPr>
          <p:nvPr>
            <p:ph type="body" idx="1"/>
          </p:nvPr>
        </p:nvSpPr>
        <p:spPr>
          <a:xfrm>
            <a:off x="269075" y="1124050"/>
            <a:ext cx="8520600" cy="3416400"/>
          </a:xfrm>
          <a:prstGeom prst="rect">
            <a:avLst/>
          </a:prstGeom>
        </p:spPr>
        <p:txBody>
          <a:bodyPr spcFirstLastPara="1" wrap="square" lIns="91425" tIns="91425" rIns="91425" bIns="91425" anchor="t" anchorCtr="0">
            <a:noAutofit/>
          </a:bodyPr>
          <a:lstStyle/>
          <a:p>
            <a:pPr marL="457200" lvl="0" indent="-342900" rtl="0">
              <a:spcBef>
                <a:spcPts val="0"/>
              </a:spcBef>
              <a:spcAft>
                <a:spcPts val="0"/>
              </a:spcAft>
              <a:buClr>
                <a:schemeClr val="dk1"/>
              </a:buClr>
              <a:buSzPts val="1800"/>
              <a:buFont typeface="Raleway"/>
              <a:buChar char="●"/>
            </a:pPr>
            <a:r>
              <a:rPr lang="en" dirty="0">
                <a:solidFill>
                  <a:schemeClr val="dk1"/>
                </a:solidFill>
                <a:latin typeface="Raleway"/>
                <a:ea typeface="Raleway"/>
                <a:cs typeface="Raleway"/>
                <a:sym typeface="Raleway"/>
              </a:rPr>
              <a:t>A technology/science-related gift for each of the schools of the regional winning teams</a:t>
            </a:r>
            <a:endParaRPr dirty="0">
              <a:solidFill>
                <a:schemeClr val="dk1"/>
              </a:solidFill>
              <a:latin typeface="Raleway"/>
              <a:ea typeface="Raleway"/>
              <a:cs typeface="Raleway"/>
              <a:sym typeface="Raleway"/>
            </a:endParaRPr>
          </a:p>
          <a:p>
            <a:pPr marL="457200" lvl="0" indent="-342900" rtl="0">
              <a:spcBef>
                <a:spcPts val="0"/>
              </a:spcBef>
              <a:spcAft>
                <a:spcPts val="0"/>
              </a:spcAft>
              <a:buClr>
                <a:schemeClr val="dk1"/>
              </a:buClr>
              <a:buSzPts val="1800"/>
              <a:buFont typeface="Raleway"/>
              <a:buChar char="●"/>
            </a:pPr>
            <a:r>
              <a:rPr lang="en" dirty="0">
                <a:solidFill>
                  <a:schemeClr val="dk1"/>
                </a:solidFill>
                <a:latin typeface="Raleway"/>
                <a:ea typeface="Raleway"/>
                <a:cs typeface="Raleway"/>
                <a:sym typeface="Raleway"/>
              </a:rPr>
              <a:t>National press coverage and national recognition</a:t>
            </a:r>
            <a:endParaRPr dirty="0">
              <a:solidFill>
                <a:schemeClr val="dk1"/>
              </a:solidFill>
              <a:latin typeface="Raleway"/>
              <a:ea typeface="Raleway"/>
              <a:cs typeface="Raleway"/>
              <a:sym typeface="Raleway"/>
            </a:endParaRPr>
          </a:p>
          <a:p>
            <a:pPr marL="457200" lvl="0" indent="-342900" rtl="0">
              <a:spcBef>
                <a:spcPts val="0"/>
              </a:spcBef>
              <a:spcAft>
                <a:spcPts val="0"/>
              </a:spcAft>
              <a:buClr>
                <a:schemeClr val="dk1"/>
              </a:buClr>
              <a:buSzPts val="1800"/>
              <a:buFont typeface="Raleway"/>
              <a:buChar char="●"/>
            </a:pPr>
            <a:r>
              <a:rPr lang="en" dirty="0">
                <a:solidFill>
                  <a:schemeClr val="dk1"/>
                </a:solidFill>
                <a:latin typeface="Raleway"/>
                <a:ea typeface="Raleway"/>
                <a:cs typeface="Raleway"/>
                <a:sym typeface="Raleway"/>
              </a:rPr>
              <a:t>An awards ceremony for each regional winning team at their school where they will receive a winner’s banner</a:t>
            </a:r>
            <a:endParaRPr dirty="0">
              <a:solidFill>
                <a:schemeClr val="dk1"/>
              </a:solidFill>
              <a:latin typeface="Raleway"/>
              <a:ea typeface="Raleway"/>
              <a:cs typeface="Raleway"/>
              <a:sym typeface="Raleway"/>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b="1" dirty="0">
                <a:latin typeface="Raleway"/>
                <a:ea typeface="Raleway"/>
                <a:cs typeface="Raleway"/>
                <a:sym typeface="Raleway"/>
              </a:rPr>
              <a:t>Prizes -- For Coaches and Mentors</a:t>
            </a:r>
            <a:endParaRPr b="1" dirty="0">
              <a:latin typeface="Raleway"/>
              <a:ea typeface="Raleway"/>
              <a:cs typeface="Raleway"/>
              <a:sym typeface="Raleway"/>
            </a:endParaRPr>
          </a:p>
        </p:txBody>
      </p:sp>
      <p:sp>
        <p:nvSpPr>
          <p:cNvPr id="98" name="Google Shape;98;p1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rtl="0">
              <a:spcBef>
                <a:spcPts val="0"/>
              </a:spcBef>
              <a:spcAft>
                <a:spcPts val="0"/>
              </a:spcAft>
              <a:buClr>
                <a:schemeClr val="dk1"/>
              </a:buClr>
              <a:buSzPts val="1800"/>
              <a:buFont typeface="Raleway"/>
              <a:buChar char="●"/>
            </a:pPr>
            <a:r>
              <a:rPr lang="en" dirty="0">
                <a:solidFill>
                  <a:schemeClr val="dk1"/>
                </a:solidFill>
                <a:latin typeface="Raleway"/>
                <a:ea typeface="Raleway"/>
                <a:cs typeface="Raleway"/>
                <a:sym typeface="Raleway"/>
              </a:rPr>
              <a:t>An all-expenses-paid trip to Washington, D.C. in June for ExploraVision Awards Weekend for the coach </a:t>
            </a:r>
            <a:r>
              <a:rPr lang="en" b="1" dirty="0">
                <a:solidFill>
                  <a:schemeClr val="dk1"/>
                </a:solidFill>
                <a:latin typeface="Raleway"/>
                <a:ea typeface="Raleway"/>
                <a:cs typeface="Raleway"/>
                <a:sym typeface="Raleway"/>
              </a:rPr>
              <a:t>or</a:t>
            </a:r>
            <a:r>
              <a:rPr lang="en" dirty="0">
                <a:solidFill>
                  <a:schemeClr val="dk1"/>
                </a:solidFill>
                <a:latin typeface="Raleway"/>
                <a:ea typeface="Raleway"/>
                <a:cs typeface="Raleway"/>
                <a:sym typeface="Raleway"/>
              </a:rPr>
              <a:t> mentor of each national winning team</a:t>
            </a:r>
            <a:endParaRPr dirty="0">
              <a:solidFill>
                <a:schemeClr val="dk1"/>
              </a:solidFill>
              <a:latin typeface="Raleway"/>
              <a:ea typeface="Raleway"/>
              <a:cs typeface="Raleway"/>
              <a:sym typeface="Raleway"/>
            </a:endParaRPr>
          </a:p>
          <a:p>
            <a:pPr marL="457200" lvl="0" indent="-342900" rtl="0">
              <a:spcBef>
                <a:spcPts val="0"/>
              </a:spcBef>
              <a:spcAft>
                <a:spcPts val="0"/>
              </a:spcAft>
              <a:buClr>
                <a:schemeClr val="dk1"/>
              </a:buClr>
              <a:buSzPts val="1800"/>
              <a:buFont typeface="Raleway"/>
              <a:buChar char="●"/>
            </a:pPr>
            <a:r>
              <a:rPr lang="en" dirty="0">
                <a:solidFill>
                  <a:schemeClr val="dk1"/>
                </a:solidFill>
                <a:latin typeface="Raleway"/>
                <a:ea typeface="Raleway"/>
                <a:cs typeface="Raleway"/>
                <a:sym typeface="Raleway"/>
              </a:rPr>
              <a:t>A one-year NSTA membership for coaches of the national winning teams</a:t>
            </a:r>
          </a:p>
          <a:p>
            <a:pPr marL="457200" lvl="0" indent="-342900" rtl="0">
              <a:spcBef>
                <a:spcPts val="0"/>
              </a:spcBef>
              <a:spcAft>
                <a:spcPts val="0"/>
              </a:spcAft>
              <a:buClr>
                <a:schemeClr val="dk1"/>
              </a:buClr>
              <a:buSzPts val="1800"/>
              <a:buFont typeface="Raleway"/>
              <a:buChar char="●"/>
            </a:pPr>
            <a:r>
              <a:rPr lang="en" dirty="0">
                <a:solidFill>
                  <a:schemeClr val="dk1"/>
                </a:solidFill>
                <a:latin typeface="Raleway"/>
                <a:ea typeface="Raleway"/>
                <a:cs typeface="Raleway"/>
                <a:sym typeface="Raleway"/>
              </a:rPr>
              <a:t>A plaque for the coach and mentor of each national winning team</a:t>
            </a:r>
          </a:p>
          <a:p>
            <a:pPr>
              <a:buClr>
                <a:schemeClr val="dk1"/>
              </a:buClr>
              <a:buFont typeface="Raleway"/>
              <a:buChar char="●"/>
            </a:pPr>
            <a:r>
              <a:rPr lang="en-US" dirty="0">
                <a:solidFill>
                  <a:schemeClr val="dk1"/>
                </a:solidFill>
                <a:latin typeface="Raleway"/>
                <a:ea typeface="Raleway"/>
                <a:cs typeface="Raleway"/>
                <a:sym typeface="Raleway"/>
              </a:rPr>
              <a:t>A gift for the coach of each regional winning team</a:t>
            </a:r>
            <a:endParaRPr dirty="0">
              <a:solidFill>
                <a:schemeClr val="dk1"/>
              </a:solidFill>
              <a:latin typeface="Raleway"/>
              <a:ea typeface="Raleway"/>
              <a:cs typeface="Raleway"/>
              <a:sym typeface="Raleway"/>
            </a:endParaRPr>
          </a:p>
          <a:p>
            <a:pPr marL="457200" lvl="0" indent="-342900" rtl="0">
              <a:spcBef>
                <a:spcPts val="0"/>
              </a:spcBef>
              <a:spcAft>
                <a:spcPts val="0"/>
              </a:spcAft>
              <a:buClr>
                <a:schemeClr val="dk1"/>
              </a:buClr>
              <a:buSzPts val="1800"/>
              <a:buFont typeface="Raleway"/>
              <a:buChar char="●"/>
            </a:pPr>
            <a:r>
              <a:rPr lang="en" dirty="0">
                <a:solidFill>
                  <a:schemeClr val="dk1"/>
                </a:solidFill>
                <a:latin typeface="Raleway"/>
                <a:ea typeface="Raleway"/>
                <a:cs typeface="Raleway"/>
                <a:sym typeface="Raleway"/>
              </a:rPr>
              <a:t>A certificate of participation and an entry gift for each coach and mentor of every team that submits a complete project</a:t>
            </a:r>
            <a:endParaRPr dirty="0">
              <a:solidFill>
                <a:schemeClr val="dk1"/>
              </a:solidFill>
              <a:latin typeface="Raleway"/>
              <a:ea typeface="Raleway"/>
              <a:cs typeface="Raleway"/>
              <a:sym typeface="Raleway"/>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b="1" dirty="0">
                <a:latin typeface="Raleway"/>
                <a:ea typeface="Raleway"/>
                <a:cs typeface="Raleway"/>
                <a:sym typeface="Raleway"/>
              </a:rPr>
              <a:t>ExploraVision Key Dates</a:t>
            </a:r>
            <a:endParaRPr b="1" dirty="0">
              <a:latin typeface="Raleway"/>
              <a:ea typeface="Raleway"/>
              <a:cs typeface="Raleway"/>
              <a:sym typeface="Raleway"/>
            </a:endParaRPr>
          </a:p>
        </p:txBody>
      </p:sp>
      <p:sp>
        <p:nvSpPr>
          <p:cNvPr id="105" name="Google Shape;105;p2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rtl="0">
              <a:spcBef>
                <a:spcPts val="0"/>
              </a:spcBef>
              <a:spcAft>
                <a:spcPts val="0"/>
              </a:spcAft>
              <a:buClr>
                <a:schemeClr val="dk1"/>
              </a:buClr>
              <a:buSzPts val="1800"/>
              <a:buFont typeface="Raleway"/>
              <a:buChar char="●"/>
            </a:pPr>
            <a:r>
              <a:rPr lang="en" dirty="0">
                <a:solidFill>
                  <a:schemeClr val="dk1"/>
                </a:solidFill>
                <a:latin typeface="Raleway"/>
                <a:ea typeface="Raleway"/>
                <a:cs typeface="Raleway"/>
                <a:sym typeface="Raleway"/>
              </a:rPr>
              <a:t>Coach registration Open: August 25, 2026 at </a:t>
            </a:r>
            <a:r>
              <a:rPr lang="en" u="sng" dirty="0">
                <a:solidFill>
                  <a:schemeClr val="dk1"/>
                </a:solidFill>
                <a:latin typeface="Raleway"/>
                <a:ea typeface="Raleway"/>
                <a:cs typeface="Raleway"/>
                <a:sym typeface="Raleway"/>
                <a:hlinkClick r:id="rId3"/>
              </a:rPr>
              <a:t>www.exploravision.org</a:t>
            </a:r>
            <a:br>
              <a:rPr lang="en" dirty="0">
                <a:solidFill>
                  <a:schemeClr val="dk1"/>
                </a:solidFill>
                <a:latin typeface="Raleway"/>
                <a:ea typeface="Raleway"/>
                <a:cs typeface="Raleway"/>
                <a:sym typeface="Raleway"/>
              </a:rPr>
            </a:br>
            <a:endParaRPr dirty="0">
              <a:solidFill>
                <a:schemeClr val="dk1"/>
              </a:solidFill>
              <a:latin typeface="Raleway"/>
              <a:ea typeface="Raleway"/>
              <a:cs typeface="Raleway"/>
              <a:sym typeface="Raleway"/>
            </a:endParaRPr>
          </a:p>
          <a:p>
            <a:pPr marL="457200" lvl="0" indent="-342900" rtl="0">
              <a:spcBef>
                <a:spcPts val="0"/>
              </a:spcBef>
              <a:spcAft>
                <a:spcPts val="0"/>
              </a:spcAft>
              <a:buClr>
                <a:schemeClr val="dk1"/>
              </a:buClr>
              <a:buSzPts val="1800"/>
              <a:buChar char="●"/>
            </a:pPr>
            <a:r>
              <a:rPr lang="en" dirty="0">
                <a:solidFill>
                  <a:schemeClr val="dk1"/>
                </a:solidFill>
                <a:latin typeface="Raleway"/>
                <a:ea typeface="Raleway"/>
                <a:cs typeface="Raleway"/>
                <a:sym typeface="Raleway"/>
              </a:rPr>
              <a:t>Project Entry Due: </a:t>
            </a:r>
            <a:r>
              <a:rPr lang="en" b="1" u="sng" dirty="0">
                <a:solidFill>
                  <a:schemeClr val="dk1"/>
                </a:solidFill>
                <a:latin typeface="Raleway"/>
                <a:ea typeface="Raleway"/>
                <a:cs typeface="Raleway"/>
                <a:sym typeface="Raleway"/>
              </a:rPr>
              <a:t>8PM EST, January 27, 2027 </a:t>
            </a:r>
            <a:r>
              <a:rPr lang="en" dirty="0">
                <a:solidFill>
                  <a:schemeClr val="dk1"/>
                </a:solidFill>
                <a:latin typeface="Raleway"/>
                <a:ea typeface="Raleway"/>
                <a:cs typeface="Raleway"/>
                <a:sym typeface="Raleway"/>
              </a:rPr>
              <a:t>at </a:t>
            </a:r>
            <a:r>
              <a:rPr lang="en" u="sng" dirty="0">
                <a:solidFill>
                  <a:schemeClr val="dk1"/>
                </a:solidFill>
                <a:latin typeface="Raleway"/>
                <a:ea typeface="Raleway"/>
                <a:cs typeface="Raleway"/>
                <a:sym typeface="Raleway"/>
                <a:hlinkClick r:id="rId3"/>
              </a:rPr>
              <a:t>www.exploravision.org</a:t>
            </a:r>
            <a:br>
              <a:rPr lang="en" dirty="0">
                <a:solidFill>
                  <a:schemeClr val="dk1"/>
                </a:solidFill>
                <a:latin typeface="Raleway"/>
                <a:ea typeface="Raleway"/>
                <a:cs typeface="Raleway"/>
                <a:sym typeface="Raleway"/>
              </a:rPr>
            </a:br>
            <a:endParaRPr dirty="0">
              <a:solidFill>
                <a:schemeClr val="dk1"/>
              </a:solidFill>
              <a:latin typeface="Raleway"/>
              <a:ea typeface="Raleway"/>
              <a:cs typeface="Raleway"/>
              <a:sym typeface="Raleway"/>
            </a:endParaRPr>
          </a:p>
          <a:p>
            <a:pPr marL="457200" lvl="0" indent="-342900" rtl="0">
              <a:spcBef>
                <a:spcPts val="0"/>
              </a:spcBef>
              <a:spcAft>
                <a:spcPts val="0"/>
              </a:spcAft>
              <a:buClr>
                <a:schemeClr val="dk1"/>
              </a:buClr>
              <a:buSzPts val="1800"/>
              <a:buFont typeface="Raleway"/>
              <a:buChar char="●"/>
            </a:pPr>
            <a:r>
              <a:rPr lang="en" dirty="0">
                <a:solidFill>
                  <a:schemeClr val="dk1"/>
                </a:solidFill>
                <a:latin typeface="Raleway"/>
                <a:ea typeface="Raleway"/>
                <a:cs typeface="Raleway"/>
                <a:sym typeface="Raleway"/>
              </a:rPr>
              <a:t>Regional Winner Announcement: March 10, 2027</a:t>
            </a:r>
            <a:br>
              <a:rPr lang="en" dirty="0">
                <a:solidFill>
                  <a:schemeClr val="dk1"/>
                </a:solidFill>
                <a:latin typeface="Raleway"/>
                <a:ea typeface="Raleway"/>
                <a:cs typeface="Raleway"/>
                <a:sym typeface="Raleway"/>
              </a:rPr>
            </a:br>
            <a:endParaRPr dirty="0">
              <a:solidFill>
                <a:schemeClr val="dk1"/>
              </a:solidFill>
              <a:latin typeface="Raleway"/>
              <a:ea typeface="Raleway"/>
              <a:cs typeface="Raleway"/>
              <a:sym typeface="Raleway"/>
            </a:endParaRPr>
          </a:p>
          <a:p>
            <a:pPr marL="457200" lvl="0" indent="-342900" rtl="0">
              <a:spcBef>
                <a:spcPts val="0"/>
              </a:spcBef>
              <a:spcAft>
                <a:spcPts val="0"/>
              </a:spcAft>
              <a:buClr>
                <a:schemeClr val="dk1"/>
              </a:buClr>
              <a:buSzPts val="1800"/>
              <a:buFont typeface="Raleway"/>
              <a:buChar char="●"/>
            </a:pPr>
            <a:r>
              <a:rPr lang="en" dirty="0">
                <a:solidFill>
                  <a:schemeClr val="dk1"/>
                </a:solidFill>
                <a:latin typeface="Raleway"/>
                <a:ea typeface="Raleway"/>
                <a:cs typeface="Raleway"/>
                <a:sym typeface="Raleway"/>
              </a:rPr>
              <a:t>National Winner Announcement: April 28, 2027</a:t>
            </a:r>
            <a:br>
              <a:rPr lang="en" dirty="0">
                <a:solidFill>
                  <a:schemeClr val="dk1"/>
                </a:solidFill>
                <a:latin typeface="Raleway"/>
                <a:ea typeface="Raleway"/>
                <a:cs typeface="Raleway"/>
                <a:sym typeface="Raleway"/>
              </a:rPr>
            </a:br>
            <a:endParaRPr dirty="0">
              <a:solidFill>
                <a:schemeClr val="dk1"/>
              </a:solidFill>
              <a:latin typeface="Raleway"/>
              <a:ea typeface="Raleway"/>
              <a:cs typeface="Raleway"/>
              <a:sym typeface="Raleway"/>
            </a:endParaRPr>
          </a:p>
          <a:p>
            <a:pPr marL="457200" lvl="0" indent="-342900" rtl="0">
              <a:spcBef>
                <a:spcPts val="0"/>
              </a:spcBef>
              <a:spcAft>
                <a:spcPts val="0"/>
              </a:spcAft>
              <a:buClr>
                <a:schemeClr val="dk1"/>
              </a:buClr>
              <a:buSzPts val="1800"/>
              <a:buFont typeface="Raleway"/>
              <a:buChar char="●"/>
            </a:pPr>
            <a:r>
              <a:rPr lang="en" dirty="0">
                <a:solidFill>
                  <a:schemeClr val="dk1"/>
                </a:solidFill>
                <a:latin typeface="Raleway"/>
                <a:ea typeface="Raleway"/>
                <a:cs typeface="Raleway"/>
                <a:sym typeface="Raleway"/>
              </a:rPr>
              <a:t>Awards Weekend: June 9-12, 2027 in Washington, D.C. area</a:t>
            </a:r>
            <a:endParaRPr dirty="0">
              <a:solidFill>
                <a:schemeClr val="dk1"/>
              </a:solidFill>
              <a:latin typeface="Raleway"/>
              <a:ea typeface="Raleway"/>
              <a:cs typeface="Raleway"/>
              <a:sym typeface="Raleway"/>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ad014e1-5cd7-4d57-a526-e1b67782eda1">
      <Terms xmlns="http://schemas.microsoft.com/office/infopath/2007/PartnerControls"/>
    </lcf76f155ced4ddcb4097134ff3c332f>
    <TaxCatchAll xmlns="178346fd-bc28-4b5b-bfc6-3cd2748df82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C7FA117E309254D8A7199C31CC15D20" ma:contentTypeVersion="12" ma:contentTypeDescription="Create a new document." ma:contentTypeScope="" ma:versionID="45d4c2d14490fc117dfa6290de2a28fb">
  <xsd:schema xmlns:xsd="http://www.w3.org/2001/XMLSchema" xmlns:xs="http://www.w3.org/2001/XMLSchema" xmlns:p="http://schemas.microsoft.com/office/2006/metadata/properties" xmlns:ns2="6ad014e1-5cd7-4d57-a526-e1b67782eda1" xmlns:ns3="178346fd-bc28-4b5b-bfc6-3cd2748df82e" targetNamespace="http://schemas.microsoft.com/office/2006/metadata/properties" ma:root="true" ma:fieldsID="9caa872919993505a13acc2a6a43ef04" ns2:_="" ns3:_="">
    <xsd:import namespace="6ad014e1-5cd7-4d57-a526-e1b67782eda1"/>
    <xsd:import namespace="178346fd-bc28-4b5b-bfc6-3cd2748df82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LengthInSeconds"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d014e1-5cd7-4d57-a526-e1b67782eda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descriptio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37a63ec-8e7e-40d4-9804-c01545c9f5bb"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78346fd-bc28-4b5b-bfc6-3cd2748df82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82c1ce5-2187-4470-a970-29c3d94bfb4e}" ma:internalName="TaxCatchAll" ma:showField="CatchAllData" ma:web="178346fd-bc28-4b5b-bfc6-3cd2748df82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DCBD29C-EE9F-4AA4-A653-90BB9F98BA38}">
  <ds:schemaRefs>
    <ds:schemaRef ds:uri="http://schemas.microsoft.com/office/2006/metadata/properties"/>
    <ds:schemaRef ds:uri="http://schemas.microsoft.com/office/infopath/2007/PartnerControls"/>
    <ds:schemaRef ds:uri="6ad014e1-5cd7-4d57-a526-e1b67782eda1"/>
    <ds:schemaRef ds:uri="178346fd-bc28-4b5b-bfc6-3cd2748df82e"/>
  </ds:schemaRefs>
</ds:datastoreItem>
</file>

<file path=customXml/itemProps2.xml><?xml version="1.0" encoding="utf-8"?>
<ds:datastoreItem xmlns:ds="http://schemas.openxmlformats.org/officeDocument/2006/customXml" ds:itemID="{D96DDECB-BFB8-47C7-9DBF-690B347377F7}">
  <ds:schemaRefs>
    <ds:schemaRef ds:uri="http://schemas.microsoft.com/sharepoint/v3/contenttype/forms"/>
  </ds:schemaRefs>
</ds:datastoreItem>
</file>

<file path=customXml/itemProps3.xml><?xml version="1.0" encoding="utf-8"?>
<ds:datastoreItem xmlns:ds="http://schemas.openxmlformats.org/officeDocument/2006/customXml" ds:itemID="{1DA1F3CD-9478-4F8D-B17C-5D2363205A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ad014e1-5cd7-4d57-a526-e1b67782eda1"/>
    <ds:schemaRef ds:uri="178346fd-bc28-4b5b-bfc6-3cd2748df82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1754</TotalTime>
  <Words>2079</Words>
  <Application>Microsoft Office PowerPoint</Application>
  <PresentationFormat>On-screen Show (16:9)</PresentationFormat>
  <Paragraphs>173</Paragraphs>
  <Slides>25</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Raleway</vt:lpstr>
      <vt:lpstr>Simple Light</vt:lpstr>
      <vt:lpstr>Toshiba/NSTA ExploraVision </vt:lpstr>
      <vt:lpstr>How to use this presentation and slide deck</vt:lpstr>
      <vt:lpstr>About Toshiba/NSTA ExploraVision</vt:lpstr>
      <vt:lpstr>Video About Toshiba/NSTA ExploraVision</vt:lpstr>
      <vt:lpstr>Why Participate in ExploraVision?</vt:lpstr>
      <vt:lpstr>Prizes -- For The Students</vt:lpstr>
      <vt:lpstr>Prizes -- For The Schools</vt:lpstr>
      <vt:lpstr>Prizes -- For Coaches and Mentors</vt:lpstr>
      <vt:lpstr>ExploraVision Key Dates</vt:lpstr>
      <vt:lpstr>General Requirements -- Students</vt:lpstr>
      <vt:lpstr>General Requirements -- Coaches/Mentors</vt:lpstr>
      <vt:lpstr>Project Entry Process</vt:lpstr>
      <vt:lpstr>Project Format   </vt:lpstr>
      <vt:lpstr>Required Standard ExploraVision Project Format Components</vt:lpstr>
      <vt:lpstr>Abstract</vt:lpstr>
      <vt:lpstr>II. Description</vt:lpstr>
      <vt:lpstr>II. Description -- 1/4</vt:lpstr>
      <vt:lpstr>II. Description -- 2/4</vt:lpstr>
      <vt:lpstr>II. Description -- 3/4</vt:lpstr>
      <vt:lpstr>II. Description -- 4/4</vt:lpstr>
      <vt:lpstr>III. Bibliography </vt:lpstr>
      <vt:lpstr>IV. Technology Launch Flyer</vt:lpstr>
      <vt:lpstr>Submission</vt:lpstr>
      <vt:lpstr>Regional Judging</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Toshiba/NSTA ExploraVision</dc:title>
  <dc:creator>Fischer, Mizuho (TAI)</dc:creator>
  <cp:lastModifiedBy>Fischer, Mizuho (TAI)</cp:lastModifiedBy>
  <cp:revision>35</cp:revision>
  <dcterms:modified xsi:type="dcterms:W3CDTF">2026-08-12T14:17:54Z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0x0101008C7FA117E309254D8A7199C31CC15D20</vt:lpwstr>
  </property>
</Properties>
</file>