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5" Type="http://purl.oclc.org/ooxml/officeDocument/relationships/customProperties" Target="docProps/custom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trictFirstAndLastChars="0" embedTrueTypeFonts="1" saveSubsetFonts="1" autoCompressPictures="0" conformance="strict">
  <p:sldMasterIdLst>
    <p:sldMasterId id="2147483659" r:id="rId4"/>
  </p:sldMasterIdLst>
  <p:notesMasterIdLst>
    <p:notesMasterId r:id="rId3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x="12192000" cy="6858000"/>
  <p:notesSz cx="6858000" cy="9144000"/>
  <p:embeddedFontLst>
    <p:embeddedFont>
      <p:font typeface="Raleway" pitchFamily="2" charset="0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%"/>
      </a:lnSpc>
      <a:spcBef>
        <a:spcPts val="0"/>
      </a:spcBef>
      <a:spcAft>
        <a:spcPts val="0"/>
      </a:spcAft>
    </a:defPPr>
    <a:lvl1pPr marR="0" lvl="0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>
    <p:restoredLeft sz="15.62%"/>
    <p:restoredTop sz="94.66%"/>
  </p:normalViewPr>
  <p:slideViewPr>
    <p:cSldViewPr snapToGrid="0">
      <p:cViewPr>
        <p:scale>
          <a:sx n="103" d="100"/>
          <a:sy n="103" d="100"/>
        </p:scale>
        <p:origin x="156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purl.oclc.org/ooxml/officeDocument/relationships/slide" Target="slides/slide9.xml"/><Relationship Id="rId18" Type="http://purl.oclc.org/ooxml/officeDocument/relationships/slide" Target="slides/slide14.xml"/><Relationship Id="rId26" Type="http://purl.oclc.org/ooxml/officeDocument/relationships/slide" Target="slides/slide22.xml"/><Relationship Id="rId39" Type="http://purl.oclc.org/ooxml/officeDocument/relationships/theme" Target="theme/theme1.xml"/><Relationship Id="rId21" Type="http://purl.oclc.org/ooxml/officeDocument/relationships/slide" Target="slides/slide17.xml"/><Relationship Id="rId34" Type="http://purl.oclc.org/ooxml/officeDocument/relationships/font" Target="fonts/font2.fntdata"/><Relationship Id="rId7" Type="http://purl.oclc.org/ooxml/officeDocument/relationships/slide" Target="slides/slide3.xml"/><Relationship Id="rId12" Type="http://purl.oclc.org/ooxml/officeDocument/relationships/slide" Target="slides/slide8.xml"/><Relationship Id="rId17" Type="http://purl.oclc.org/ooxml/officeDocument/relationships/slide" Target="slides/slide13.xml"/><Relationship Id="rId25" Type="http://purl.oclc.org/ooxml/officeDocument/relationships/slide" Target="slides/slide21.xml"/><Relationship Id="rId33" Type="http://purl.oclc.org/ooxml/officeDocument/relationships/font" Target="fonts/font1.fntdata"/><Relationship Id="rId38" Type="http://purl.oclc.org/ooxml/officeDocument/relationships/viewProps" Target="viewProps.xml"/><Relationship Id="rId2" Type="http://purl.oclc.org/ooxml/officeDocument/relationships/customXml" Target="../customXml/item2.xml"/><Relationship Id="rId16" Type="http://purl.oclc.org/ooxml/officeDocument/relationships/slide" Target="slides/slide12.xml"/><Relationship Id="rId20" Type="http://purl.oclc.org/ooxml/officeDocument/relationships/slide" Target="slides/slide16.xml"/><Relationship Id="rId29" Type="http://purl.oclc.org/ooxml/officeDocument/relationships/slide" Target="slides/slide25.xml"/><Relationship Id="rId1" Type="http://purl.oclc.org/ooxml/officeDocument/relationships/customXml" Target="../customXml/item1.xml"/><Relationship Id="rId6" Type="http://purl.oclc.org/ooxml/officeDocument/relationships/slide" Target="slides/slide2.xml"/><Relationship Id="rId11" Type="http://purl.oclc.org/ooxml/officeDocument/relationships/slide" Target="slides/slide7.xml"/><Relationship Id="rId24" Type="http://purl.oclc.org/ooxml/officeDocument/relationships/slide" Target="slides/slide20.xml"/><Relationship Id="rId32" Type="http://purl.oclc.org/ooxml/officeDocument/relationships/notesMaster" Target="notesMasters/notesMaster1.xml"/><Relationship Id="rId37" Type="http://purl.oclc.org/ooxml/officeDocument/relationships/presProps" Target="presProps.xml"/><Relationship Id="rId40" Type="http://purl.oclc.org/ooxml/officeDocument/relationships/tableStyles" Target="tableStyles.xml"/><Relationship Id="rId5" Type="http://purl.oclc.org/ooxml/officeDocument/relationships/slide" Target="slides/slide1.xml"/><Relationship Id="rId15" Type="http://purl.oclc.org/ooxml/officeDocument/relationships/slide" Target="slides/slide11.xml"/><Relationship Id="rId23" Type="http://purl.oclc.org/ooxml/officeDocument/relationships/slide" Target="slides/slide19.xml"/><Relationship Id="rId28" Type="http://purl.oclc.org/ooxml/officeDocument/relationships/slide" Target="slides/slide24.xml"/><Relationship Id="rId36" Type="http://purl.oclc.org/ooxml/officeDocument/relationships/font" Target="fonts/font4.fntdata"/><Relationship Id="rId10" Type="http://purl.oclc.org/ooxml/officeDocument/relationships/slide" Target="slides/slide6.xml"/><Relationship Id="rId19" Type="http://purl.oclc.org/ooxml/officeDocument/relationships/slide" Target="slides/slide15.xml"/><Relationship Id="rId31" Type="http://purl.oclc.org/ooxml/officeDocument/relationships/slide" Target="slides/slide27.xml"/><Relationship Id="rId4" Type="http://purl.oclc.org/ooxml/officeDocument/relationships/slideMaster" Target="slideMasters/slideMaster1.xml"/><Relationship Id="rId9" Type="http://purl.oclc.org/ooxml/officeDocument/relationships/slide" Target="slides/slide5.xml"/><Relationship Id="rId14" Type="http://purl.oclc.org/ooxml/officeDocument/relationships/slide" Target="slides/slide10.xml"/><Relationship Id="rId22" Type="http://purl.oclc.org/ooxml/officeDocument/relationships/slide" Target="slides/slide18.xml"/><Relationship Id="rId27" Type="http://purl.oclc.org/ooxml/officeDocument/relationships/slide" Target="slides/slide23.xml"/><Relationship Id="rId30" Type="http://purl.oclc.org/ooxml/officeDocument/relationships/slide" Target="slides/slide26.xml"/><Relationship Id="rId35" Type="http://purl.oclc.org/ooxml/officeDocument/relationships/font" Target="fonts/font3.fntdata"/><Relationship Id="rId8" Type="http://purl.oclc.org/ooxml/officeDocument/relationships/slide" Target="slides/slide4.xml"/><Relationship Id="rId3" Type="http://purl.oclc.org/ooxml/officeDocument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purl.oclc.org/ooxml/officeDocument/relationships/theme" Target="../theme/theme2.xml"/></Relationships>
</file>

<file path=ppt/notesMasters/notesMaster1.xml><?xml version="1.0" encoding="utf-8"?>
<p:notesMaster xmlns:a="http://purl.oclc.org/ooxml/drawingml/main" xmlns:r="http://purl.oclc.org/ooxml/officeDocument/relationships" xmlns:p="http://purl.oclc.org/ooxml/presentationml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%"/>
      </a:lnSpc>
      <a:spcBef>
        <a:spcPts val="0"/>
      </a:spcBef>
      <a:spcAft>
        <a:spcPts val="0"/>
      </a:spcAft>
    </a:defPPr>
    <a:lvl1pPr marR="0" lvl="0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%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purl.oclc.org/ooxml/officeDocument/relationships/slide" Target="../slides/slide1.xml"/><Relationship Id="rId1" Type="http://purl.oclc.org/ooxml/officeDocument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purl.oclc.org/ooxml/officeDocument/relationships/slide" Target="../slides/slide10.xml"/><Relationship Id="rId1" Type="http://purl.oclc.org/ooxml/officeDocument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purl.oclc.org/ooxml/officeDocument/relationships/slide" Target="../slides/slide11.xml"/><Relationship Id="rId1" Type="http://purl.oclc.org/ooxml/officeDocument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purl.oclc.org/ooxml/officeDocument/relationships/slide" Target="../slides/slide12.xml"/><Relationship Id="rId1" Type="http://purl.oclc.org/ooxml/officeDocument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purl.oclc.org/ooxml/officeDocument/relationships/slide" Target="../slides/slide13.xml"/><Relationship Id="rId1" Type="http://purl.oclc.org/ooxml/officeDocument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purl.oclc.org/ooxml/officeDocument/relationships/slide" Target="../slides/slide14.xml"/><Relationship Id="rId1" Type="http://purl.oclc.org/ooxml/officeDocument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purl.oclc.org/ooxml/officeDocument/relationships/slide" Target="../slides/slide15.xml"/><Relationship Id="rId1" Type="http://purl.oclc.org/ooxml/officeDocument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purl.oclc.org/ooxml/officeDocument/relationships/slide" Target="../slides/slide16.xml"/><Relationship Id="rId1" Type="http://purl.oclc.org/ooxml/officeDocument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purl.oclc.org/ooxml/officeDocument/relationships/slide" Target="../slides/slide17.xml"/><Relationship Id="rId1" Type="http://purl.oclc.org/ooxml/officeDocument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purl.oclc.org/ooxml/officeDocument/relationships/slide" Target="../slides/slide18.xml"/><Relationship Id="rId1" Type="http://purl.oclc.org/ooxml/officeDocument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purl.oclc.org/ooxml/officeDocument/relationships/slide" Target="../slides/slide19.xml"/><Relationship Id="rId1" Type="http://purl.oclc.org/ooxml/officeDocument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purl.oclc.org/ooxml/officeDocument/relationships/slide" Target="../slides/slide2.xml"/><Relationship Id="rId1" Type="http://purl.oclc.org/ooxml/officeDocument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purl.oclc.org/ooxml/officeDocument/relationships/slide" Target="../slides/slide20.xml"/><Relationship Id="rId1" Type="http://purl.oclc.org/ooxml/officeDocument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purl.oclc.org/ooxml/officeDocument/relationships/slide" Target="../slides/slide21.xml"/><Relationship Id="rId1" Type="http://purl.oclc.org/ooxml/officeDocument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purl.oclc.org/ooxml/officeDocument/relationships/slide" Target="../slides/slide22.xml"/><Relationship Id="rId1" Type="http://purl.oclc.org/ooxml/officeDocument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purl.oclc.org/ooxml/officeDocument/relationships/slide" Target="../slides/slide23.xml"/><Relationship Id="rId1" Type="http://purl.oclc.org/ooxml/officeDocument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purl.oclc.org/ooxml/officeDocument/relationships/slide" Target="../slides/slide24.xml"/><Relationship Id="rId1" Type="http://purl.oclc.org/ooxml/officeDocument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purl.oclc.org/ooxml/officeDocument/relationships/slide" Target="../slides/slide25.xml"/><Relationship Id="rId1" Type="http://purl.oclc.org/ooxml/officeDocument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purl.oclc.org/ooxml/officeDocument/relationships/slide" Target="../slides/slide26.xml"/><Relationship Id="rId1" Type="http://purl.oclc.org/ooxml/officeDocument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purl.oclc.org/ooxml/officeDocument/relationships/slide" Target="../slides/slide27.xml"/><Relationship Id="rId1" Type="http://purl.oclc.org/ooxml/officeDocument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purl.oclc.org/ooxml/officeDocument/relationships/slide" Target="../slides/slide3.xml"/><Relationship Id="rId1" Type="http://purl.oclc.org/ooxml/officeDocument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purl.oclc.org/ooxml/officeDocument/relationships/slide" Target="../slides/slide4.xml"/><Relationship Id="rId1" Type="http://purl.oclc.org/ooxml/officeDocument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purl.oclc.org/ooxml/officeDocument/relationships/slide" Target="../slides/slide5.xml"/><Relationship Id="rId1" Type="http://purl.oclc.org/ooxml/officeDocument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purl.oclc.org/ooxml/officeDocument/relationships/slide" Target="../slides/slide6.xml"/><Relationship Id="rId1" Type="http://purl.oclc.org/ooxml/officeDocument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purl.oclc.org/ooxml/officeDocument/relationships/slide" Target="../slides/slide7.xml"/><Relationship Id="rId1" Type="http://purl.oclc.org/ooxml/officeDocument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purl.oclc.org/ooxml/officeDocument/relationships/slide" Target="../slides/slide8.xml"/><Relationship Id="rId1" Type="http://purl.oclc.org/ooxml/officeDocument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purl.oclc.org/ooxml/officeDocument/relationships/slide" Target="../slides/slide9.xml"/><Relationship Id="rId1" Type="http://purl.oclc.org/ooxml/officeDocument/relationships/notesMaster" Target="../notesMasters/notesMaster1.xml"/></Relationships>
</file>

<file path=ppt/notesSlides/notesSlide1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8abdc6e49e_1_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38abdc6e49e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8abdc6e49e_1_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8abdc6e49e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8abdc6e49e_1_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38abdc6e49e_1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8abdc6e49e_1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38abdc6e49e_1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8abdc6e49e_1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38abdc6e49e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8abdc6e49e_1_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g38abdc6e49e_1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8abdc6e49e_1_6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g38abdc6e49e_1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8abdc6e49e_1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g38abdc6e49e_1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4e60c5eb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4e60c5eb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384e60c5eb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84e60c5eb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84e60c5eba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384e60c5eba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purl.oclc.org/ooxml/drawingml/main" xmlns:r="http://purl.oclc.org/ooxml/officeDocument/relationships" xmlns:p="http://purl.oclc.org/ooxml/presentationml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purl.oclc.org/ooxml/officeDocument/relationships/image" Target="../media/image1.png"/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321636" y="94078"/>
            <a:ext cx="1662961" cy="756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%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%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%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%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purl.oclc.org/ooxml/officeDocument/relationships/image" Target="../media/image1.png"/><Relationship Id="rId2" Type="http://purl.oclc.org/ooxml/officeDocument/relationships/notesSlide" Target="../notesSlides/notesSlide1.xml"/><Relationship Id="rId1" Type="http://purl.oclc.org/ooxml/officeDocument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0.xml"/><Relationship Id="rId1" Type="http://purl.oclc.org/ooxml/officeDocument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1.xml"/><Relationship Id="rId1" Type="http://purl.oclc.org/ooxml/officeDocument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2.xml"/><Relationship Id="rId1" Type="http://purl.oclc.org/ooxml/officeDocument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3.xml"/><Relationship Id="rId1" Type="http://purl.oclc.org/ooxml/officeDocument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4.xml"/><Relationship Id="rId1" Type="http://purl.oclc.org/ooxml/officeDocument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5.xml"/><Relationship Id="rId1" Type="http://purl.oclc.org/ooxml/officeDocument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6.xml"/><Relationship Id="rId1" Type="http://purl.oclc.org/ooxml/officeDocument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7.xml"/><Relationship Id="rId1" Type="http://purl.oclc.org/ooxml/officeDocument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8.xml"/><Relationship Id="rId1" Type="http://purl.oclc.org/ooxml/officeDocument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purl.oclc.org/ooxml/officeDocument/relationships/hyperlink" Target="http://www.exploravision.org/" TargetMode="External"/><Relationship Id="rId2" Type="http://purl.oclc.org/ooxml/officeDocument/relationships/notesSlide" Target="../notesSlides/notesSlide19.xml"/><Relationship Id="rId1" Type="http://purl.oclc.org/ooxml/officeDocument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purl.oclc.org/ooxml/officeDocument/relationships/hyperlink" Target="http://www.exploravision.org" TargetMode="External"/><Relationship Id="rId2" Type="http://purl.oclc.org/ooxml/officeDocument/relationships/notesSlide" Target="../notesSlides/notesSlide2.xml"/><Relationship Id="rId1" Type="http://purl.oclc.org/ooxml/officeDocument/relationships/slideLayout" Target="../slideLayouts/slideLayout2.xml"/><Relationship Id="rId4" Type="http://purl.oclc.org/ooxml/officeDocument/relationships/hyperlink" Target="mailto:exploravision@nsta.org" TargetMode="External"/></Relationships>
</file>

<file path=ppt/slides/_rels/slide20.xml.rels><?xml version="1.0" encoding="UTF-8" standalone="yes"?>
<Relationships xmlns="http://schemas.openxmlformats.org/package/2006/relationships"><Relationship Id="rId3" Type="http://purl.oclc.org/ooxml/officeDocument/relationships/hyperlink" Target="http://www.exploravision.org/" TargetMode="External"/><Relationship Id="rId2" Type="http://purl.oclc.org/ooxml/officeDocument/relationships/notesSlide" Target="../notesSlides/notesSlide20.xml"/><Relationship Id="rId1" Type="http://purl.oclc.org/ooxml/officeDocument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purl.oclc.org/ooxml/officeDocument/relationships/hyperlink" Target="http://www.exploravision.org/" TargetMode="External"/><Relationship Id="rId2" Type="http://purl.oclc.org/ooxml/officeDocument/relationships/notesSlide" Target="../notesSlides/notesSlide21.xml"/><Relationship Id="rId1" Type="http://purl.oclc.org/ooxml/officeDocument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purl.oclc.org/ooxml/officeDocument/relationships/hyperlink" Target="https://www.exploravision.org/project-format/" TargetMode="External"/><Relationship Id="rId2" Type="http://purl.oclc.org/ooxml/officeDocument/relationships/notesSlide" Target="../notesSlides/notesSlide22.xml"/><Relationship Id="rId1" Type="http://purl.oclc.org/ooxml/officeDocument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purl.oclc.org/ooxml/officeDocument/relationships/hyperlink" Target="https://www.exploravision.org/project-format/" TargetMode="External"/><Relationship Id="rId2" Type="http://purl.oclc.org/ooxml/officeDocument/relationships/notesSlide" Target="../notesSlides/notesSlide23.xml"/><Relationship Id="rId1" Type="http://purl.oclc.org/ooxml/officeDocument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purl.oclc.org/ooxml/officeDocument/relationships/hyperlink" Target="https://www.exploravision.org/project-format/" TargetMode="External"/><Relationship Id="rId2" Type="http://purl.oclc.org/ooxml/officeDocument/relationships/notesSlide" Target="../notesSlides/notesSlide24.xml"/><Relationship Id="rId1" Type="http://purl.oclc.org/ooxml/officeDocument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purl.oclc.org/ooxml/officeDocument/relationships/hyperlink" Target="https://www.exploravision.org/project-format/" TargetMode="External"/><Relationship Id="rId2" Type="http://purl.oclc.org/ooxml/officeDocument/relationships/notesSlide" Target="../notesSlides/notesSlide25.xml"/><Relationship Id="rId1" Type="http://purl.oclc.org/ooxml/officeDocument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purl.oclc.org/ooxml/officeDocument/relationships/hyperlink" Target="https://www.exploravision.org/project-format/" TargetMode="External"/><Relationship Id="rId2" Type="http://purl.oclc.org/ooxml/officeDocument/relationships/notesSlide" Target="../notesSlides/notesSlide26.xml"/><Relationship Id="rId1" Type="http://purl.oclc.org/ooxml/officeDocument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7.xml"/><Relationship Id="rId1" Type="http://purl.oclc.org/ooxml/officeDocument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3.xml"/><Relationship Id="rId1" Type="http://purl.oclc.org/ooxml/officeDocument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4.xml"/><Relationship Id="rId1" Type="http://purl.oclc.org/ooxml/officeDocument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5.xml"/><Relationship Id="rId1" Type="http://purl.oclc.org/ooxml/officeDocument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6.xml"/><Relationship Id="rId1" Type="http://purl.oclc.org/ooxml/officeDocument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7.xml"/><Relationship Id="rId1" Type="http://purl.oclc.org/ooxml/officeDocument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8.xml"/><Relationship Id="rId1" Type="http://purl.oclc.org/ooxml/officeDocument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9.xml"/><Relationship Id="rId1" Type="http://purl.oclc.org/ooxml/officeDocument/relationships/slideLayout" Target="../slideLayouts/slideLayout2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064525" y="1722443"/>
            <a:ext cx="10085695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Raleway"/>
              <a:buNone/>
            </a:pPr>
            <a:r>
              <a:rPr lang="en-US" sz="4800" b="1">
                <a:latin typeface="Raleway"/>
                <a:ea typeface="Raleway"/>
                <a:cs typeface="Raleway"/>
                <a:sym typeface="Raleway"/>
              </a:rPr>
              <a:t>Toshiba/NSTA ExploraVision </a:t>
            </a:r>
            <a:br>
              <a:rPr lang="en-US" sz="4800" b="1">
                <a:latin typeface="Raleway"/>
                <a:ea typeface="Raleway"/>
                <a:cs typeface="Raleway"/>
                <a:sym typeface="Raleway"/>
              </a:rPr>
            </a:br>
            <a:r>
              <a:rPr lang="en-US" sz="4800" b="1">
                <a:latin typeface="Raleway"/>
                <a:ea typeface="Raleway"/>
                <a:cs typeface="Raleway"/>
                <a:sym typeface="Raleway"/>
              </a:rPr>
              <a:t>4-6 Project Submission Template</a:t>
            </a:r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ubTitle" idx="1"/>
          </p:nvPr>
        </p:nvSpPr>
        <p:spPr>
          <a:xfrm>
            <a:off x="1524000" y="4471992"/>
            <a:ext cx="9144000" cy="13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.5%" lnSpcReduction="20%"/>
          </a:bodyPr>
          <a:lstStyle/>
          <a:p>
            <a:pPr marL="0" marR="2593225" lvl="0" indent="0" algn="l" rtl="0">
              <a:lnSpc>
                <a:spcPct val="90.297%"/>
              </a:lnSpc>
              <a:spcBef>
                <a:spcPts val="4090"/>
              </a:spcBef>
              <a:spcAft>
                <a:spcPts val="0"/>
              </a:spcAft>
              <a:buClr>
                <a:schemeClr val="dk1"/>
              </a:buClr>
              <a:buSzPct val="55.22%"/>
              <a:buFont typeface="Arial"/>
              <a:buNone/>
            </a:pPr>
            <a:r>
              <a:rPr lang="en-US" sz="1992">
                <a:latin typeface="Raleway"/>
                <a:ea typeface="Raleway"/>
                <a:cs typeface="Raleway"/>
                <a:sym typeface="Raleway"/>
              </a:rPr>
              <a:t>Updated August 1 for the 2025-2026 Toshiba/NSTA ExploraVision  Competition for Grades 4-6 student derived projects.  </a:t>
            </a:r>
            <a:endParaRPr sz="1992">
              <a:latin typeface="Raleway"/>
              <a:ea typeface="Raleway"/>
              <a:cs typeface="Raleway"/>
              <a:sym typeface="Raleway"/>
            </a:endParaRPr>
          </a:p>
          <a:p>
            <a:pPr marL="0" marR="1917335" lvl="0" indent="0" algn="l" rtl="0">
              <a:lnSpc>
                <a:spcPct val="90.292%"/>
              </a:lnSpc>
              <a:spcBef>
                <a:spcPts val="1036"/>
              </a:spcBef>
              <a:spcAft>
                <a:spcPts val="0"/>
              </a:spcAft>
              <a:buClr>
                <a:schemeClr val="dk1"/>
              </a:buClr>
              <a:buSzPct val="55.22%"/>
              <a:buFont typeface="Arial"/>
              <a:buNone/>
            </a:pPr>
            <a:r>
              <a:rPr lang="en-US" sz="1992">
                <a:latin typeface="Raleway"/>
                <a:ea typeface="Raleway"/>
                <a:cs typeface="Raleway"/>
                <a:sym typeface="Raleway"/>
              </a:rPr>
              <a:t>Please visit </a:t>
            </a:r>
            <a:r>
              <a:rPr lang="en-US" sz="1992" u="sng">
                <a:solidFill>
                  <a:srgbClr val="0563C1"/>
                </a:solidFill>
                <a:latin typeface="Raleway"/>
                <a:ea typeface="Raleway"/>
                <a:cs typeface="Raleway"/>
                <a:sym typeface="Raleway"/>
              </a:rPr>
              <a:t>www.exploravision.org </a:t>
            </a:r>
            <a:r>
              <a:rPr lang="en-US" sz="1992">
                <a:latin typeface="Raleway"/>
                <a:ea typeface="Raleway"/>
                <a:cs typeface="Raleway"/>
                <a:sym typeface="Raleway"/>
              </a:rPr>
              <a:t>for competition guidelines, rules and  more information. </a:t>
            </a:r>
            <a:endParaRPr sz="2000"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21194" y="414899"/>
            <a:ext cx="4157728" cy="18911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>
            <a:spLocks noGrp="1"/>
          </p:cNvSpPr>
          <p:nvPr>
            <p:ph type="title"/>
          </p:nvPr>
        </p:nvSpPr>
        <p:spPr>
          <a:xfrm>
            <a:off x="876300" y="1934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Future Technology-Slide 2 (optional)</a:t>
            </a:r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body" idx="1"/>
          </p:nvPr>
        </p:nvSpPr>
        <p:spPr>
          <a:xfrm>
            <a:off x="4145075" y="2259175"/>
            <a:ext cx="6352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.5%" lnSpcReduction="20%"/>
          </a:bodyPr>
          <a:lstStyle/>
          <a:p>
            <a:pPr marL="228600" lvl="0" indent="-215265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Describe the team’s vision for what this technology will be in the future, including scientific principles involved in developing the technology.</a:t>
            </a:r>
            <a:endParaRPr/>
          </a:p>
          <a:p>
            <a:pPr marL="228600" lvl="0" indent="-215265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Include an image of the prototype within this section. </a:t>
            </a:r>
            <a:endParaRPr/>
          </a:p>
          <a:p>
            <a:pPr marL="228600" lvl="0" indent="-215265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For this section </a:t>
            </a:r>
            <a:r>
              <a:rPr lang="en-US" u="sng">
                <a:latin typeface="Raleway"/>
                <a:ea typeface="Raleway"/>
                <a:cs typeface="Raleway"/>
                <a:sym typeface="Raleway"/>
              </a:rPr>
              <a:t>up to 3 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template pages may be used and are included. Labeled Future Technology Slide 1, 2, and 3.</a:t>
            </a:r>
            <a:endParaRPr/>
          </a:p>
          <a:p>
            <a:pPr marL="22860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None/>
            </a:pP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8" name="Google Shape;158;p22"/>
          <p:cNvSpPr/>
          <p:nvPr/>
        </p:nvSpPr>
        <p:spPr>
          <a:xfrm>
            <a:off x="411045" y="2259171"/>
            <a:ext cx="3486300" cy="4470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%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Insert image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(optional)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No videos or gifs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9" name="Google Shape;159;p22"/>
          <p:cNvSpPr txBox="1"/>
          <p:nvPr/>
        </p:nvSpPr>
        <p:spPr>
          <a:xfrm>
            <a:off x="4589175" y="1152575"/>
            <a:ext cx="7444200" cy="8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2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5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>
            <a:spLocks noGrp="1"/>
          </p:cNvSpPr>
          <p:nvPr>
            <p:ph type="title"/>
          </p:nvPr>
        </p:nvSpPr>
        <p:spPr>
          <a:xfrm>
            <a:off x="876300" y="1934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Future Technology-Slide 3 (optional)</a:t>
            </a:r>
            <a:endParaRPr/>
          </a:p>
        </p:txBody>
      </p:sp>
      <p:sp>
        <p:nvSpPr>
          <p:cNvPr id="166" name="Google Shape;166;p23"/>
          <p:cNvSpPr txBox="1">
            <a:spLocks noGrp="1"/>
          </p:cNvSpPr>
          <p:nvPr>
            <p:ph type="body" idx="1"/>
          </p:nvPr>
        </p:nvSpPr>
        <p:spPr>
          <a:xfrm>
            <a:off x="4145075" y="2259175"/>
            <a:ext cx="6352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.5%" lnSpcReduction="20%"/>
          </a:bodyPr>
          <a:lstStyle/>
          <a:p>
            <a:pPr marL="228600" lvl="0" indent="-215265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Describe the team’s vision for what this technology will be in the future, including scientific principles involved in developing the technology.</a:t>
            </a:r>
            <a:endParaRPr/>
          </a:p>
          <a:p>
            <a:pPr marL="228600" lvl="0" indent="-215265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Include an image of the prototype within this section. </a:t>
            </a:r>
            <a:endParaRPr/>
          </a:p>
          <a:p>
            <a:pPr marL="228600" lvl="0" indent="-215265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For this section </a:t>
            </a:r>
            <a:r>
              <a:rPr lang="en-US" u="sng">
                <a:latin typeface="Raleway"/>
                <a:ea typeface="Raleway"/>
                <a:cs typeface="Raleway"/>
                <a:sym typeface="Raleway"/>
              </a:rPr>
              <a:t>up to 3 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template pages may be used and are included. Labeled Future Technology Slide 1, 2, and 3.</a:t>
            </a:r>
            <a:endParaRPr/>
          </a:p>
          <a:p>
            <a:pPr marL="22860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None/>
            </a:pP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7" name="Google Shape;167;p23"/>
          <p:cNvSpPr/>
          <p:nvPr/>
        </p:nvSpPr>
        <p:spPr>
          <a:xfrm>
            <a:off x="411045" y="2259171"/>
            <a:ext cx="3486300" cy="4470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%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Insert image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(optional)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No videos or gifs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8" name="Google Shape;168;p23"/>
          <p:cNvSpPr txBox="1"/>
          <p:nvPr/>
        </p:nvSpPr>
        <p:spPr>
          <a:xfrm>
            <a:off x="4546900" y="1184300"/>
            <a:ext cx="75183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3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6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4"/>
          <p:cNvSpPr txBox="1">
            <a:spLocks noGrp="1"/>
          </p:cNvSpPr>
          <p:nvPr>
            <p:ph type="title"/>
          </p:nvPr>
        </p:nvSpPr>
        <p:spPr>
          <a:xfrm>
            <a:off x="838200" y="245203"/>
            <a:ext cx="1039567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Breakthroughs -Slide 1</a:t>
            </a:r>
            <a:endParaRPr/>
          </a:p>
        </p:txBody>
      </p:sp>
      <p:sp>
        <p:nvSpPr>
          <p:cNvPr id="175" name="Google Shape;175;p24"/>
          <p:cNvSpPr txBox="1">
            <a:spLocks noGrp="1"/>
          </p:cNvSpPr>
          <p:nvPr>
            <p:ph type="body" idx="1"/>
          </p:nvPr>
        </p:nvSpPr>
        <p:spPr>
          <a:xfrm>
            <a:off x="4242500" y="1990050"/>
            <a:ext cx="7674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0955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Research and describe breakthroughs that are necessary to make the future technology design a reality.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Describe why this future technology doesn’t exist today.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Choose one of your required breakthroughs and describe an investigation that would have to be planned and carried out to test your ExploraVision project. 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If possible, include the kind of data or measurements that would be collected in the investigation.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 u="sng">
                <a:latin typeface="Times New Roman"/>
                <a:ea typeface="Times New Roman"/>
                <a:cs typeface="Times New Roman"/>
                <a:sym typeface="Times New Roman"/>
              </a:rPr>
              <a:t>Up to 3 pages </a:t>
            </a: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may be used and labeled Breakthroughs-Slide 1,2,3.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4"/>
          <p:cNvSpPr/>
          <p:nvPr/>
        </p:nvSpPr>
        <p:spPr>
          <a:xfrm>
            <a:off x="756188" y="1990044"/>
            <a:ext cx="3486300" cy="4470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%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Insert image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(optional)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No videos or gifs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77" name="Google Shape;177;p24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7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4"/>
          <p:cNvSpPr txBox="1"/>
          <p:nvPr/>
        </p:nvSpPr>
        <p:spPr>
          <a:xfrm>
            <a:off x="4705500" y="1427500"/>
            <a:ext cx="6528300" cy="5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"/>
          <p:cNvSpPr txBox="1">
            <a:spLocks noGrp="1"/>
          </p:cNvSpPr>
          <p:nvPr>
            <p:ph type="title"/>
          </p:nvPr>
        </p:nvSpPr>
        <p:spPr>
          <a:xfrm>
            <a:off x="838200" y="245203"/>
            <a:ext cx="1039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Breakthroughs -Slide 2 (optional)</a:t>
            </a:r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"/>
          </p:nvPr>
        </p:nvSpPr>
        <p:spPr>
          <a:xfrm>
            <a:off x="4242500" y="1990050"/>
            <a:ext cx="7674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0955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Research and describe breakthroughs that are necessary to make the future technology design a reality.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Describe why this future technology doesn’t exist today.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Choose one of your required breakthroughs and describe an investigation that would have to be planned and carried out to test your ExploraVision project. 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If possible, include the kind of data or measurements that would be collected in the investigation.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 u="sng">
                <a:latin typeface="Times New Roman"/>
                <a:ea typeface="Times New Roman"/>
                <a:cs typeface="Times New Roman"/>
                <a:sym typeface="Times New Roman"/>
              </a:rPr>
              <a:t>Up to 3 pages </a:t>
            </a: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may be used and labeled Breakthroughs-Slide 1,2,3.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Google Shape;185;p25"/>
          <p:cNvSpPr/>
          <p:nvPr/>
        </p:nvSpPr>
        <p:spPr>
          <a:xfrm>
            <a:off x="756188" y="1990044"/>
            <a:ext cx="3486300" cy="4470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%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Insert image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(optional)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No videos or gifs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6" name="Google Shape;186;p25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8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5"/>
          <p:cNvSpPr txBox="1"/>
          <p:nvPr/>
        </p:nvSpPr>
        <p:spPr>
          <a:xfrm>
            <a:off x="4705500" y="1142000"/>
            <a:ext cx="7317300" cy="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6"/>
          <p:cNvSpPr txBox="1">
            <a:spLocks noGrp="1"/>
          </p:cNvSpPr>
          <p:nvPr>
            <p:ph type="title"/>
          </p:nvPr>
        </p:nvSpPr>
        <p:spPr>
          <a:xfrm>
            <a:off x="838200" y="245203"/>
            <a:ext cx="1039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Breakthroughs -Slide 3 (optional)</a:t>
            </a:r>
            <a:endParaRPr/>
          </a:p>
        </p:txBody>
      </p:sp>
      <p:sp>
        <p:nvSpPr>
          <p:cNvPr id="193" name="Google Shape;193;p26"/>
          <p:cNvSpPr txBox="1">
            <a:spLocks noGrp="1"/>
          </p:cNvSpPr>
          <p:nvPr>
            <p:ph type="body" idx="1"/>
          </p:nvPr>
        </p:nvSpPr>
        <p:spPr>
          <a:xfrm>
            <a:off x="4242500" y="1990050"/>
            <a:ext cx="7674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0955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Research and describe breakthroughs that are necessary to make the future technology design a reality.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Describe why this future technology doesn’t exist today.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Choose one of your required breakthroughs and describe an investigation that would have to be planned and carried out to test your ExploraVision project. 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If possible, include the kind of data or measurements that would be collected in the investigation.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09550" algn="l" rtl="0">
              <a:lnSpc>
                <a:spcPct val="90%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</a:pPr>
            <a:r>
              <a:rPr lang="en-US" sz="2100" u="sng">
                <a:latin typeface="Times New Roman"/>
                <a:ea typeface="Times New Roman"/>
                <a:cs typeface="Times New Roman"/>
                <a:sym typeface="Times New Roman"/>
              </a:rPr>
              <a:t>Up to 3 pages </a:t>
            </a:r>
            <a:r>
              <a:rPr lang="en-US" sz="2100">
                <a:latin typeface="Times New Roman"/>
                <a:ea typeface="Times New Roman"/>
                <a:cs typeface="Times New Roman"/>
                <a:sym typeface="Times New Roman"/>
              </a:rPr>
              <a:t>may be used and labeled Breakthroughs-Slide 1,2,3.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26"/>
          <p:cNvSpPr/>
          <p:nvPr/>
        </p:nvSpPr>
        <p:spPr>
          <a:xfrm>
            <a:off x="756188" y="1990044"/>
            <a:ext cx="3486300" cy="4470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%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Insert image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(optional)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No videos or gifs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5" name="Google Shape;195;p26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9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6"/>
          <p:cNvSpPr txBox="1"/>
          <p:nvPr/>
        </p:nvSpPr>
        <p:spPr>
          <a:xfrm>
            <a:off x="4441125" y="1163150"/>
            <a:ext cx="7674600" cy="8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Design Process -Slide 1  </a:t>
            </a:r>
            <a:endParaRPr/>
          </a:p>
        </p:txBody>
      </p:sp>
      <p:sp>
        <p:nvSpPr>
          <p:cNvPr id="202" name="Google Shape;202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.5%" lnSpcReduction="20%"/>
          </a:bodyPr>
          <a:lstStyle/>
          <a:p>
            <a:pPr marL="228600" lvl="0" indent="-228600" algn="l" rtl="0">
              <a:lnSpc>
                <a:spcPct val="11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three alternative ideas of features the team considered for their project. The ideas and features should be directly related to the project, not a list related to other projects submitted in previous years or by other participants.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why the team rejected each feature and idea in favor of the ones in the submitted technology.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how your future technology feature is better than the rejected design feature.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u="sng">
                <a:latin typeface="Times New Roman"/>
                <a:ea typeface="Times New Roman"/>
                <a:cs typeface="Times New Roman"/>
                <a:sym typeface="Times New Roman"/>
              </a:rPr>
              <a:t>Up to 3 slides 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may be used for this section and are clearly labeled with Design Process- Slide 1,2,3.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p27"/>
          <p:cNvSpPr txBox="1"/>
          <p:nvPr/>
        </p:nvSpPr>
        <p:spPr>
          <a:xfrm>
            <a:off x="1046850" y="1173725"/>
            <a:ext cx="10182900" cy="6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7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10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Design Process -Slide 2 (optional)  </a:t>
            </a:r>
            <a:endParaRPr/>
          </a:p>
        </p:txBody>
      </p:sp>
      <p:sp>
        <p:nvSpPr>
          <p:cNvPr id="210" name="Google Shape;210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.5%" lnSpcReduction="20%"/>
          </a:bodyPr>
          <a:lstStyle/>
          <a:p>
            <a:pPr marL="228600" lvl="0" indent="-228600" algn="l" rtl="0">
              <a:lnSpc>
                <a:spcPct val="11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three alternative ideas of features the team considered for their project. The ideas and features should be directly related to the project, not a list related to other projects submitted in previous years or by other participants.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why the team rejected each feature and idea in favor of the ones in the submitted technology.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how your future technology feature is better than the rejected design feature.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u="sng">
                <a:latin typeface="Times New Roman"/>
                <a:ea typeface="Times New Roman"/>
                <a:cs typeface="Times New Roman"/>
                <a:sym typeface="Times New Roman"/>
              </a:rPr>
              <a:t>Up to 3 slides 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may be used for this section and are clearly labeled with Design Process- Slide 1,2,3.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28"/>
          <p:cNvSpPr txBox="1"/>
          <p:nvPr/>
        </p:nvSpPr>
        <p:spPr>
          <a:xfrm>
            <a:off x="1046850" y="1173725"/>
            <a:ext cx="10182900" cy="6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8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11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Design Process -Slide 3 (optional)  </a:t>
            </a:r>
            <a:endParaRPr/>
          </a:p>
        </p:txBody>
      </p:sp>
      <p:sp>
        <p:nvSpPr>
          <p:cNvPr id="218" name="Google Shape;218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.5%" lnSpcReduction="20%"/>
          </a:bodyPr>
          <a:lstStyle/>
          <a:p>
            <a:pPr marL="228600" lvl="0" indent="-228600" algn="l" rtl="0">
              <a:lnSpc>
                <a:spcPct val="11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three alternative ideas of features the team considered for their project. The ideas and features should be directly related to the project, not a list related to other projects submitted in previous years or by other participants.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why the team rejected each feature and idea in favor of the ones in the submitted technology.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Describe how your future technology feature is better than the rejected design feature.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u="sng">
                <a:latin typeface="Times New Roman"/>
                <a:ea typeface="Times New Roman"/>
                <a:cs typeface="Times New Roman"/>
                <a:sym typeface="Times New Roman"/>
              </a:rPr>
              <a:t>Up to 3 slides 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may be used for this section and are clearly labeled with Design Process- Slide 1,2,3.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110%"/>
              </a:lnSpc>
              <a:spcBef>
                <a:spcPts val="220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Google Shape;219;p29"/>
          <p:cNvSpPr txBox="1"/>
          <p:nvPr/>
        </p:nvSpPr>
        <p:spPr>
          <a:xfrm>
            <a:off x="1046850" y="1173725"/>
            <a:ext cx="10182900" cy="6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9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12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Consequences </a:t>
            </a:r>
            <a:endParaRPr/>
          </a:p>
        </p:txBody>
      </p:sp>
      <p:sp>
        <p:nvSpPr>
          <p:cNvPr id="226" name="Google Shape;226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Recognizing that all technologies have positive and negative consequences, describe the potential positive and negative consequences of the new technology on society.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100%"/>
              </a:lnSpc>
              <a:spcBef>
                <a:spcPts val="100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7" name="Google Shape;227;p30"/>
          <p:cNvSpPr txBox="1"/>
          <p:nvPr/>
        </p:nvSpPr>
        <p:spPr>
          <a:xfrm>
            <a:off x="1046850" y="1173725"/>
            <a:ext cx="10182900" cy="6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below.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30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13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Bibliography - Slide 1</a:t>
            </a:r>
            <a:endParaRPr/>
          </a:p>
        </p:txBody>
      </p:sp>
      <p:sp>
        <p:nvSpPr>
          <p:cNvPr id="234" name="Google Shape;234;p31"/>
          <p:cNvSpPr txBox="1">
            <a:spLocks noGrp="1"/>
          </p:cNvSpPr>
          <p:nvPr>
            <p:ph type="body" idx="1"/>
          </p:nvPr>
        </p:nvSpPr>
        <p:spPr>
          <a:xfrm>
            <a:off x="838200" y="20265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All sources used in researching the chosen technology should be referenced in the Bibliography. If AI is used for a search, you need to include the sources the information originated from. Use as many slides an needed for the bibliography section.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Sources must be clearly labeled and include title, author, publisher, and copyright date.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Visit </a:t>
            </a:r>
            <a:r>
              <a:rPr lang="en-US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www.exploravision.org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for more information.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5" name="Google Shape;235;p31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14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1"/>
          <p:cNvSpPr txBox="1"/>
          <p:nvPr/>
        </p:nvSpPr>
        <p:spPr>
          <a:xfrm>
            <a:off x="1099700" y="1216025"/>
            <a:ext cx="6006000" cy="7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below.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Raleway"/>
              <a:buNone/>
            </a:pPr>
            <a:r>
              <a:rPr lang="en-US" sz="3400" b="1">
                <a:latin typeface="Raleway"/>
                <a:ea typeface="Raleway"/>
                <a:cs typeface="Raleway"/>
                <a:sym typeface="Raleway"/>
              </a:rPr>
              <a:t>Grades 4-6 Presentation Format Overview</a:t>
            </a:r>
            <a:r>
              <a:rPr lang="en-US" sz="3600">
                <a:latin typeface="Raleway"/>
                <a:ea typeface="Raleway"/>
                <a:cs typeface="Raleway"/>
                <a:sym typeface="Raleway"/>
              </a:rPr>
              <a:t>	</a:t>
            </a:r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body" idx="1"/>
          </p:nvPr>
        </p:nvSpPr>
        <p:spPr>
          <a:xfrm>
            <a:off x="359500" y="1493275"/>
            <a:ext cx="10994400" cy="51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%"/>
          </a:bodyPr>
          <a:lstStyle/>
          <a:p>
            <a:pPr marL="0" lvl="1" indent="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latin typeface="Raleway"/>
                <a:ea typeface="Raleway"/>
                <a:cs typeface="Raleway"/>
                <a:sym typeface="Raleway"/>
              </a:rPr>
              <a:t>At the start of each section, you will find the following: </a:t>
            </a:r>
            <a:endParaRPr sz="280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6830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SzPts val="2200"/>
              <a:buFont typeface="Raleway"/>
              <a:buChar char="●"/>
            </a:pPr>
            <a:r>
              <a:rPr lang="en-US" sz="2800">
                <a:latin typeface="Raleway"/>
                <a:ea typeface="Raleway"/>
                <a:cs typeface="Raleway"/>
                <a:sym typeface="Raleway"/>
              </a:rPr>
              <a:t>Detailed information and guidelines pertaining to that section. </a:t>
            </a:r>
            <a:endParaRPr sz="280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683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</a:pPr>
            <a:r>
              <a:rPr lang="en-US" sz="2800">
                <a:latin typeface="Raleway"/>
                <a:ea typeface="Raleway"/>
                <a:cs typeface="Raleway"/>
                <a:sym typeface="Raleway"/>
              </a:rPr>
              <a:t>One slide must be submitted for each section.</a:t>
            </a:r>
            <a:endParaRPr sz="280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048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●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All slides are pre-formatted. Do not change the header titles or bottom footer page numbers.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048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●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Future technology, breakthroughs and design process sections may include up to 3 slides total. Two are marked option. If unused, mark clearly as “N/A”.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048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●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All entries that use the presentation format must use this 2025-2026 Toshiba/NSTA ExploraVision Style Guide.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None/>
            </a:pP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90%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For more information on the rules and requirements for the competition, visit </a:t>
            </a:r>
            <a:r>
              <a:rPr lang="en-US" u="sng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3"/>
              </a:rPr>
              <a:t>www.exploravision.org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 or email </a:t>
            </a:r>
            <a:r>
              <a:rPr lang="en-US" u="sng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4"/>
              </a:rPr>
              <a:t>exploravision@nsta.org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 .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Bibliography - Slide 2 (optional)</a:t>
            </a:r>
            <a:endParaRPr/>
          </a:p>
        </p:txBody>
      </p:sp>
      <p:sp>
        <p:nvSpPr>
          <p:cNvPr id="242" name="Google Shape;242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All sources used in researching the chosen technology should be referenced in the Bibliography. If AI is used for a search, you need to include the sources the information originated from. Use as many slides an needed for the bibliography section.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Sources must be clearly labeled and include title, author, publisher, and copyright date.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Visit </a:t>
            </a:r>
            <a:r>
              <a:rPr lang="en-US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www.exploravision.org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for more information.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32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15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2"/>
          <p:cNvSpPr txBox="1"/>
          <p:nvPr/>
        </p:nvSpPr>
        <p:spPr>
          <a:xfrm>
            <a:off x="1046850" y="1173725"/>
            <a:ext cx="10182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Bibliography - Slide 3 (optional)</a:t>
            </a:r>
            <a:endParaRPr/>
          </a:p>
        </p:txBody>
      </p:sp>
      <p:sp>
        <p:nvSpPr>
          <p:cNvPr id="250" name="Google Shape;250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All sources used in researching the chosen technology should be referenced in the Bibliography. If AI is used for a search, you need to include the sources the information originated from. Use as many slides an needed for the bibliography section.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Sources must be clearly labeled and include title, author, publisher, and copyright date.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Visit </a:t>
            </a:r>
            <a:r>
              <a:rPr lang="en-US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www.exploravision.org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for more information.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Google Shape;251;p33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16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33"/>
          <p:cNvSpPr txBox="1"/>
          <p:nvPr/>
        </p:nvSpPr>
        <p:spPr>
          <a:xfrm>
            <a:off x="1046850" y="1173725"/>
            <a:ext cx="10182900" cy="6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text. If you do not need this page, delete text and type “N/A” below.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Sample Web Page - 1</a:t>
            </a:r>
            <a:endParaRPr/>
          </a:p>
        </p:txBody>
      </p:sp>
      <p:sp>
        <p:nvSpPr>
          <p:cNvPr id="258" name="Google Shape;258;p34"/>
          <p:cNvSpPr txBox="1"/>
          <p:nvPr/>
        </p:nvSpPr>
        <p:spPr>
          <a:xfrm>
            <a:off x="888225" y="1522675"/>
            <a:ext cx="101934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34"/>
          <p:cNvSpPr txBox="1"/>
          <p:nvPr/>
        </p:nvSpPr>
        <p:spPr>
          <a:xfrm>
            <a:off x="1068000" y="2199425"/>
            <a:ext cx="10880700" cy="39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are to create 5 sample web pages of how they would communicate their ideas on a website. </a:t>
            </a:r>
            <a:r>
              <a:rPr lang="en-US" sz="23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No need to create an actual website. Hand drawn pages are acceptable.)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team’s future innovation/prototype must be featured.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 to use the slide template space or download the sample web page template online and copy each page into this presentation.  </a:t>
            </a:r>
            <a:r>
              <a:rPr lang="en-US" sz="23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https://www.exploravision.org/project-format/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0" name="Google Shape;260;p34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17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Sample Web Page - 2</a:t>
            </a:r>
            <a:endParaRPr/>
          </a:p>
        </p:txBody>
      </p:sp>
      <p:sp>
        <p:nvSpPr>
          <p:cNvPr id="266" name="Google Shape;266;p35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18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35"/>
          <p:cNvSpPr txBox="1"/>
          <p:nvPr/>
        </p:nvSpPr>
        <p:spPr>
          <a:xfrm>
            <a:off x="1068000" y="2199425"/>
            <a:ext cx="10880700" cy="39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are to create 5 sample web pages of how they would communicate their ideas on a website. </a:t>
            </a:r>
            <a:r>
              <a:rPr lang="en-US" sz="23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No need to create an actual website. Hand drawn pages are acceptable.)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team’s future innovation/prototype must be featured.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 to use the slide template space or download the sample web page template online and copy each page into this presentation.  </a:t>
            </a:r>
            <a:r>
              <a:rPr lang="en-US" sz="23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https://www.exploravision.org/project-format/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Google Shape;268;p35"/>
          <p:cNvSpPr txBox="1"/>
          <p:nvPr/>
        </p:nvSpPr>
        <p:spPr>
          <a:xfrm>
            <a:off x="888225" y="1522675"/>
            <a:ext cx="101934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Sample Web Page - 3</a:t>
            </a:r>
            <a:endParaRPr/>
          </a:p>
        </p:txBody>
      </p:sp>
      <p:sp>
        <p:nvSpPr>
          <p:cNvPr id="274" name="Google Shape;274;p36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19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6"/>
          <p:cNvSpPr txBox="1"/>
          <p:nvPr/>
        </p:nvSpPr>
        <p:spPr>
          <a:xfrm>
            <a:off x="1068000" y="2199425"/>
            <a:ext cx="10880700" cy="39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are to create 5 sample web pages of how they would communicate their ideas on a website. </a:t>
            </a:r>
            <a:r>
              <a:rPr lang="en-US" sz="23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No need to create an actual website. Hand drawn pages are acceptable.)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team’s future innovation/prototype must be featured.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 to use the slide template space or download the sample web page template online and copy each page into this presentation.  </a:t>
            </a:r>
            <a:r>
              <a:rPr lang="en-US" sz="23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https://www.exploravision.org/project-format/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6" name="Google Shape;276;p36"/>
          <p:cNvSpPr txBox="1"/>
          <p:nvPr/>
        </p:nvSpPr>
        <p:spPr>
          <a:xfrm>
            <a:off x="888225" y="1522675"/>
            <a:ext cx="101934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Sample Web Page - 4</a:t>
            </a:r>
            <a:endParaRPr/>
          </a:p>
        </p:txBody>
      </p:sp>
      <p:sp>
        <p:nvSpPr>
          <p:cNvPr id="282" name="Google Shape;282;p37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20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37"/>
          <p:cNvSpPr txBox="1"/>
          <p:nvPr/>
        </p:nvSpPr>
        <p:spPr>
          <a:xfrm>
            <a:off x="1068000" y="2199425"/>
            <a:ext cx="10880700" cy="39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are to create 5 sample web pages of how they would communicate their ideas on a website. </a:t>
            </a:r>
            <a:r>
              <a:rPr lang="en-US" sz="23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No need to create an actual website. Hand drawn pages are acceptable.)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team’s future innovation/prototype must be featured.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 to use the slide template space or download the sample web page template online and copy each page into this presentation.  </a:t>
            </a:r>
            <a:r>
              <a:rPr lang="en-US" sz="23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https://www.exploravision.org/project-format/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4" name="Google Shape;284;p37"/>
          <p:cNvSpPr txBox="1"/>
          <p:nvPr/>
        </p:nvSpPr>
        <p:spPr>
          <a:xfrm>
            <a:off x="888225" y="1522675"/>
            <a:ext cx="101934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Sample Web Page - 5</a:t>
            </a:r>
            <a:endParaRPr/>
          </a:p>
        </p:txBody>
      </p:sp>
      <p:sp>
        <p:nvSpPr>
          <p:cNvPr id="290" name="Google Shape;290;p38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21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38"/>
          <p:cNvSpPr txBox="1"/>
          <p:nvPr/>
        </p:nvSpPr>
        <p:spPr>
          <a:xfrm>
            <a:off x="1068000" y="2199425"/>
            <a:ext cx="10880700" cy="39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are to create 5 sample web pages of how they would communicate their ideas on a website. </a:t>
            </a:r>
            <a:r>
              <a:rPr lang="en-US" sz="23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No need to create an actual website. Hand drawn pages are acceptable.)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team’s future innovation/prototype must be featured.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Times New Roman"/>
              <a:buChar char="●"/>
            </a:pPr>
            <a:r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Feel free to use the slide template space or download the sample web page template online and copy each page into this presentation.  </a:t>
            </a:r>
            <a:r>
              <a:rPr lang="en-US" sz="23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https://www.exploravision.org/project-format/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2" name="Google Shape;292;p38"/>
          <p:cNvSpPr txBox="1"/>
          <p:nvPr/>
        </p:nvSpPr>
        <p:spPr>
          <a:xfrm>
            <a:off x="888225" y="1522675"/>
            <a:ext cx="101934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How to submit projects </a:t>
            </a:r>
            <a:endParaRPr/>
          </a:p>
        </p:txBody>
      </p:sp>
      <p:sp>
        <p:nvSpPr>
          <p:cNvPr id="298" name="Google Shape;298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%" lnSpcReduction="10%"/>
          </a:bodyPr>
          <a:lstStyle/>
          <a:p>
            <a:pPr marL="228600" lvl="0" indent="-215265" algn="l" rtl="0">
              <a:lnSpc>
                <a:spcPct val="11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Coaches are required to register teams and upload the PDF versions of the storyboards before the </a:t>
            </a:r>
            <a:r>
              <a:rPr lang="en-US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February 3, 2026 7pm ET 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deadline. </a:t>
            </a:r>
            <a:endParaRPr/>
          </a:p>
          <a:p>
            <a:pPr marL="228600" lvl="0" indent="-215265" algn="l" rtl="0">
              <a:lnSpc>
                <a:spcPct val="110%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All 16 project pages and 5 sample web pages (total 21 pages) for each team should be saved as </a:t>
            </a:r>
            <a:r>
              <a:rPr lang="en-US" u="sng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one PDF</a:t>
            </a:r>
            <a:r>
              <a:rPr lang="en-US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.  </a:t>
            </a:r>
            <a:endParaRPr>
              <a:highlight>
                <a:schemeClr val="lt1"/>
              </a:highlight>
              <a:latin typeface="Raleway"/>
              <a:ea typeface="Raleway"/>
              <a:cs typeface="Raleway"/>
              <a:sym typeface="Raleway"/>
            </a:endParaRPr>
          </a:p>
          <a:p>
            <a:pPr marL="228600" lvl="0" indent="-215265" algn="l" rtl="0">
              <a:lnSpc>
                <a:spcPct val="110%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Upload the presentation online using the link the coach received after he/she registered.</a:t>
            </a:r>
            <a:endParaRPr>
              <a:highlight>
                <a:schemeClr val="lt1"/>
              </a:highlight>
              <a:latin typeface="Raleway"/>
              <a:ea typeface="Raleway"/>
              <a:cs typeface="Raleway"/>
              <a:sym typeface="Raleway"/>
            </a:endParaRPr>
          </a:p>
          <a:p>
            <a:pPr marL="685800" lvl="1" indent="-265430" algn="l" rtl="0">
              <a:lnSpc>
                <a:spcPct val="110%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16.666%"/>
              <a:buChar char="•"/>
            </a:pPr>
            <a:r>
              <a:rPr lang="en-US" sz="2400">
                <a:latin typeface="Raleway"/>
                <a:ea typeface="Raleway"/>
                <a:cs typeface="Raleway"/>
                <a:sym typeface="Raleway"/>
              </a:rPr>
              <a:t>The instruction pages </a:t>
            </a:r>
            <a:r>
              <a:rPr lang="en-US" sz="2400" b="1" u="sng">
                <a:latin typeface="Raleway"/>
                <a:ea typeface="Raleway"/>
                <a:cs typeface="Raleway"/>
                <a:sym typeface="Raleway"/>
              </a:rPr>
              <a:t>should be removed</a:t>
            </a:r>
            <a:r>
              <a:rPr lang="en-US" sz="2400">
                <a:latin typeface="Raleway"/>
                <a:ea typeface="Raleway"/>
                <a:cs typeface="Raleway"/>
                <a:sym typeface="Raleway"/>
              </a:rPr>
              <a:t>. </a:t>
            </a:r>
            <a:endParaRPr/>
          </a:p>
          <a:p>
            <a:pPr marL="1143000" lvl="2" indent="-217169" algn="l" rtl="0">
              <a:lnSpc>
                <a:spcPct val="110%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Raleway"/>
              <a:buChar char="-"/>
            </a:pPr>
            <a:r>
              <a:rPr lang="en-US" sz="2400">
                <a:latin typeface="Raleway"/>
                <a:ea typeface="Raleway"/>
                <a:cs typeface="Raleway"/>
                <a:sym typeface="Raleway"/>
              </a:rPr>
              <a:t>Acceptable project pages are numbered Project Page 1-21 in this document. </a:t>
            </a:r>
            <a:endParaRPr/>
          </a:p>
          <a:p>
            <a:pPr marL="1143000" lvl="2" indent="-217169" algn="l" rtl="0">
              <a:lnSpc>
                <a:spcPct val="110%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ct val="100%"/>
              <a:buFont typeface="Raleway"/>
              <a:buChar char="-"/>
            </a:pPr>
            <a:r>
              <a:rPr lang="en-US" sz="2400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Blank pages should be marked with “N/A</a:t>
            </a:r>
            <a:r>
              <a:rPr lang="en-US" sz="2400">
                <a:latin typeface="Raleway"/>
                <a:ea typeface="Raleway"/>
                <a:cs typeface="Raleway"/>
                <a:sym typeface="Raleway"/>
              </a:rPr>
              <a:t>” for pages intended to omit information. At least one page is required for all sections.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How to submit projects </a:t>
            </a:r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.5%" lnSpcReduction="10%"/>
          </a:bodyPr>
          <a:lstStyle/>
          <a:p>
            <a:pPr marL="228600" lvl="0" indent="-228600" algn="l" rtl="0">
              <a:lnSpc>
                <a:spcPct val="11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Coaches are required to register teams and upload the PDF versions of the storyboards before the </a:t>
            </a:r>
            <a:r>
              <a:rPr lang="en-US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7 pm ET, February 3, 2026 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deadline. </a:t>
            </a:r>
            <a:endParaRPr/>
          </a:p>
          <a:p>
            <a:pPr marL="228600" lvl="0" indent="-228600" algn="l" rtl="0">
              <a:lnSpc>
                <a:spcPct val="11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All 16 project pages and 5 sample web pages (total 21 project pages) for each team should be saved and uploaded as </a:t>
            </a:r>
            <a:r>
              <a:rPr lang="en-US" b="1">
                <a:solidFill>
                  <a:srgbClr val="FF0000"/>
                </a:solidFill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one PDF</a:t>
            </a:r>
            <a:r>
              <a:rPr lang="en-US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. </a:t>
            </a:r>
            <a:endParaRPr>
              <a:highlight>
                <a:schemeClr val="lt1"/>
              </a:highlight>
            </a:endParaRPr>
          </a:p>
          <a:p>
            <a:pPr marL="1143000" lvl="2" indent="-228600" algn="l" rtl="0">
              <a:lnSpc>
                <a:spcPct val="11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Raleway"/>
              <a:buChar char="-"/>
            </a:pPr>
            <a:r>
              <a:rPr lang="en-US" sz="2400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The instruction pages </a:t>
            </a:r>
            <a:r>
              <a:rPr lang="en-US" sz="2400" b="1" u="sng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should be removed (no page numbers)</a:t>
            </a:r>
            <a:r>
              <a:rPr lang="en-US" sz="2400">
                <a:highlight>
                  <a:schemeClr val="lt1"/>
                </a:highlight>
                <a:latin typeface="Raleway"/>
                <a:ea typeface="Raleway"/>
                <a:cs typeface="Raleway"/>
                <a:sym typeface="Raleway"/>
              </a:rPr>
              <a:t>. </a:t>
            </a:r>
            <a:endParaRPr>
              <a:highlight>
                <a:schemeClr val="lt1"/>
              </a:highlight>
            </a:endParaRPr>
          </a:p>
          <a:p>
            <a:pPr marL="1143000" lvl="2" indent="-228600" algn="l" rtl="0">
              <a:lnSpc>
                <a:spcPct val="110%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Raleway"/>
              <a:buChar char="-"/>
            </a:pPr>
            <a:r>
              <a:rPr lang="en-US" sz="2400">
                <a:latin typeface="Raleway"/>
                <a:ea typeface="Raleway"/>
                <a:cs typeface="Raleway"/>
                <a:sym typeface="Raleway"/>
              </a:rPr>
              <a:t>Acceptable project pages are numbered Project Page 1-21 in this document. </a:t>
            </a:r>
            <a:endParaRPr/>
          </a:p>
          <a:p>
            <a:pPr marL="1143000" lvl="2" indent="-228600" algn="l" rtl="0">
              <a:lnSpc>
                <a:spcPct val="110%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%"/>
              <a:buFont typeface="Raleway"/>
              <a:buChar char="-"/>
            </a:pPr>
            <a:r>
              <a:rPr lang="en-US" sz="2400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Blank pages should be marked with “N/A</a:t>
            </a:r>
            <a:r>
              <a:rPr lang="en-US" sz="2400">
                <a:latin typeface="Raleway"/>
                <a:ea typeface="Raleway"/>
                <a:cs typeface="Raleway"/>
                <a:sym typeface="Raleway"/>
              </a:rPr>
              <a:t>” for pages intended to omit information. At least one page is required for all sections.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/>
              <a:t>Grades 4-6 Style Guide Font Size and Page Layouts</a:t>
            </a:r>
            <a:endParaRPr sz="3900"/>
          </a:p>
        </p:txBody>
      </p:sp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b="1" dirty="0"/>
              <a:t>Font:</a:t>
            </a:r>
            <a:r>
              <a:rPr lang="en-US" dirty="0"/>
              <a:t>			Times New Roman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 dirty="0"/>
              <a:t>Background:</a:t>
            </a:r>
            <a:r>
              <a:rPr lang="en-US" b="1"/>
              <a:t>		</a:t>
            </a:r>
            <a:r>
              <a:rPr lang="en-US"/>
              <a:t>All </a:t>
            </a:r>
            <a:r>
              <a:rPr lang="en-US" dirty="0"/>
              <a:t>white no color for project pages 1-16					Sample web pages may use color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 dirty="0"/>
              <a:t>Header font size:</a:t>
            </a:r>
            <a:r>
              <a:rPr lang="en-US" dirty="0"/>
              <a:t>	28-44 in font size and bolded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 dirty="0"/>
              <a:t>Text body font size:</a:t>
            </a:r>
            <a:r>
              <a:rPr lang="en-US" dirty="0"/>
              <a:t>	18-24 in font size not bolded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r>
              <a:rPr lang="en-US" b="1" dirty="0"/>
              <a:t>Do not create a slide title page, the title (50 characters maximum) will be entered by the coach on the submission form.</a:t>
            </a:r>
            <a:endParaRPr b="1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Tip: It’s helpful to save your file as your team’s project name.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Grades 4-6 Style Guide Use of Images</a:t>
            </a:r>
            <a:endParaRPr/>
          </a:p>
        </p:txBody>
      </p:sp>
      <p:sp>
        <p:nvSpPr>
          <p:cNvPr id="117" name="Google Shape;11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891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%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Use of two images is allowed throughout the presentation (pages 1-16) and follow the template included on the appropriate pages.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Future Technology template page - showcase prototype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History Section (optional) - showcase any image to convey advancements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Breakthrough Section (optional) - showcase any image to convey advancements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 Animation should be used with images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 videos or identifying information (school name, team member names, coaches name, etc.) should be included on any slides. Do not save your files with identifying information.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%"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Abstract Section</a:t>
            </a:r>
            <a:endParaRPr sz="3600" b="1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Raleway"/>
              <a:buNone/>
            </a:pPr>
            <a:endParaRPr sz="3600" b="1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Replace text below for this slide </a:t>
            </a:r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>
            <a:off x="400175" y="1825625"/>
            <a:ext cx="11549700" cy="4466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%"/>
              </a:srgbClr>
            </a:outerShdw>
            <a:reflection dist="38100" dir="5400000" fadeDir="5400012" sy="-100%" algn="bl" rotWithShape="0"/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The Abstract of no more than 150 words summarizes the proposed future technology and other relevant information.  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228600" lvl="0" indent="-1651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SzPts val="1800"/>
              <a:buFont typeface="Raleway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No name of school/student/coach/mentor should be used.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8423750" y="6231700"/>
            <a:ext cx="37683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1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8576150" y="6384100"/>
            <a:ext cx="37683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Present Technology</a:t>
            </a:r>
            <a:endParaRPr sz="24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1" name="Google Shape;13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Raleway"/>
                <a:ea typeface="Raleway"/>
                <a:cs typeface="Raleway"/>
                <a:sym typeface="Raleway"/>
              </a:rPr>
              <a:t>Replace text below for this slide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marL="22860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228600" lvl="0" indent="-22860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Give overview of chosen technology’s current form, including scientific principles involved in its functioning.</a:t>
            </a:r>
            <a:endParaRPr/>
          </a:p>
          <a:p>
            <a:pPr marL="228600" lvl="0" indent="-22860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Define a problem or limitation of this current technology that you will address in your ExploraVision project.</a:t>
            </a:r>
            <a:endParaRPr/>
          </a:p>
          <a:p>
            <a:pPr marL="22860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9"/>
          <p:cNvSpPr txBox="1"/>
          <p:nvPr/>
        </p:nvSpPr>
        <p:spPr>
          <a:xfrm>
            <a:off x="8423700" y="6176975"/>
            <a:ext cx="3768300" cy="6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2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838200" y="17620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aleway"/>
              <a:buNone/>
            </a:pPr>
            <a:r>
              <a:rPr lang="en-US" sz="3600" b="1">
                <a:latin typeface="Raleway"/>
                <a:ea typeface="Raleway"/>
                <a:cs typeface="Raleway"/>
                <a:sym typeface="Raleway"/>
              </a:rPr>
              <a:t>Grades 4-6 History</a:t>
            </a:r>
            <a:endParaRPr/>
          </a:p>
        </p:txBody>
      </p:sp>
      <p:grpSp>
        <p:nvGrpSpPr>
          <p:cNvPr id="138" name="Google Shape;138;p20"/>
          <p:cNvGrpSpPr/>
          <p:nvPr/>
        </p:nvGrpSpPr>
        <p:grpSpPr>
          <a:xfrm>
            <a:off x="802475" y="1344477"/>
            <a:ext cx="10587125" cy="3783925"/>
            <a:chOff x="1228719" y="1787969"/>
            <a:chExt cx="10587125" cy="3783925"/>
          </a:xfrm>
        </p:grpSpPr>
        <p:sp>
          <p:nvSpPr>
            <p:cNvPr id="139" name="Google Shape;139;p20"/>
            <p:cNvSpPr txBox="1"/>
            <p:nvPr/>
          </p:nvSpPr>
          <p:spPr>
            <a:xfrm>
              <a:off x="4986344" y="1787969"/>
              <a:ext cx="68295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00" b="1"/>
                <a:t>Replace text below for this slide</a:t>
              </a:r>
              <a:endParaRPr sz="2200" b="1"/>
            </a:p>
          </p:txBody>
        </p:sp>
        <p:sp>
          <p:nvSpPr>
            <p:cNvPr id="140" name="Google Shape;140;p20"/>
            <p:cNvSpPr/>
            <p:nvPr/>
          </p:nvSpPr>
          <p:spPr>
            <a:xfrm>
              <a:off x="1228719" y="1801794"/>
              <a:ext cx="3486300" cy="37701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rgbClr val="42719B"/>
              </a:solidFill>
              <a:prstDash val="solid"/>
              <a:miter lim="800%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Insert image here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Landscape or Portrait Image Orientation is accepted. No videos or gifs</a:t>
              </a:r>
              <a:endParaRPr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Raleway"/>
                  <a:ea typeface="Raleway"/>
                  <a:cs typeface="Raleway"/>
                  <a:sym typeface="Raleway"/>
                </a:rPr>
                <a:t>(optional)</a:t>
              </a:r>
              <a:endParaRPr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</p:grpSp>
      <p:sp>
        <p:nvSpPr>
          <p:cNvPr id="141" name="Google Shape;141;p20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3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4790100" y="1987950"/>
            <a:ext cx="7264500" cy="111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●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and describe the history of the technology from its inception.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xfrm>
            <a:off x="876300" y="1934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leway"/>
              <a:buNone/>
            </a:pPr>
            <a:r>
              <a:rPr lang="en-US" sz="4000" b="1">
                <a:latin typeface="Raleway"/>
                <a:ea typeface="Raleway"/>
                <a:cs typeface="Raleway"/>
                <a:sym typeface="Raleway"/>
              </a:rPr>
              <a:t>Future Technology-Slide 1</a:t>
            </a:r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1"/>
          </p:nvPr>
        </p:nvSpPr>
        <p:spPr>
          <a:xfrm>
            <a:off x="4145075" y="2259175"/>
            <a:ext cx="6352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.5%" lnSpcReduction="20%"/>
          </a:bodyPr>
          <a:lstStyle/>
          <a:p>
            <a:pPr marL="228600" lvl="0" indent="-215265" algn="l" rtl="0">
              <a:lnSpc>
                <a:spcPct val="90%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Describe the team’s vision for what this technology will be in the future, including scientific principles involved in developing the technology.</a:t>
            </a:r>
            <a:endParaRPr/>
          </a:p>
          <a:p>
            <a:pPr marL="228600" lvl="0" indent="-215265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Include an image of the prototype within this section. </a:t>
            </a:r>
            <a:endParaRPr/>
          </a:p>
          <a:p>
            <a:pPr marL="228600" lvl="0" indent="-215265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Char char="•"/>
            </a:pPr>
            <a:r>
              <a:rPr lang="en-US">
                <a:latin typeface="Raleway"/>
                <a:ea typeface="Raleway"/>
                <a:cs typeface="Raleway"/>
                <a:sym typeface="Raleway"/>
              </a:rPr>
              <a:t>For this section </a:t>
            </a:r>
            <a:r>
              <a:rPr lang="en-US" u="sng">
                <a:latin typeface="Raleway"/>
                <a:ea typeface="Raleway"/>
                <a:cs typeface="Raleway"/>
                <a:sym typeface="Raleway"/>
              </a:rPr>
              <a:t>up to 3 </a:t>
            </a:r>
            <a:r>
              <a:rPr lang="en-US">
                <a:latin typeface="Raleway"/>
                <a:ea typeface="Raleway"/>
                <a:cs typeface="Raleway"/>
                <a:sym typeface="Raleway"/>
              </a:rPr>
              <a:t>template pages may be used and are included. Labeled Future Technology Slide 1, 2, and 3.</a:t>
            </a:r>
            <a:endParaRPr/>
          </a:p>
          <a:p>
            <a:pPr marL="22860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90%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%"/>
              <a:buNone/>
            </a:pP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9" name="Google Shape;149;p21"/>
          <p:cNvSpPr/>
          <p:nvPr/>
        </p:nvSpPr>
        <p:spPr>
          <a:xfrm>
            <a:off x="411045" y="2259171"/>
            <a:ext cx="3486300" cy="44703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%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Insert image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(optional)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No videos or gifs</a:t>
            </a:r>
            <a:endParaRPr sz="2800" b="1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0" name="Google Shape;150;p21"/>
          <p:cNvSpPr txBox="1"/>
          <p:nvPr/>
        </p:nvSpPr>
        <p:spPr>
          <a:xfrm>
            <a:off x="4589175" y="1395800"/>
            <a:ext cx="54669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text below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1"/>
          <p:cNvSpPr txBox="1"/>
          <p:nvPr/>
        </p:nvSpPr>
        <p:spPr>
          <a:xfrm>
            <a:off x="9395849" y="6260067"/>
            <a:ext cx="245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Page 4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tint val="100%"/>
                <a:shade val="100%"/>
                <a:satMod val="130%"/>
              </a:schemeClr>
            </a:gs>
            <a:gs pos="100%">
              <a:schemeClr val="phClr">
                <a:tint val="50%"/>
                <a:shade val="100%"/>
                <a:satMod val="350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4F232EE-3054-4E96-BB4A-2A0150C42A1A}" vid="{79AEF560-54A8-4E1D-BFBD-22EFA9BE960C}"/>
    </a:ext>
  </a:extLst>
</a:theme>
</file>

<file path=ppt/theme/theme2.xml><?xml version="1.0" encoding="utf-8"?>
<a:theme xmlns:a="http://purl.oclc.org/ooxml/drawingml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tint val="100%"/>
                <a:shade val="100%"/>
                <a:satMod val="130%"/>
              </a:schemeClr>
            </a:gs>
            <a:gs pos="100%">
              <a:schemeClr val="phClr">
                <a:tint val="50%"/>
                <a:shade val="100%"/>
                <a:satMod val="350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purl.oclc.org/ooxml/officeDocument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purl.oclc.org/ooxml/officeDocument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purl.oclc.org/ooxml/officeDocument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d014e1-5cd7-4d57-a526-e1b67782eda1">
      <Terms xmlns="http://schemas.microsoft.com/office/infopath/2007/PartnerControls"/>
    </lcf76f155ced4ddcb4097134ff3c332f>
    <TaxCatchAll xmlns="178346fd-bc28-4b5b-bfc6-3cd2748df82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7FA117E309254D8A7199C31CC15D20" ma:contentTypeVersion="12" ma:contentTypeDescription="Create a new document." ma:contentTypeScope="" ma:versionID="d6440294ddc69f8d0b44d771113ea2e0">
  <xsd:schema xmlns:xsd="http://www.w3.org/2001/XMLSchema" xmlns:xs="http://www.w3.org/2001/XMLSchema" xmlns:p="http://schemas.microsoft.com/office/2006/metadata/properties" xmlns:ns2="6ad014e1-5cd7-4d57-a526-e1b67782eda1" xmlns:ns3="178346fd-bc28-4b5b-bfc6-3cd2748df82e" targetNamespace="http://schemas.microsoft.com/office/2006/metadata/properties" ma:root="true" ma:fieldsID="d0892da50217480ac8458781491b3261" ns2:_="" ns3:_="">
    <xsd:import namespace="6ad014e1-5cd7-4d57-a526-e1b67782eda1"/>
    <xsd:import namespace="178346fd-bc28-4b5b-bfc6-3cd2748df8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d014e1-5cd7-4d57-a526-e1b67782ed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37a63ec-8e7e-40d4-9804-c01545c9f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346fd-bc28-4b5b-bfc6-3cd2748df82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82c1ce5-2187-4470-a970-29c3d94bfb4e}" ma:internalName="TaxCatchAll" ma:showField="CatchAllData" ma:web="178346fd-bc28-4b5b-bfc6-3cd2748df8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purl.oclc.org/ooxml/officeDocument/customXml" ds:itemID="{495D53E3-4E75-4D1E-AF5B-C39E454B6D99}">
  <ds:schemaRefs>
    <ds:schemaRef ds:uri="http://schemas.microsoft.com/office/2006/metadata/properties"/>
    <ds:schemaRef ds:uri="http://schemas.microsoft.com/office/infopath/2007/PartnerControls"/>
    <ds:schemaRef ds:uri="6ad014e1-5cd7-4d57-a526-e1b67782eda1"/>
    <ds:schemaRef ds:uri="178346fd-bc28-4b5b-bfc6-3cd2748df82e"/>
  </ds:schemaRefs>
</ds:datastoreItem>
</file>

<file path=customXml/itemProps2.xml><?xml version="1.0" encoding="utf-8"?>
<ds:datastoreItem xmlns:ds="http://purl.oclc.org/ooxml/officeDocument/customXml" ds:itemID="{6906265E-B41B-41D5-9B36-3F203DEDE059}">
  <ds:schemaRefs>
    <ds:schemaRef ds:uri="http://schemas.microsoft.com/sharepoint/v3/contenttype/forms"/>
  </ds:schemaRefs>
</ds:datastoreItem>
</file>

<file path=customXml/itemProps3.xml><?xml version="1.0" encoding="utf-8"?>
<ds:datastoreItem xmlns:ds="http://purl.oclc.org/ooxml/officeDocument/customXml" ds:itemID="{DB0BFC31-802F-4849-B555-AE2FD0BB03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d014e1-5cd7-4d57-a526-e1b67782eda1"/>
    <ds:schemaRef ds:uri="178346fd-bc28-4b5b-bfc6-3cd2748df8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purl.oclc.org/ooxml/officeDocument/extendedProperties" xmlns:vt="http://purl.oclc.org/ooxml/officeDocument/docPropsVTypes">
  <Template/>
  <TotalTime>3</TotalTime>
  <Words>2487</Words>
  <Application>Microsoft Office PowerPoint</Application>
  <PresentationFormat>Widescreen</PresentationFormat>
  <Paragraphs>201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Raleway</vt:lpstr>
      <vt:lpstr>Times New Roman</vt:lpstr>
      <vt:lpstr>Arial</vt:lpstr>
      <vt:lpstr>Calibri</vt:lpstr>
      <vt:lpstr>Office Theme</vt:lpstr>
      <vt:lpstr>Toshiba/NSTA ExploraVision  4-6 Project Submission Template</vt:lpstr>
      <vt:lpstr>Grades 4-6 Presentation Format Overview </vt:lpstr>
      <vt:lpstr>How to submit projects </vt:lpstr>
      <vt:lpstr>Grades 4-6 Style Guide Font Size and Page Layouts</vt:lpstr>
      <vt:lpstr>Grades 4-6 Style Guide Use of Images</vt:lpstr>
      <vt:lpstr>Abstract Section  Replace text below for this slide </vt:lpstr>
      <vt:lpstr>Present Technology</vt:lpstr>
      <vt:lpstr>Grades 4-6 History</vt:lpstr>
      <vt:lpstr>Future Technology-Slide 1</vt:lpstr>
      <vt:lpstr>Future Technology-Slide 2 (optional)</vt:lpstr>
      <vt:lpstr>Future Technology-Slide 3 (optional)</vt:lpstr>
      <vt:lpstr>Breakthroughs -Slide 1</vt:lpstr>
      <vt:lpstr>Breakthroughs -Slide 2 (optional)</vt:lpstr>
      <vt:lpstr>Breakthroughs -Slide 3 (optional)</vt:lpstr>
      <vt:lpstr>Design Process -Slide 1  </vt:lpstr>
      <vt:lpstr>Design Process -Slide 2 (optional)  </vt:lpstr>
      <vt:lpstr>Design Process -Slide 3 (optional)  </vt:lpstr>
      <vt:lpstr>Consequences </vt:lpstr>
      <vt:lpstr>Bibliography - Slide 1</vt:lpstr>
      <vt:lpstr>Bibliography - Slide 2 (optional)</vt:lpstr>
      <vt:lpstr>Bibliography - Slide 3 (optional)</vt:lpstr>
      <vt:lpstr>Sample Web Page - 1</vt:lpstr>
      <vt:lpstr>Sample Web Page - 2</vt:lpstr>
      <vt:lpstr>Sample Web Page - 3</vt:lpstr>
      <vt:lpstr>Sample Web Page - 4</vt:lpstr>
      <vt:lpstr>Sample Web Page - 5</vt:lpstr>
      <vt:lpstr>How to submit projects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Sheila Nora</dc:creator>
  <cp:lastModifiedBy>1040167</cp:lastModifiedBy>
  <cp:revision>1</cp:revision>
  <dcterms:created xsi:type="dcterms:W3CDTF">2025-10-13T23:49:53Z</dcterms:created>
  <dcterms:modified xsi:type="dcterms:W3CDTF">2025-10-13T23:53:45Z</dcterms:modified>
</cp:coreProperties>
</file>

<file path=docProps/custom.xml><?xml version="1.0" encoding="utf-8"?>
<Properties xmlns="http://purl.oclc.org/ooxml/officeDocument/customProperties" xmlns:vt="http://purl.oclc.org/ooxml/officeDocument/docPropsVTypes">
  <property fmtid="{D5CDD505-2E9C-101B-9397-08002B2CF9AE}" pid="2" name="ContentTypeId">
    <vt:lpwstr>0x0101008C7FA117E309254D8A7199C31CC15D20</vt:lpwstr>
  </property>
  <property fmtid="{D5CDD505-2E9C-101B-9397-08002B2CF9AE}" pid="3" name="MediaServiceImageTags">
    <vt:lpwstr/>
  </property>
</Properties>
</file>