
<file path=[Content_Types].xml><?xml version="1.0" encoding="utf-8"?>
<Types xmlns="http://schemas.openxmlformats.org/package/2006/content-types">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6"/>
  </p:notesMasterIdLst>
  <p:sldIdLst>
    <p:sldId id="256" r:id="rId2"/>
    <p:sldId id="279" r:id="rId3"/>
    <p:sldId id="257" r:id="rId4"/>
    <p:sldId id="258" r:id="rId5"/>
    <p:sldId id="259" r:id="rId6"/>
    <p:sldId id="260" r:id="rId7"/>
    <p:sldId id="261" r:id="rId8"/>
    <p:sldId id="262" r:id="rId9"/>
    <p:sldId id="263" r:id="rId10"/>
    <p:sldId id="264" r:id="rId11"/>
    <p:sldId id="265" r:id="rId12"/>
    <p:sldId id="266" r:id="rId13"/>
    <p:sldId id="278" r:id="rId14"/>
    <p:sldId id="267" r:id="rId15"/>
    <p:sldId id="268" r:id="rId16"/>
    <p:sldId id="269" r:id="rId17"/>
    <p:sldId id="270" r:id="rId18"/>
    <p:sldId id="271" r:id="rId19"/>
    <p:sldId id="272" r:id="rId20"/>
    <p:sldId id="273" r:id="rId21"/>
    <p:sldId id="274" r:id="rId22"/>
    <p:sldId id="275" r:id="rId23"/>
    <p:sldId id="276" r:id="rId24"/>
    <p:sldId id="277" r:id="rId25"/>
  </p:sldIdLst>
  <p:sldSz cx="9144000" cy="5143500" type="screen16x9"/>
  <p:notesSz cx="6858000" cy="9144000"/>
  <p:embeddedFontLst>
    <p:embeddedFont>
      <p:font typeface="Raleway" pitchFamily="2" charset="0"/>
      <p:regular r:id="rId27"/>
      <p:bold r:id="rId28"/>
      <p:italic r:id="rId29"/>
      <p:boldItalic r:id="rId3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781" autoAdjust="0"/>
  </p:normalViewPr>
  <p:slideViewPr>
    <p:cSldViewPr snapToGrid="0">
      <p:cViewPr varScale="1">
        <p:scale>
          <a:sx n="97" d="100"/>
          <a:sy n="97" d="100"/>
        </p:scale>
        <p:origin x="970" y="77"/>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2.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1.fntdata"/><Relationship Id="rId30" Type="http://schemas.openxmlformats.org/officeDocument/2006/relationships/font" Target="fonts/font4.fntdata"/><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ischer, Mizuho (TAI)" userId="9d9611ce-59c0-4fed-ba4b-9c75fb1416a0" providerId="ADAL" clId="{57F3FEE9-3B26-4D0A-AE55-392543E8E4D7}"/>
    <pc:docChg chg="undo custSel modSld">
      <pc:chgData name="Fischer, Mizuho (TAI)" userId="9d9611ce-59c0-4fed-ba4b-9c75fb1416a0" providerId="ADAL" clId="{57F3FEE9-3B26-4D0A-AE55-392543E8E4D7}" dt="2024-07-23T19:13:46.158" v="59" actId="6549"/>
      <pc:docMkLst>
        <pc:docMk/>
      </pc:docMkLst>
      <pc:sldChg chg="addSp delSp modSp mod">
        <pc:chgData name="Fischer, Mizuho (TAI)" userId="9d9611ce-59c0-4fed-ba4b-9c75fb1416a0" providerId="ADAL" clId="{57F3FEE9-3B26-4D0A-AE55-392543E8E4D7}" dt="2024-07-23T19:13:46.158" v="59" actId="6549"/>
        <pc:sldMkLst>
          <pc:docMk/>
          <pc:sldMk cId="0" sldId="277"/>
        </pc:sldMkLst>
        <pc:spChg chg="mod">
          <ac:chgData name="Fischer, Mizuho (TAI)" userId="9d9611ce-59c0-4fed-ba4b-9c75fb1416a0" providerId="ADAL" clId="{57F3FEE9-3B26-4D0A-AE55-392543E8E4D7}" dt="2024-07-23T19:13:46.158" v="59" actId="6549"/>
          <ac:spMkLst>
            <pc:docMk/>
            <pc:sldMk cId="0" sldId="277"/>
            <ac:spMk id="205" creationId="{00000000-0000-0000-0000-000000000000}"/>
          </ac:spMkLst>
        </pc:spChg>
        <pc:picChg chg="add mod modCrop">
          <ac:chgData name="Fischer, Mizuho (TAI)" userId="9d9611ce-59c0-4fed-ba4b-9c75fb1416a0" providerId="ADAL" clId="{57F3FEE9-3B26-4D0A-AE55-392543E8E4D7}" dt="2024-07-23T19:13:17.504" v="54" actId="14100"/>
          <ac:picMkLst>
            <pc:docMk/>
            <pc:sldMk cId="0" sldId="277"/>
            <ac:picMk id="3" creationId="{289634D4-A05D-78E6-258C-3137643BED74}"/>
          </ac:picMkLst>
        </pc:picChg>
        <pc:picChg chg="del mod">
          <ac:chgData name="Fischer, Mizuho (TAI)" userId="9d9611ce-59c0-4fed-ba4b-9c75fb1416a0" providerId="ADAL" clId="{57F3FEE9-3B26-4D0A-AE55-392543E8E4D7}" dt="2024-07-23T19:12:58.431" v="47" actId="478"/>
          <ac:picMkLst>
            <pc:docMk/>
            <pc:sldMk cId="0" sldId="277"/>
            <ac:picMk id="6" creationId="{0747F26B-8215-C6CC-C3A9-84190CFF8ED2}"/>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3c02c7d568_0_43: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Google Shape;109;g3c02c7d568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3c02c7d568_0_49: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6" name="Google Shape;116;g3c02c7d568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3c02c7d568_0_55: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3" name="Google Shape;123;g3c02c7d568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3c02c7d568_0_55: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3" name="Google Shape;123;g3c02c7d568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dirty="0"/>
          </a:p>
        </p:txBody>
      </p:sp>
    </p:spTree>
    <p:extLst>
      <p:ext uri="{BB962C8B-B14F-4D97-AF65-F5344CB8AC3E}">
        <p14:creationId xmlns:p14="http://schemas.microsoft.com/office/powerpoint/2010/main" val="31740342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3c02c7d568_0_61: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0" name="Google Shape;130;g3c02c7d568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3c02c7d568_0_67: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Google Shape;137;g3c02c7d568_0_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3c02c7d568_0_73: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4" name="Google Shape;144;g3c02c7d568_0_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3c02c7d568_0_79: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1" name="Google Shape;151;g3c02c7d568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3c02c7d568_0_90: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8" name="Google Shape;158;g3c02c7d568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3c02c7d568_0_96: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5" name="Google Shape;165;g3c02c7d568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c02c7d568_0_1: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9" name="Google Shape;59;g3c02c7d568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5014093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3c02c7d568_0_102: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2" name="Google Shape;172;g3c02c7d568_0_1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3c02c7d568_0_108: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9" name="Google Shape;179;g3c02c7d568_0_1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3c02c7d568_0_114: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6" name="Google Shape;186;g3c02c7d568_0_1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3c02c7d568_0_120: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3" name="Google Shape;193;g3c02c7d568_0_1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3d09b251f7_0_28: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0" name="Google Shape;200;g3d09b251f7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c02c7d568_0_1: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9" name="Google Shape;59;g3c02c7d568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3c02c7d568_0_9: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6" name="Google Shape;66;g3c02c7d568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3d09b251f7_0_22: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4" name="Google Shape;74;g3d09b251f7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3c02c7d568_0_19: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1" name="Google Shape;81;g3c02c7d568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c02c7d568_0_25: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Google Shape;88;g3c02c7d568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3c02c7d568_0_31: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5" name="Google Shape;95;g3c02c7d568_0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3c02c7d568_0_37: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2" name="Google Shape;102;g3c02c7d568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pic>
        <p:nvPicPr>
          <p:cNvPr id="3" name="Picture 2">
            <a:extLst>
              <a:ext uri="{FF2B5EF4-FFF2-40B4-BE49-F238E27FC236}">
                <a16:creationId xmlns:a16="http://schemas.microsoft.com/office/drawing/2014/main" id="{E7AEEA8C-AF26-4BBF-B137-13E7119CE2AC}"/>
              </a:ext>
            </a:extLst>
          </p:cNvPr>
          <p:cNvPicPr>
            <a:picLocks noChangeAspect="1"/>
          </p:cNvPicPr>
          <p:nvPr userDrawn="1"/>
        </p:nvPicPr>
        <p:blipFill>
          <a:blip r:embed="rId2"/>
          <a:stretch>
            <a:fillRect/>
          </a:stretch>
        </p:blipFill>
        <p:spPr>
          <a:xfrm>
            <a:off x="7762090" y="185685"/>
            <a:ext cx="1259068" cy="572701"/>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www.exploravision.org"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www.exploravision.org/wp-content/uploads/2023/06/Year-32_Grades-K-3-Storyboard-Template.pptx"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image" Target="../media/image3.png"/><Relationship Id="rId5" Type="http://schemas.openxmlformats.org/officeDocument/2006/relationships/hyperlink" Target="https://www.exploravision.org/sample-projects/" TargetMode="External"/><Relationship Id="rId4" Type="http://schemas.openxmlformats.org/officeDocument/2006/relationships/hyperlink" Target="https://www.exploravision.org/wp-content/uploads/2023/06/Year-32_Grades-4-6-Presentation-Format-Template.pptx"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mailto:exploravision@nsta.org"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8" Type="http://schemas.openxmlformats.org/officeDocument/2006/relationships/hyperlink" Target="https://www.exploravision.org/faqs/" TargetMode="External"/><Relationship Id="rId13" Type="http://schemas.openxmlformats.org/officeDocument/2006/relationships/image" Target="../media/image5.jpeg"/><Relationship Id="rId3" Type="http://schemas.openxmlformats.org/officeDocument/2006/relationships/hyperlink" Target="https://www.exploravision.org/classroom-schedules" TargetMode="External"/><Relationship Id="rId7" Type="http://schemas.openxmlformats.org/officeDocument/2006/relationships/hyperlink" Target="http://www.exploravision.org" TargetMode="External"/><Relationship Id="rId12" Type="http://schemas.openxmlformats.org/officeDocument/2006/relationships/image" Target="../media/image4.jpg"/><Relationship Id="rId2" Type="http://schemas.openxmlformats.org/officeDocument/2006/relationships/notesSlide" Target="../notesSlides/notesSlide24.xml"/><Relationship Id="rId1" Type="http://schemas.openxmlformats.org/officeDocument/2006/relationships/slideLayout" Target="../slideLayouts/slideLayout3.xml"/><Relationship Id="rId6" Type="http://schemas.openxmlformats.org/officeDocument/2006/relationships/hyperlink" Target="https://www.exploravision.org/lesson-plans" TargetMode="External"/><Relationship Id="rId11" Type="http://schemas.openxmlformats.org/officeDocument/2006/relationships/hyperlink" Target="mailto:exploravision@nsta.org" TargetMode="External"/><Relationship Id="rId5" Type="http://schemas.openxmlformats.org/officeDocument/2006/relationships/hyperlink" Target="https://www.exploravision.org/sample-projects" TargetMode="External"/><Relationship Id="rId10" Type="http://schemas.openxmlformats.org/officeDocument/2006/relationships/hyperlink" Target="http://www.twitter.com/toshibaamerica" TargetMode="External"/><Relationship Id="rId4" Type="http://schemas.openxmlformats.org/officeDocument/2006/relationships/hyperlink" Target="https://www.exploravision.org/" TargetMode="External"/><Relationship Id="rId9" Type="http://schemas.openxmlformats.org/officeDocument/2006/relationships/hyperlink" Target="http://www.facebook.com/Toshibaamerica"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youtu.be/8iIid-eDLMs"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2.jpeg"/><Relationship Id="rId5" Type="http://schemas.openxmlformats.org/officeDocument/2006/relationships/hyperlink" Target="https://www.youtube.com/@mizfischer4585" TargetMode="External"/><Relationship Id="rId4" Type="http://schemas.openxmlformats.org/officeDocument/2006/relationships/hyperlink" Target="https://youtu.be/ZTePV06PZ30"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www.exploravision.org"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sz="6000" b="1">
                <a:latin typeface="Raleway"/>
                <a:ea typeface="Raleway"/>
                <a:cs typeface="Raleway"/>
                <a:sym typeface="Raleway"/>
              </a:rPr>
              <a:t>Toshiba/NSTA ExploraVision </a:t>
            </a:r>
            <a:endParaRPr sz="6000" b="1">
              <a:latin typeface="Raleway"/>
              <a:ea typeface="Raleway"/>
              <a:cs typeface="Raleway"/>
              <a:sym typeface="Raleway"/>
            </a:endParaRPr>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latin typeface="Raleway"/>
                <a:ea typeface="Raleway"/>
                <a:cs typeface="Raleway"/>
                <a:sym typeface="Raleway"/>
              </a:rPr>
              <a:t>Introducing STEM Competition in Your Classroom</a:t>
            </a:r>
            <a:endParaRPr>
              <a:latin typeface="Raleway"/>
              <a:ea typeface="Raleway"/>
              <a:cs typeface="Raleway"/>
              <a:sym typeface="Raleway"/>
            </a:endParaRPr>
          </a:p>
          <a:p>
            <a:pPr marL="0" lvl="0" indent="0" rtl="0">
              <a:spcBef>
                <a:spcPts val="0"/>
              </a:spcBef>
              <a:spcAft>
                <a:spcPts val="0"/>
              </a:spcAft>
              <a:buNone/>
            </a:pPr>
            <a:r>
              <a:rPr lang="en">
                <a:latin typeface="Raleway"/>
                <a:ea typeface="Raleway"/>
                <a:cs typeface="Raleway"/>
                <a:sym typeface="Raleway"/>
              </a:rPr>
              <a:t>-- Program Guide --</a:t>
            </a:r>
            <a:endParaRPr>
              <a:latin typeface="Raleway"/>
              <a:ea typeface="Raleway"/>
              <a:cs typeface="Raleway"/>
              <a:sym typeface="Raleway"/>
            </a:endParaRPr>
          </a:p>
        </p:txBody>
      </p:sp>
      <p:pic>
        <p:nvPicPr>
          <p:cNvPr id="4" name="Picture 3">
            <a:extLst>
              <a:ext uri="{FF2B5EF4-FFF2-40B4-BE49-F238E27FC236}">
                <a16:creationId xmlns:a16="http://schemas.microsoft.com/office/drawing/2014/main" id="{BC8A58A1-70CD-4CDC-9AD9-202F2FB4DFA3}"/>
              </a:ext>
            </a:extLst>
          </p:cNvPr>
          <p:cNvPicPr>
            <a:picLocks noChangeAspect="1"/>
          </p:cNvPicPr>
          <p:nvPr/>
        </p:nvPicPr>
        <p:blipFill>
          <a:blip r:embed="rId3"/>
          <a:stretch>
            <a:fillRect/>
          </a:stretch>
        </p:blipFill>
        <p:spPr>
          <a:xfrm>
            <a:off x="311700" y="3663675"/>
            <a:ext cx="2707989" cy="123175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b="1">
                <a:latin typeface="Raleway"/>
                <a:ea typeface="Raleway"/>
                <a:cs typeface="Raleway"/>
                <a:sym typeface="Raleway"/>
              </a:rPr>
              <a:t>General Requirements -- Students</a:t>
            </a:r>
            <a:endParaRPr b="1">
              <a:latin typeface="Raleway"/>
              <a:ea typeface="Raleway"/>
              <a:cs typeface="Raleway"/>
              <a:sym typeface="Raleway"/>
            </a:endParaRPr>
          </a:p>
        </p:txBody>
      </p:sp>
      <p:sp>
        <p:nvSpPr>
          <p:cNvPr id="112" name="Google Shape;112;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Must be full-time K-12 students</a:t>
            </a:r>
            <a:endParaRPr>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Must be currently enrolled in and attending a public, private, or homeschool in the U.S. or Canada</a:t>
            </a:r>
            <a:endParaRPr>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Must not be older than 21</a:t>
            </a:r>
            <a:endParaRPr>
              <a:solidFill>
                <a:schemeClr val="dk1"/>
              </a:solidFill>
              <a:latin typeface="Raleway"/>
              <a:ea typeface="Raleway"/>
              <a:cs typeface="Raleway"/>
              <a:sym typeface="Raleway"/>
            </a:endParaRPr>
          </a:p>
          <a:p>
            <a:pPr marL="0" lvl="0" indent="0" rtl="0">
              <a:spcBef>
                <a:spcPts val="1600"/>
              </a:spcBef>
              <a:spcAft>
                <a:spcPts val="1600"/>
              </a:spcAft>
              <a:buNone/>
            </a:pPr>
            <a:endParaRPr sz="2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9" name="Google Shape;119;p22"/>
          <p:cNvSpPr txBox="1">
            <a:spLocks noGrp="1"/>
          </p:cNvSpPr>
          <p:nvPr>
            <p:ph type="body" idx="1"/>
          </p:nvPr>
        </p:nvSpPr>
        <p:spPr>
          <a:xfrm>
            <a:off x="311700" y="1000075"/>
            <a:ext cx="8520600" cy="3416400"/>
          </a:xfrm>
          <a:prstGeom prst="rect">
            <a:avLst/>
          </a:prstGeom>
        </p:spPr>
        <p:txBody>
          <a:bodyPr spcFirstLastPara="1" wrap="square" lIns="91425" tIns="91425" rIns="91425" bIns="91425" anchor="t" anchorCtr="0">
            <a:noAutofit/>
          </a:bodyPr>
          <a:lstStyle/>
          <a:p>
            <a:pPr marL="0" lvl="0" indent="0" rtl="0">
              <a:lnSpc>
                <a:spcPct val="100000"/>
              </a:lnSpc>
              <a:spcBef>
                <a:spcPts val="0"/>
              </a:spcBef>
              <a:spcAft>
                <a:spcPts val="0"/>
              </a:spcAft>
              <a:buNone/>
            </a:pPr>
            <a:r>
              <a:rPr lang="en" sz="1600" b="1">
                <a:solidFill>
                  <a:schemeClr val="dk1"/>
                </a:solidFill>
                <a:latin typeface="Raleway"/>
                <a:ea typeface="Raleway"/>
                <a:cs typeface="Raleway"/>
                <a:sym typeface="Raleway"/>
              </a:rPr>
              <a:t>Teachers/Coaches:</a:t>
            </a:r>
            <a:endParaRPr sz="1600" b="1">
              <a:solidFill>
                <a:schemeClr val="dk1"/>
              </a:solidFill>
              <a:latin typeface="Raleway"/>
              <a:ea typeface="Raleway"/>
              <a:cs typeface="Raleway"/>
              <a:sym typeface="Raleway"/>
            </a:endParaRPr>
          </a:p>
          <a:p>
            <a:pPr marL="457200" lvl="0" indent="-330200" rtl="0">
              <a:spcBef>
                <a:spcPts val="160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Are required for each team</a:t>
            </a:r>
            <a:endParaRPr sz="160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Must teach at a school attended by at least one of the team members</a:t>
            </a:r>
            <a:endParaRPr sz="160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Cannot be a parent/guardian of a team member</a:t>
            </a:r>
            <a:endParaRPr sz="160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May enter an unlimited number of teams</a:t>
            </a:r>
            <a:endParaRPr sz="160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Should guide the students but not perform work on the project</a:t>
            </a:r>
            <a:endParaRPr sz="1600">
              <a:solidFill>
                <a:schemeClr val="dk1"/>
              </a:solidFill>
              <a:latin typeface="Raleway"/>
              <a:ea typeface="Raleway"/>
              <a:cs typeface="Raleway"/>
              <a:sym typeface="Raleway"/>
            </a:endParaRPr>
          </a:p>
          <a:p>
            <a:pPr marL="0" lvl="0" indent="0" rtl="0">
              <a:lnSpc>
                <a:spcPct val="100000"/>
              </a:lnSpc>
              <a:spcBef>
                <a:spcPts val="1600"/>
              </a:spcBef>
              <a:spcAft>
                <a:spcPts val="0"/>
              </a:spcAft>
              <a:buNone/>
            </a:pPr>
            <a:r>
              <a:rPr lang="en" sz="1600" b="1">
                <a:solidFill>
                  <a:schemeClr val="dk1"/>
                </a:solidFill>
                <a:latin typeface="Raleway"/>
                <a:ea typeface="Raleway"/>
                <a:cs typeface="Raleway"/>
                <a:sym typeface="Raleway"/>
              </a:rPr>
              <a:t>Mentors:</a:t>
            </a:r>
            <a:endParaRPr sz="1600" b="1">
              <a:solidFill>
                <a:schemeClr val="dk1"/>
              </a:solidFill>
              <a:latin typeface="Raleway"/>
              <a:ea typeface="Raleway"/>
              <a:cs typeface="Raleway"/>
              <a:sym typeface="Raleway"/>
            </a:endParaRPr>
          </a:p>
          <a:p>
            <a:pPr marL="457200" lvl="0" indent="-330200" rtl="0">
              <a:spcBef>
                <a:spcPts val="160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Are optional</a:t>
            </a:r>
            <a:endParaRPr sz="160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Can be an individual that represents an organization or business or be a parent/guardian of a team member</a:t>
            </a:r>
            <a:endParaRPr sz="160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Should serve as a resource for the team but not perform work on the project</a:t>
            </a:r>
            <a:endParaRPr sz="1600">
              <a:solidFill>
                <a:schemeClr val="dk1"/>
              </a:solidFill>
              <a:latin typeface="Raleway"/>
              <a:ea typeface="Raleway"/>
              <a:cs typeface="Raleway"/>
              <a:sym typeface="Raleway"/>
            </a:endParaRPr>
          </a:p>
        </p:txBody>
      </p:sp>
      <p:sp>
        <p:nvSpPr>
          <p:cNvPr id="118" name="Google Shape;118;p22"/>
          <p:cNvSpPr txBox="1">
            <a:spLocks noGrp="1"/>
          </p:cNvSpPr>
          <p:nvPr>
            <p:ph type="title"/>
          </p:nvPr>
        </p:nvSpPr>
        <p:spPr>
          <a:xfrm>
            <a:off x="311700" y="445025"/>
            <a:ext cx="88809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dirty="0">
                <a:latin typeface="Raleway"/>
                <a:ea typeface="Raleway"/>
                <a:cs typeface="Raleway"/>
                <a:sym typeface="Raleway"/>
              </a:rPr>
              <a:t>General Requirements -- Teachers/Coaches/Mentors</a:t>
            </a:r>
            <a:endParaRPr sz="2600" b="1" dirty="0">
              <a:latin typeface="Raleway"/>
              <a:ea typeface="Raleway"/>
              <a:cs typeface="Raleway"/>
              <a:sym typeface="Raleway"/>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Project Entry Process</a:t>
            </a:r>
            <a:endParaRPr sz="2600" b="1">
              <a:latin typeface="Raleway"/>
              <a:ea typeface="Raleway"/>
              <a:cs typeface="Raleway"/>
              <a:sym typeface="Raleway"/>
            </a:endParaRPr>
          </a:p>
        </p:txBody>
      </p:sp>
      <p:sp>
        <p:nvSpPr>
          <p:cNvPr id="126" name="Google Shape;126;p23"/>
          <p:cNvSpPr txBox="1">
            <a:spLocks noGrp="1"/>
          </p:cNvSpPr>
          <p:nvPr>
            <p:ph type="body" idx="1"/>
          </p:nvPr>
        </p:nvSpPr>
        <p:spPr>
          <a:xfrm>
            <a:off x="311700" y="1067375"/>
            <a:ext cx="8520600" cy="3883766"/>
          </a:xfrm>
          <a:prstGeom prst="rect">
            <a:avLst/>
          </a:prstGeom>
        </p:spPr>
        <p:txBody>
          <a:bodyPr spcFirstLastPara="1" wrap="square" lIns="91425" tIns="91425" rIns="91425" bIns="91425" anchor="t" anchorCtr="0">
            <a:noAutofit/>
          </a:bodyPr>
          <a:lstStyle/>
          <a:p>
            <a:pPr marL="457200" lvl="0" indent="-330200" rtl="0">
              <a:spcBef>
                <a:spcPts val="0"/>
              </a:spcBef>
              <a:spcAft>
                <a:spcPts val="0"/>
              </a:spcAft>
              <a:buClr>
                <a:schemeClr val="dk1"/>
              </a:buClr>
              <a:buSzPts val="1600"/>
              <a:buChar char="●"/>
            </a:pPr>
            <a:r>
              <a:rPr lang="en" sz="1600" b="1" dirty="0">
                <a:solidFill>
                  <a:schemeClr val="dk1"/>
                </a:solidFill>
                <a:latin typeface="Raleway"/>
                <a:ea typeface="Raleway"/>
                <a:cs typeface="Raleway"/>
                <a:sym typeface="Raleway"/>
              </a:rPr>
              <a:t>Step 1</a:t>
            </a:r>
            <a:r>
              <a:rPr lang="en" sz="1600" dirty="0">
                <a:solidFill>
                  <a:schemeClr val="dk1"/>
                </a:solidFill>
                <a:latin typeface="Raleway"/>
                <a:ea typeface="Raleway"/>
                <a:cs typeface="Raleway"/>
                <a:sym typeface="Raleway"/>
              </a:rPr>
              <a:t>: Teacher/Coach registration at </a:t>
            </a:r>
            <a:r>
              <a:rPr lang="en" sz="1600" u="sng" dirty="0">
                <a:solidFill>
                  <a:schemeClr val="dk1"/>
                </a:solidFill>
                <a:latin typeface="Raleway"/>
                <a:ea typeface="Raleway"/>
                <a:cs typeface="Raleway"/>
                <a:sym typeface="Raleway"/>
                <a:hlinkClick r:id="rId3"/>
              </a:rPr>
              <a:t>www.exploravision.org</a:t>
            </a:r>
            <a:endParaRPr sz="1600" dirty="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Char char="●"/>
            </a:pPr>
            <a:r>
              <a:rPr lang="en" sz="1600" b="1" dirty="0">
                <a:solidFill>
                  <a:schemeClr val="dk1"/>
                </a:solidFill>
                <a:latin typeface="Raleway"/>
                <a:ea typeface="Raleway"/>
                <a:cs typeface="Raleway"/>
                <a:sym typeface="Raleway"/>
              </a:rPr>
              <a:t>Step 2</a:t>
            </a:r>
            <a:r>
              <a:rPr lang="en" sz="1600" dirty="0">
                <a:solidFill>
                  <a:schemeClr val="dk1"/>
                </a:solidFill>
                <a:latin typeface="Raleway"/>
                <a:ea typeface="Raleway"/>
                <a:cs typeface="Raleway"/>
                <a:sym typeface="Raleway"/>
              </a:rPr>
              <a:t>: Register your team</a:t>
            </a:r>
            <a:endParaRPr sz="1600" dirty="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Char char="●"/>
            </a:pPr>
            <a:r>
              <a:rPr lang="en" sz="1600" b="1" dirty="0">
                <a:solidFill>
                  <a:schemeClr val="dk1"/>
                </a:solidFill>
                <a:latin typeface="Raleway"/>
                <a:ea typeface="Raleway"/>
                <a:cs typeface="Raleway"/>
                <a:sym typeface="Raleway"/>
              </a:rPr>
              <a:t>Step 3</a:t>
            </a:r>
            <a:r>
              <a:rPr lang="en" sz="1600" dirty="0">
                <a:solidFill>
                  <a:schemeClr val="dk1"/>
                </a:solidFill>
                <a:latin typeface="Raleway"/>
                <a:ea typeface="Raleway"/>
                <a:cs typeface="Raleway"/>
                <a:sym typeface="Raleway"/>
              </a:rPr>
              <a:t>: Teams begin working on their projects (e.g. brainstorm topics, research, etc.)</a:t>
            </a:r>
            <a:endParaRPr sz="1600" dirty="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Char char="●"/>
            </a:pPr>
            <a:r>
              <a:rPr lang="en" sz="1600" b="1" dirty="0">
                <a:solidFill>
                  <a:schemeClr val="dk1"/>
                </a:solidFill>
                <a:latin typeface="Raleway"/>
                <a:ea typeface="Raleway"/>
                <a:cs typeface="Raleway"/>
                <a:sym typeface="Raleway"/>
              </a:rPr>
              <a:t>Step 4</a:t>
            </a:r>
            <a:r>
              <a:rPr lang="en" sz="1600" dirty="0">
                <a:solidFill>
                  <a:schemeClr val="dk1"/>
                </a:solidFill>
                <a:latin typeface="Raleway"/>
                <a:ea typeface="Raleway"/>
                <a:cs typeface="Raleway"/>
                <a:sym typeface="Raleway"/>
              </a:rPr>
              <a:t>: Upload and enter projects</a:t>
            </a:r>
            <a:endParaRPr sz="1600" dirty="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Notes:</a:t>
            </a:r>
            <a:endParaRPr sz="1600" dirty="0">
              <a:solidFill>
                <a:schemeClr val="dk1"/>
              </a:solidFill>
              <a:latin typeface="Raleway"/>
              <a:ea typeface="Raleway"/>
              <a:cs typeface="Raleway"/>
              <a:sym typeface="Raleway"/>
            </a:endParaRPr>
          </a:p>
          <a:p>
            <a:pPr marL="914400" lvl="1" indent="-330200" rtl="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Team project are entered online</a:t>
            </a:r>
            <a:endParaRPr sz="1600" dirty="0">
              <a:solidFill>
                <a:schemeClr val="dk1"/>
              </a:solidFill>
              <a:latin typeface="Raleway"/>
              <a:ea typeface="Raleway"/>
              <a:cs typeface="Raleway"/>
              <a:sym typeface="Raleway"/>
            </a:endParaRPr>
          </a:p>
          <a:p>
            <a:pPr marL="914400" lvl="1" indent="-330200" rtl="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A teacher may register as many teams as he/she wishes</a:t>
            </a:r>
            <a:endParaRPr sz="1600" dirty="0">
              <a:solidFill>
                <a:schemeClr val="dk1"/>
              </a:solidFill>
              <a:latin typeface="Raleway"/>
              <a:ea typeface="Raleway"/>
              <a:cs typeface="Raleway"/>
              <a:sym typeface="Raleway"/>
            </a:endParaRPr>
          </a:p>
          <a:p>
            <a:pPr marL="914400" lvl="1" indent="-330200" rtl="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Each team is automatically assigned a project ID number upon registration</a:t>
            </a:r>
            <a:endParaRPr lang="en-US" sz="1600" dirty="0">
              <a:solidFill>
                <a:schemeClr val="dk1"/>
              </a:solidFill>
              <a:latin typeface="Raleway"/>
              <a:ea typeface="Raleway"/>
              <a:cs typeface="Raleway"/>
              <a:sym typeface="Raleway"/>
            </a:endParaRPr>
          </a:p>
          <a:p>
            <a:pPr marL="914400" lvl="1" indent="-330200" rtl="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Project must be submitted online or received at NSTA by 11:59 pm EST on January 31, 2025 to be considered</a:t>
            </a:r>
            <a:endParaRPr sz="1600" dirty="0">
              <a:solidFill>
                <a:schemeClr val="dk1"/>
              </a:solidFill>
              <a:latin typeface="Raleway"/>
              <a:ea typeface="Raleway"/>
              <a:cs typeface="Raleway"/>
              <a:sym typeface="Raleway"/>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dirty="0">
                <a:latin typeface="Raleway"/>
                <a:ea typeface="Raleway"/>
                <a:cs typeface="Raleway"/>
                <a:sym typeface="Raleway"/>
              </a:rPr>
              <a:t>Project Format </a:t>
            </a:r>
            <a:r>
              <a:rPr lang="en-US" sz="2600" b="1" dirty="0">
                <a:latin typeface="Raleway"/>
                <a:ea typeface="Raleway"/>
                <a:cs typeface="Raleway"/>
                <a:sym typeface="Raleway"/>
              </a:rPr>
              <a:t> -Scan the QR code below to access videos highlighting the information. </a:t>
            </a:r>
            <a:br>
              <a:rPr lang="en-US" sz="2600" b="1" dirty="0">
                <a:latin typeface="Raleway"/>
                <a:ea typeface="Raleway"/>
                <a:cs typeface="Raleway"/>
                <a:sym typeface="Raleway"/>
              </a:rPr>
            </a:br>
            <a:endParaRPr sz="2600" b="1" dirty="0">
              <a:latin typeface="Raleway"/>
              <a:ea typeface="Raleway"/>
              <a:cs typeface="Raleway"/>
              <a:sym typeface="Raleway"/>
            </a:endParaRPr>
          </a:p>
        </p:txBody>
      </p:sp>
      <p:sp>
        <p:nvSpPr>
          <p:cNvPr id="126" name="Google Shape;126;p23"/>
          <p:cNvSpPr txBox="1">
            <a:spLocks noGrp="1"/>
          </p:cNvSpPr>
          <p:nvPr>
            <p:ph type="body" idx="1"/>
          </p:nvPr>
        </p:nvSpPr>
        <p:spPr>
          <a:xfrm>
            <a:off x="311700" y="1499015"/>
            <a:ext cx="7482894" cy="3095469"/>
          </a:xfrm>
          <a:prstGeom prst="rect">
            <a:avLst/>
          </a:prstGeom>
        </p:spPr>
        <p:txBody>
          <a:bodyPr spcFirstLastPara="1" wrap="square" lIns="91425" tIns="91425" rIns="91425" bIns="91425" anchor="t" anchorCtr="0">
            <a:noAutofit/>
          </a:bodyPr>
          <a:lstStyle/>
          <a:p>
            <a:pPr>
              <a:spcAft>
                <a:spcPts val="600"/>
              </a:spcAft>
            </a:pPr>
            <a:r>
              <a:rPr lang="en-US" sz="1400" b="1" dirty="0">
                <a:solidFill>
                  <a:srgbClr val="000000"/>
                </a:solidFill>
                <a:effectLst/>
              </a:rPr>
              <a:t>Grades K-3 Requirements</a:t>
            </a:r>
            <a:r>
              <a:rPr lang="en-US" sz="1400" dirty="0"/>
              <a:t> </a:t>
            </a:r>
            <a:br>
              <a:rPr lang="en-US" sz="1400" dirty="0"/>
            </a:br>
            <a:r>
              <a:rPr lang="en-US" sz="1400" dirty="0">
                <a:solidFill>
                  <a:srgbClr val="000000"/>
                </a:solidFill>
                <a:effectLst/>
              </a:rPr>
              <a:t>K-3 grades team can use a ready-to-fill-out project template to complete </a:t>
            </a:r>
            <a:br>
              <a:rPr lang="en-US" sz="1400" dirty="0">
                <a:solidFill>
                  <a:srgbClr val="000000"/>
                </a:solidFill>
                <a:effectLst/>
              </a:rPr>
            </a:br>
            <a:r>
              <a:rPr lang="en-US" sz="1400" dirty="0">
                <a:solidFill>
                  <a:srgbClr val="000000"/>
                </a:solidFill>
                <a:effectLst/>
              </a:rPr>
              <a:t>and enter project.  </a:t>
            </a:r>
            <a:br>
              <a:rPr lang="en-US" sz="1400" dirty="0">
                <a:solidFill>
                  <a:srgbClr val="000000"/>
                </a:solidFill>
                <a:effectLst/>
              </a:rPr>
            </a:br>
            <a:r>
              <a:rPr lang="en-US" sz="1400" dirty="0">
                <a:solidFill>
                  <a:srgbClr val="000000"/>
                </a:solidFill>
                <a:effectLst/>
              </a:rPr>
              <a:t>•  </a:t>
            </a:r>
            <a:r>
              <a:rPr lang="en-US" sz="1400" dirty="0">
                <a:solidFill>
                  <a:srgbClr val="000000"/>
                </a:solidFill>
              </a:rPr>
              <a:t>To</a:t>
            </a:r>
            <a:r>
              <a:rPr lang="en-US" sz="1400" dirty="0">
                <a:solidFill>
                  <a:srgbClr val="000000"/>
                </a:solidFill>
                <a:effectLst/>
              </a:rPr>
              <a:t> download, click </a:t>
            </a:r>
            <a:r>
              <a:rPr lang="en-US" sz="1400" dirty="0">
                <a:solidFill>
                  <a:srgbClr val="000000"/>
                </a:solidFill>
                <a:effectLst/>
                <a:hlinkClick r:id="rId3"/>
              </a:rPr>
              <a:t>Grades-K-3-Storyboard-Template</a:t>
            </a:r>
            <a:r>
              <a:rPr lang="en-US" sz="1400" dirty="0">
                <a:solidFill>
                  <a:srgbClr val="000000"/>
                </a:solidFill>
                <a:effectLst/>
              </a:rPr>
              <a:t>. </a:t>
            </a:r>
            <a:r>
              <a:rPr lang="en-US" sz="1400" dirty="0"/>
              <a:t>  </a:t>
            </a:r>
          </a:p>
          <a:p>
            <a:pPr>
              <a:spcAft>
                <a:spcPts val="600"/>
              </a:spcAft>
            </a:pPr>
            <a:r>
              <a:rPr lang="en-US" sz="1400" b="1" dirty="0">
                <a:solidFill>
                  <a:srgbClr val="000000"/>
                </a:solidFill>
                <a:effectLst/>
              </a:rPr>
              <a:t>Grades 4-6 Requirements</a:t>
            </a:r>
            <a:r>
              <a:rPr lang="en-US" sz="1400" dirty="0"/>
              <a:t> </a:t>
            </a:r>
            <a:br>
              <a:rPr lang="en-US" sz="1400" dirty="0"/>
            </a:br>
            <a:r>
              <a:rPr lang="en-US" sz="1400" dirty="0">
                <a:solidFill>
                  <a:srgbClr val="000000"/>
                </a:solidFill>
                <a:effectLst/>
              </a:rPr>
              <a:t>4-6 grades teams have a choice to submit projects in two types of format.</a:t>
            </a:r>
          </a:p>
          <a:p>
            <a:pPr marL="630238" lvl="1" indent="-168275">
              <a:spcBef>
                <a:spcPts val="0"/>
              </a:spcBef>
              <a:spcAft>
                <a:spcPts val="600"/>
              </a:spcAft>
              <a:buClrTx/>
              <a:buFont typeface="Arial" panose="020B0604020202020204" pitchFamily="34" charset="0"/>
              <a:buChar char="•"/>
            </a:pPr>
            <a:r>
              <a:rPr lang="en-US" dirty="0">
                <a:solidFill>
                  <a:srgbClr val="000000"/>
                </a:solidFill>
                <a:effectLst/>
              </a:rPr>
              <a:t>To download, click </a:t>
            </a:r>
            <a:r>
              <a:rPr lang="en-US" dirty="0">
                <a:solidFill>
                  <a:srgbClr val="0000FF"/>
                </a:solidFill>
                <a:effectLst/>
                <a:hlinkClick r:id="rId4"/>
              </a:rPr>
              <a:t>Grades-4-6-Presentation-Format-Template</a:t>
            </a:r>
            <a:r>
              <a:rPr lang="en-US" dirty="0">
                <a:solidFill>
                  <a:srgbClr val="000000"/>
                </a:solidFill>
                <a:effectLst/>
              </a:rPr>
              <a:t>.</a:t>
            </a:r>
          </a:p>
          <a:p>
            <a:pPr marL="630238" lvl="1" indent="-168275">
              <a:spcBef>
                <a:spcPts val="0"/>
              </a:spcBef>
              <a:spcAft>
                <a:spcPts val="600"/>
              </a:spcAft>
              <a:buClrTx/>
              <a:buFont typeface="Arial" panose="020B0604020202020204" pitchFamily="34" charset="0"/>
              <a:buChar char="•"/>
            </a:pPr>
            <a:r>
              <a:rPr lang="en-US" dirty="0">
                <a:solidFill>
                  <a:srgbClr val="000000"/>
                </a:solidFill>
              </a:rPr>
              <a:t>Standard</a:t>
            </a:r>
            <a:r>
              <a:rPr lang="en-US" dirty="0">
                <a:solidFill>
                  <a:srgbClr val="000000"/>
                </a:solidFill>
                <a:effectLst/>
              </a:rPr>
              <a:t> </a:t>
            </a:r>
            <a:r>
              <a:rPr lang="en-US" dirty="0">
                <a:solidFill>
                  <a:srgbClr val="000000"/>
                </a:solidFill>
              </a:rPr>
              <a:t>ExploraVision</a:t>
            </a:r>
            <a:r>
              <a:rPr lang="en-US" dirty="0">
                <a:solidFill>
                  <a:srgbClr val="000000"/>
                </a:solidFill>
                <a:effectLst/>
              </a:rPr>
              <a:t> </a:t>
            </a:r>
            <a:r>
              <a:rPr lang="en-US" dirty="0">
                <a:solidFill>
                  <a:srgbClr val="000000"/>
                </a:solidFill>
              </a:rPr>
              <a:t>Project</a:t>
            </a:r>
            <a:r>
              <a:rPr lang="en-US" dirty="0">
                <a:solidFill>
                  <a:srgbClr val="000000"/>
                </a:solidFill>
                <a:effectLst/>
              </a:rPr>
              <a:t> </a:t>
            </a:r>
            <a:r>
              <a:rPr lang="en-US" dirty="0">
                <a:solidFill>
                  <a:srgbClr val="000000"/>
                </a:solidFill>
              </a:rPr>
              <a:t>Format, </a:t>
            </a:r>
            <a:r>
              <a:rPr lang="en-US" dirty="0">
                <a:solidFill>
                  <a:srgbClr val="000000"/>
                </a:solidFill>
                <a:effectLst/>
              </a:rPr>
              <a:t>click </a:t>
            </a:r>
            <a:r>
              <a:rPr lang="en-US" dirty="0">
                <a:solidFill>
                  <a:srgbClr val="0000FF"/>
                </a:solidFill>
                <a:effectLst/>
                <a:hlinkClick r:id="rId5"/>
              </a:rPr>
              <a:t>here</a:t>
            </a:r>
            <a:r>
              <a:rPr lang="en-US" dirty="0">
                <a:solidFill>
                  <a:srgbClr val="000000"/>
                </a:solidFill>
                <a:effectLst/>
              </a:rPr>
              <a:t>.</a:t>
            </a:r>
          </a:p>
          <a:p>
            <a:pPr>
              <a:spcAft>
                <a:spcPts val="600"/>
              </a:spcAft>
            </a:pPr>
            <a:r>
              <a:rPr lang="en-US" sz="1400" b="1" dirty="0">
                <a:solidFill>
                  <a:srgbClr val="000000"/>
                </a:solidFill>
                <a:effectLst/>
              </a:rPr>
              <a:t>Grades 7-9 and 10-12 Requirements</a:t>
            </a:r>
            <a:br>
              <a:rPr lang="en-US" sz="1400" b="1" dirty="0"/>
            </a:br>
            <a:r>
              <a:rPr lang="en-US" sz="1400" dirty="0">
                <a:solidFill>
                  <a:schemeClr val="tx1"/>
                </a:solidFill>
              </a:rPr>
              <a:t>Scan the QR code to standard entry format, access videos on requirements, </a:t>
            </a:r>
            <a:br>
              <a:rPr lang="en-US" sz="1400" dirty="0">
                <a:solidFill>
                  <a:schemeClr val="tx1"/>
                </a:solidFill>
              </a:rPr>
            </a:br>
            <a:r>
              <a:rPr lang="en-US" sz="1400" dirty="0">
                <a:solidFill>
                  <a:schemeClr val="tx1"/>
                </a:solidFill>
              </a:rPr>
              <a:t>avoiding disqualification and more!</a:t>
            </a:r>
          </a:p>
        </p:txBody>
      </p:sp>
      <p:pic>
        <p:nvPicPr>
          <p:cNvPr id="6" name="Picture 5" descr="A qr code on a white background&#10;&#10;Description automatically generated">
            <a:extLst>
              <a:ext uri="{FF2B5EF4-FFF2-40B4-BE49-F238E27FC236}">
                <a16:creationId xmlns:a16="http://schemas.microsoft.com/office/drawing/2014/main" id="{7D88AB56-78A7-4D49-CC80-AC949FC794CB}"/>
              </a:ext>
            </a:extLst>
          </p:cNvPr>
          <p:cNvPicPr>
            <a:picLocks noChangeAspect="1"/>
          </p:cNvPicPr>
          <p:nvPr/>
        </p:nvPicPr>
        <p:blipFill>
          <a:blip r:embed="rId6"/>
          <a:stretch>
            <a:fillRect/>
          </a:stretch>
        </p:blipFill>
        <p:spPr>
          <a:xfrm>
            <a:off x="6720393" y="1499014"/>
            <a:ext cx="2427985" cy="2433793"/>
          </a:xfrm>
          <a:prstGeom prst="rect">
            <a:avLst/>
          </a:prstGeom>
        </p:spPr>
      </p:pic>
    </p:spTree>
    <p:extLst>
      <p:ext uri="{BB962C8B-B14F-4D97-AF65-F5344CB8AC3E}">
        <p14:creationId xmlns:p14="http://schemas.microsoft.com/office/powerpoint/2010/main" val="28438547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3" name="Google Shape;133;p24"/>
          <p:cNvSpPr txBox="1">
            <a:spLocks noGrp="1"/>
          </p:cNvSpPr>
          <p:nvPr>
            <p:ph type="body" idx="1"/>
          </p:nvPr>
        </p:nvSpPr>
        <p:spPr>
          <a:xfrm>
            <a:off x="311700" y="1326995"/>
            <a:ext cx="8832300" cy="3536780"/>
          </a:xfrm>
          <a:prstGeom prst="rect">
            <a:avLst/>
          </a:prstGeom>
        </p:spPr>
        <p:txBody>
          <a:bodyPr spcFirstLastPara="1" wrap="square" lIns="91425" tIns="91425" rIns="91425" bIns="91425" anchor="t" anchorCtr="0">
            <a:noAutofit/>
          </a:bodyPr>
          <a:lstStyle/>
          <a:p>
            <a:pPr marL="457200" marR="0" lvl="0" indent="-317500" algn="l" rtl="0">
              <a:lnSpc>
                <a:spcPct val="115000"/>
              </a:lnSpc>
              <a:spcBef>
                <a:spcPts val="0"/>
              </a:spcBef>
              <a:spcAft>
                <a:spcPts val="0"/>
              </a:spcAft>
              <a:buClr>
                <a:srgbClr val="000000"/>
              </a:buClr>
              <a:buSzPts val="1400"/>
              <a:buFont typeface="Raleway"/>
              <a:buAutoNum type="romanUcPeriod"/>
            </a:pPr>
            <a:r>
              <a:rPr lang="en" sz="1400" b="1" dirty="0">
                <a:solidFill>
                  <a:srgbClr val="000000"/>
                </a:solidFill>
                <a:latin typeface="Raleway"/>
                <a:ea typeface="Raleway"/>
                <a:cs typeface="Raleway"/>
                <a:sym typeface="Raleway"/>
              </a:rPr>
              <a:t>Abstract</a:t>
            </a:r>
            <a:r>
              <a:rPr lang="en" sz="1400" dirty="0">
                <a:solidFill>
                  <a:srgbClr val="000000"/>
                </a:solidFill>
                <a:latin typeface="Raleway"/>
                <a:ea typeface="Raleway"/>
                <a:cs typeface="Raleway"/>
                <a:sym typeface="Raleway"/>
              </a:rPr>
              <a:t> -- 10 points</a:t>
            </a:r>
            <a:endParaRPr sz="1400" dirty="0">
              <a:solidFill>
                <a:srgbClr val="000000"/>
              </a:solidFill>
              <a:latin typeface="Raleway"/>
              <a:ea typeface="Raleway"/>
              <a:cs typeface="Raleway"/>
              <a:sym typeface="Raleway"/>
            </a:endParaRPr>
          </a:p>
          <a:p>
            <a:pPr marL="457200" marR="0" lvl="0" indent="-317500" algn="l" rtl="0">
              <a:lnSpc>
                <a:spcPct val="115000"/>
              </a:lnSpc>
              <a:spcBef>
                <a:spcPts val="0"/>
              </a:spcBef>
              <a:spcAft>
                <a:spcPts val="0"/>
              </a:spcAft>
              <a:buClr>
                <a:srgbClr val="000000"/>
              </a:buClr>
              <a:buSzPts val="1400"/>
              <a:buFont typeface="Raleway"/>
              <a:buAutoNum type="romanUcPeriod"/>
            </a:pPr>
            <a:r>
              <a:rPr lang="en" sz="1400" b="1" dirty="0">
                <a:solidFill>
                  <a:srgbClr val="000000"/>
                </a:solidFill>
                <a:latin typeface="Raleway"/>
                <a:ea typeface="Raleway"/>
                <a:cs typeface="Raleway"/>
                <a:sym typeface="Raleway"/>
              </a:rPr>
              <a:t>Description</a:t>
            </a:r>
            <a:r>
              <a:rPr lang="en" sz="1400" dirty="0">
                <a:solidFill>
                  <a:srgbClr val="000000"/>
                </a:solidFill>
                <a:latin typeface="Raleway"/>
                <a:ea typeface="Raleway"/>
                <a:cs typeface="Raleway"/>
                <a:sym typeface="Raleway"/>
              </a:rPr>
              <a:t> -- 10 points</a:t>
            </a:r>
            <a:endParaRPr sz="1400" dirty="0">
              <a:solidFill>
                <a:srgbClr val="000000"/>
              </a:solidFill>
              <a:latin typeface="Raleway"/>
              <a:ea typeface="Raleway"/>
              <a:cs typeface="Raleway"/>
              <a:sym typeface="Raleway"/>
            </a:endParaRPr>
          </a:p>
          <a:p>
            <a:pPr marL="914400" marR="0" lvl="1" indent="-317500" algn="l" rtl="0">
              <a:lnSpc>
                <a:spcPct val="115000"/>
              </a:lnSpc>
              <a:spcBef>
                <a:spcPts val="0"/>
              </a:spcBef>
              <a:spcAft>
                <a:spcPts val="0"/>
              </a:spcAft>
              <a:buClr>
                <a:srgbClr val="000000"/>
              </a:buClr>
              <a:buSzPts val="1400"/>
              <a:buFont typeface="Raleway"/>
              <a:buAutoNum type="alphaUcPeriod"/>
            </a:pPr>
            <a:r>
              <a:rPr lang="en" dirty="0">
                <a:solidFill>
                  <a:srgbClr val="000000"/>
                </a:solidFill>
                <a:latin typeface="Raleway"/>
                <a:ea typeface="Raleway"/>
                <a:cs typeface="Raleway"/>
                <a:sym typeface="Raleway"/>
              </a:rPr>
              <a:t>Present Technology -- 10 points</a:t>
            </a:r>
            <a:endParaRPr dirty="0">
              <a:solidFill>
                <a:srgbClr val="000000"/>
              </a:solidFill>
              <a:latin typeface="Raleway"/>
              <a:ea typeface="Raleway"/>
              <a:cs typeface="Raleway"/>
              <a:sym typeface="Raleway"/>
            </a:endParaRPr>
          </a:p>
          <a:p>
            <a:pPr marL="914400" marR="0" lvl="1" indent="-317500" algn="l" rtl="0">
              <a:lnSpc>
                <a:spcPct val="115000"/>
              </a:lnSpc>
              <a:spcBef>
                <a:spcPts val="0"/>
              </a:spcBef>
              <a:spcAft>
                <a:spcPts val="0"/>
              </a:spcAft>
              <a:buClr>
                <a:srgbClr val="000000"/>
              </a:buClr>
              <a:buSzPts val="1400"/>
              <a:buFont typeface="Raleway"/>
              <a:buAutoNum type="alphaUcPeriod"/>
            </a:pPr>
            <a:r>
              <a:rPr lang="en" dirty="0">
                <a:solidFill>
                  <a:srgbClr val="000000"/>
                </a:solidFill>
                <a:latin typeface="Raleway"/>
                <a:ea typeface="Raleway"/>
                <a:cs typeface="Raleway"/>
                <a:sym typeface="Raleway"/>
              </a:rPr>
              <a:t>History -- 10 points</a:t>
            </a:r>
            <a:endParaRPr dirty="0">
              <a:solidFill>
                <a:srgbClr val="000000"/>
              </a:solidFill>
              <a:latin typeface="Raleway"/>
              <a:ea typeface="Raleway"/>
              <a:cs typeface="Raleway"/>
              <a:sym typeface="Raleway"/>
            </a:endParaRPr>
          </a:p>
          <a:p>
            <a:pPr marL="914400" marR="0" lvl="1" indent="-317500" algn="l" rtl="0">
              <a:lnSpc>
                <a:spcPct val="115000"/>
              </a:lnSpc>
              <a:spcBef>
                <a:spcPts val="0"/>
              </a:spcBef>
              <a:spcAft>
                <a:spcPts val="0"/>
              </a:spcAft>
              <a:buClr>
                <a:srgbClr val="000000"/>
              </a:buClr>
              <a:buSzPts val="1400"/>
              <a:buFont typeface="Raleway"/>
              <a:buAutoNum type="alphaUcPeriod"/>
            </a:pPr>
            <a:r>
              <a:rPr lang="en" dirty="0">
                <a:solidFill>
                  <a:srgbClr val="000000"/>
                </a:solidFill>
                <a:latin typeface="Raleway"/>
                <a:ea typeface="Raleway"/>
                <a:cs typeface="Raleway"/>
                <a:sym typeface="Raleway"/>
              </a:rPr>
              <a:t>Future Technology -- 20 points</a:t>
            </a:r>
            <a:endParaRPr dirty="0">
              <a:solidFill>
                <a:srgbClr val="000000"/>
              </a:solidFill>
              <a:latin typeface="Raleway"/>
              <a:ea typeface="Raleway"/>
              <a:cs typeface="Raleway"/>
              <a:sym typeface="Raleway"/>
            </a:endParaRPr>
          </a:p>
          <a:p>
            <a:pPr marL="914400" marR="0" lvl="1" indent="-317500" algn="l" rtl="0">
              <a:lnSpc>
                <a:spcPct val="115000"/>
              </a:lnSpc>
              <a:spcBef>
                <a:spcPts val="0"/>
              </a:spcBef>
              <a:spcAft>
                <a:spcPts val="0"/>
              </a:spcAft>
              <a:buClr>
                <a:srgbClr val="000000"/>
              </a:buClr>
              <a:buSzPts val="1400"/>
              <a:buFont typeface="Raleway"/>
              <a:buAutoNum type="alphaUcPeriod"/>
            </a:pPr>
            <a:r>
              <a:rPr lang="en" dirty="0">
                <a:solidFill>
                  <a:srgbClr val="000000"/>
                </a:solidFill>
                <a:latin typeface="Raleway"/>
                <a:ea typeface="Raleway"/>
                <a:cs typeface="Raleway"/>
                <a:sym typeface="Raleway"/>
              </a:rPr>
              <a:t>Breakthroughs -- 15 points</a:t>
            </a:r>
            <a:endParaRPr dirty="0">
              <a:solidFill>
                <a:srgbClr val="000000"/>
              </a:solidFill>
              <a:latin typeface="Raleway"/>
              <a:ea typeface="Raleway"/>
              <a:cs typeface="Raleway"/>
              <a:sym typeface="Raleway"/>
            </a:endParaRPr>
          </a:p>
          <a:p>
            <a:pPr marL="914400" marR="0" lvl="1" indent="-317500" algn="l" rtl="0">
              <a:lnSpc>
                <a:spcPct val="115000"/>
              </a:lnSpc>
              <a:spcBef>
                <a:spcPts val="0"/>
              </a:spcBef>
              <a:spcAft>
                <a:spcPts val="0"/>
              </a:spcAft>
              <a:buClr>
                <a:srgbClr val="000000"/>
              </a:buClr>
              <a:buSzPts val="1400"/>
              <a:buFont typeface="Raleway"/>
              <a:buAutoNum type="alphaUcPeriod"/>
            </a:pPr>
            <a:r>
              <a:rPr lang="en" dirty="0">
                <a:solidFill>
                  <a:srgbClr val="000000"/>
                </a:solidFill>
                <a:latin typeface="Raleway"/>
                <a:ea typeface="Raleway"/>
                <a:cs typeface="Raleway"/>
                <a:sym typeface="Raleway"/>
              </a:rPr>
              <a:t>Design Process -- 10 points</a:t>
            </a:r>
            <a:endParaRPr dirty="0">
              <a:solidFill>
                <a:srgbClr val="000000"/>
              </a:solidFill>
              <a:latin typeface="Raleway"/>
              <a:ea typeface="Raleway"/>
              <a:cs typeface="Raleway"/>
              <a:sym typeface="Raleway"/>
            </a:endParaRPr>
          </a:p>
          <a:p>
            <a:pPr marL="914400" marR="0" lvl="1" indent="-317500" algn="l" rtl="0">
              <a:lnSpc>
                <a:spcPct val="115000"/>
              </a:lnSpc>
              <a:spcBef>
                <a:spcPts val="0"/>
              </a:spcBef>
              <a:spcAft>
                <a:spcPts val="0"/>
              </a:spcAft>
              <a:buClr>
                <a:srgbClr val="000000"/>
              </a:buClr>
              <a:buSzPts val="1400"/>
              <a:buFont typeface="Raleway"/>
              <a:buAutoNum type="alphaUcPeriod"/>
            </a:pPr>
            <a:r>
              <a:rPr lang="en" dirty="0">
                <a:solidFill>
                  <a:srgbClr val="000000"/>
                </a:solidFill>
                <a:latin typeface="Raleway"/>
                <a:ea typeface="Raleway"/>
                <a:cs typeface="Raleway"/>
                <a:sym typeface="Raleway"/>
              </a:rPr>
              <a:t>Consequences -- 10 points</a:t>
            </a:r>
            <a:endParaRPr dirty="0">
              <a:solidFill>
                <a:srgbClr val="000000"/>
              </a:solidFill>
              <a:latin typeface="Raleway"/>
              <a:ea typeface="Raleway"/>
              <a:cs typeface="Raleway"/>
              <a:sym typeface="Raleway"/>
            </a:endParaRPr>
          </a:p>
          <a:p>
            <a:pPr marL="457200" marR="0" lvl="0" indent="-317500" algn="l" rtl="0">
              <a:lnSpc>
                <a:spcPct val="115000"/>
              </a:lnSpc>
              <a:spcBef>
                <a:spcPts val="0"/>
              </a:spcBef>
              <a:spcAft>
                <a:spcPts val="0"/>
              </a:spcAft>
              <a:buClr>
                <a:srgbClr val="000000"/>
              </a:buClr>
              <a:buSzPts val="1400"/>
              <a:buFont typeface="Raleway"/>
              <a:buAutoNum type="romanUcPeriod"/>
            </a:pPr>
            <a:r>
              <a:rPr lang="en" sz="1400" b="1" dirty="0">
                <a:solidFill>
                  <a:srgbClr val="000000"/>
                </a:solidFill>
                <a:latin typeface="Raleway"/>
                <a:ea typeface="Raleway"/>
                <a:cs typeface="Raleway"/>
                <a:sym typeface="Raleway"/>
              </a:rPr>
              <a:t>Bibliography</a:t>
            </a:r>
            <a:r>
              <a:rPr lang="en" sz="1400" dirty="0">
                <a:solidFill>
                  <a:srgbClr val="000000"/>
                </a:solidFill>
                <a:latin typeface="Raleway"/>
                <a:ea typeface="Raleway"/>
                <a:cs typeface="Raleway"/>
                <a:sym typeface="Raleway"/>
              </a:rPr>
              <a:t> -- 5 points</a:t>
            </a:r>
            <a:endParaRPr sz="1400" dirty="0">
              <a:solidFill>
                <a:srgbClr val="000000"/>
              </a:solidFill>
              <a:latin typeface="Raleway"/>
              <a:ea typeface="Raleway"/>
              <a:cs typeface="Raleway"/>
              <a:sym typeface="Raleway"/>
            </a:endParaRPr>
          </a:p>
          <a:p>
            <a:pPr marL="457200" marR="0" lvl="0" indent="-317500" algn="l" rtl="0">
              <a:lnSpc>
                <a:spcPct val="115000"/>
              </a:lnSpc>
              <a:spcBef>
                <a:spcPts val="0"/>
              </a:spcBef>
              <a:spcAft>
                <a:spcPts val="0"/>
              </a:spcAft>
              <a:buClr>
                <a:srgbClr val="000000"/>
              </a:buClr>
              <a:buSzPts val="1400"/>
              <a:buFont typeface="Raleway"/>
              <a:buAutoNum type="romanUcPeriod"/>
            </a:pPr>
            <a:r>
              <a:rPr lang="en" sz="1400" b="1" dirty="0">
                <a:solidFill>
                  <a:srgbClr val="000000"/>
                </a:solidFill>
                <a:latin typeface="Raleway"/>
                <a:ea typeface="Raleway"/>
                <a:cs typeface="Raleway"/>
                <a:sym typeface="Raleway"/>
              </a:rPr>
              <a:t>Sample Web Pages</a:t>
            </a:r>
            <a:r>
              <a:rPr lang="en" sz="1400" dirty="0">
                <a:solidFill>
                  <a:srgbClr val="000000"/>
                </a:solidFill>
                <a:latin typeface="Raleway"/>
                <a:ea typeface="Raleway"/>
                <a:cs typeface="Raleway"/>
                <a:sym typeface="Raleway"/>
              </a:rPr>
              <a:t> -- 20 points</a:t>
            </a:r>
            <a:br>
              <a:rPr lang="en" sz="1400" dirty="0">
                <a:solidFill>
                  <a:srgbClr val="000000"/>
                </a:solidFill>
                <a:latin typeface="Raleway"/>
                <a:ea typeface="Raleway"/>
                <a:cs typeface="Raleway"/>
                <a:sym typeface="Raleway"/>
              </a:rPr>
            </a:br>
            <a:r>
              <a:rPr lang="en" sz="1400" dirty="0">
                <a:solidFill>
                  <a:srgbClr val="000000"/>
                </a:solidFill>
                <a:latin typeface="Raleway"/>
                <a:ea typeface="Raleway"/>
                <a:cs typeface="Raleway"/>
                <a:sym typeface="Raleway"/>
              </a:rPr>
              <a:t>* No student, coach, mentor, and school names should appear</a:t>
            </a:r>
            <a:br>
              <a:rPr lang="en" sz="1400" dirty="0">
                <a:solidFill>
                  <a:srgbClr val="000000"/>
                </a:solidFill>
                <a:latin typeface="Raleway"/>
                <a:ea typeface="Raleway"/>
                <a:cs typeface="Raleway"/>
                <a:sym typeface="Raleway"/>
              </a:rPr>
            </a:br>
            <a:r>
              <a:rPr lang="en" sz="1400" dirty="0">
                <a:solidFill>
                  <a:srgbClr val="000000"/>
                </a:solidFill>
                <a:latin typeface="Raleway"/>
                <a:ea typeface="Raleway"/>
                <a:cs typeface="Raleway"/>
                <a:sym typeface="Raleway"/>
              </a:rPr>
              <a:t>* Above sections should be clearly labeled and presented in exact order</a:t>
            </a:r>
            <a:endParaRPr sz="1400" dirty="0">
              <a:solidFill>
                <a:srgbClr val="000000"/>
              </a:solidFill>
              <a:latin typeface="Raleway"/>
              <a:ea typeface="Raleway"/>
              <a:cs typeface="Raleway"/>
              <a:sym typeface="Raleway"/>
            </a:endParaRPr>
          </a:p>
          <a:p>
            <a:pPr marL="0" lvl="0" indent="0" rtl="0">
              <a:spcBef>
                <a:spcPts val="1600"/>
              </a:spcBef>
              <a:spcAft>
                <a:spcPts val="0"/>
              </a:spcAft>
              <a:buNone/>
            </a:pPr>
            <a:endParaRPr sz="1400" dirty="0">
              <a:solidFill>
                <a:srgbClr val="000000"/>
              </a:solidFill>
              <a:latin typeface="Raleway"/>
              <a:ea typeface="Raleway"/>
              <a:cs typeface="Raleway"/>
              <a:sym typeface="Raleway"/>
            </a:endParaRPr>
          </a:p>
          <a:p>
            <a:pPr marL="0" marR="0" lvl="0" indent="0" algn="l" rtl="0">
              <a:lnSpc>
                <a:spcPct val="115000"/>
              </a:lnSpc>
              <a:spcBef>
                <a:spcPts val="1600"/>
              </a:spcBef>
              <a:spcAft>
                <a:spcPts val="1600"/>
              </a:spcAft>
              <a:buNone/>
            </a:pPr>
            <a:endParaRPr sz="1400" dirty="0">
              <a:solidFill>
                <a:srgbClr val="000000"/>
              </a:solidFill>
              <a:latin typeface="Raleway"/>
              <a:ea typeface="Raleway"/>
              <a:cs typeface="Raleway"/>
              <a:sym typeface="Raleway"/>
            </a:endParaRPr>
          </a:p>
        </p:txBody>
      </p:sp>
      <p:sp>
        <p:nvSpPr>
          <p:cNvPr id="132" name="Google Shape;132;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400" b="1" dirty="0">
                <a:latin typeface="Raleway"/>
                <a:ea typeface="Raleway"/>
                <a:cs typeface="Raleway"/>
                <a:sym typeface="Raleway"/>
              </a:rPr>
              <a:t>Required Standard ExploraVision Project Format Components</a:t>
            </a:r>
            <a:endParaRPr sz="2400" b="1" dirty="0">
              <a:latin typeface="Raleway"/>
              <a:ea typeface="Raleway"/>
              <a:cs typeface="Raleway"/>
              <a:sym typeface="Raleway"/>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457200" lvl="0" indent="-393700" rtl="0">
              <a:spcBef>
                <a:spcPts val="0"/>
              </a:spcBef>
              <a:spcAft>
                <a:spcPts val="0"/>
              </a:spcAft>
              <a:buSzPts val="2600"/>
              <a:buFont typeface="Raleway"/>
              <a:buAutoNum type="romanUcPeriod"/>
            </a:pPr>
            <a:r>
              <a:rPr lang="en" sz="2600" b="1">
                <a:latin typeface="Raleway"/>
                <a:ea typeface="Raleway"/>
                <a:cs typeface="Raleway"/>
                <a:sym typeface="Raleway"/>
              </a:rPr>
              <a:t>Abstract</a:t>
            </a:r>
            <a:endParaRPr sz="2600" b="1">
              <a:latin typeface="Raleway"/>
              <a:ea typeface="Raleway"/>
              <a:cs typeface="Raleway"/>
              <a:sym typeface="Raleway"/>
            </a:endParaRPr>
          </a:p>
        </p:txBody>
      </p:sp>
      <p:sp>
        <p:nvSpPr>
          <p:cNvPr id="140" name="Google Shape;140;p2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Abstract of </a:t>
            </a:r>
            <a:r>
              <a:rPr lang="en" u="sng">
                <a:solidFill>
                  <a:schemeClr val="dk1"/>
                </a:solidFill>
                <a:latin typeface="Raleway"/>
                <a:ea typeface="Raleway"/>
                <a:cs typeface="Raleway"/>
                <a:sym typeface="Raleway"/>
              </a:rPr>
              <a:t>no more than 150 words</a:t>
            </a:r>
            <a:r>
              <a:rPr lang="en">
                <a:solidFill>
                  <a:schemeClr val="dk1"/>
                </a:solidFill>
                <a:latin typeface="Raleway"/>
                <a:ea typeface="Raleway"/>
                <a:cs typeface="Raleway"/>
                <a:sym typeface="Raleway"/>
              </a:rPr>
              <a:t> that summarizes the proposed future technology and other relevant information must precede other project components</a:t>
            </a:r>
            <a:endParaRPr>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Abstract should be </a:t>
            </a:r>
            <a:r>
              <a:rPr lang="en" u="sng">
                <a:solidFill>
                  <a:schemeClr val="dk1"/>
                </a:solidFill>
                <a:latin typeface="Raleway"/>
                <a:ea typeface="Raleway"/>
                <a:cs typeface="Raleway"/>
                <a:sym typeface="Raleway"/>
              </a:rPr>
              <a:t>on a separate page</a:t>
            </a:r>
            <a:r>
              <a:rPr lang="en">
                <a:solidFill>
                  <a:schemeClr val="dk1"/>
                </a:solidFill>
                <a:latin typeface="Raleway"/>
                <a:ea typeface="Raleway"/>
                <a:cs typeface="Raleway"/>
                <a:sym typeface="Raleway"/>
              </a:rPr>
              <a:t> and does not count as part of the Description. </a:t>
            </a:r>
            <a:endParaRPr>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Project title is encouraged</a:t>
            </a:r>
            <a:endParaRPr>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No name of  school/student/teacher should be stated as it’s a blind judging</a:t>
            </a:r>
            <a:endParaRPr>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It should be typed, double-spaced and clearly labeled</a:t>
            </a:r>
            <a:endParaRPr>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No minimum word count</a:t>
            </a:r>
            <a:endParaRPr>
              <a:solidFill>
                <a:schemeClr val="dk1"/>
              </a:solidFill>
              <a:latin typeface="Raleway"/>
              <a:ea typeface="Raleway"/>
              <a:cs typeface="Raleway"/>
              <a:sym typeface="Raleway"/>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II. Description</a:t>
            </a:r>
            <a:endParaRPr sz="2600" b="1">
              <a:latin typeface="Raleway"/>
              <a:ea typeface="Raleway"/>
              <a:cs typeface="Raleway"/>
              <a:sym typeface="Raleway"/>
            </a:endParaRPr>
          </a:p>
        </p:txBody>
      </p:sp>
      <p:sp>
        <p:nvSpPr>
          <p:cNvPr id="147" name="Google Shape;147;p2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marR="0" lvl="0" indent="-330200" algn="l" rtl="0">
              <a:lnSpc>
                <a:spcPct val="115000"/>
              </a:lnSpc>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Each team must prepare a written description of the project that </a:t>
            </a:r>
            <a:r>
              <a:rPr lang="en" sz="1600" u="sng">
                <a:solidFill>
                  <a:schemeClr val="dk1"/>
                </a:solidFill>
                <a:latin typeface="Raleway"/>
                <a:ea typeface="Raleway"/>
                <a:cs typeface="Raleway"/>
                <a:sym typeface="Raleway"/>
              </a:rPr>
              <a:t>does not exceed 11 pages</a:t>
            </a:r>
            <a:r>
              <a:rPr lang="en" sz="1600">
                <a:solidFill>
                  <a:schemeClr val="dk1"/>
                </a:solidFill>
                <a:latin typeface="Raleway"/>
                <a:ea typeface="Raleway"/>
                <a:cs typeface="Raleway"/>
                <a:sym typeface="Raleway"/>
              </a:rPr>
              <a:t> and can be a combination of text and artwork. </a:t>
            </a:r>
            <a:endParaRPr sz="1600">
              <a:solidFill>
                <a:schemeClr val="dk1"/>
              </a:solidFill>
              <a:latin typeface="Raleway"/>
              <a:ea typeface="Raleway"/>
              <a:cs typeface="Raleway"/>
              <a:sym typeface="Raleway"/>
            </a:endParaRPr>
          </a:p>
          <a:p>
            <a:pPr marL="457200" marR="0" lvl="0" indent="-330200" algn="l" rtl="0">
              <a:lnSpc>
                <a:spcPct val="115000"/>
              </a:lnSpc>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Must include the following sections-with headings clearly labeled- in the following order:</a:t>
            </a:r>
            <a:endParaRPr sz="1600">
              <a:solidFill>
                <a:schemeClr val="dk1"/>
              </a:solidFill>
              <a:latin typeface="Raleway"/>
              <a:ea typeface="Raleway"/>
              <a:cs typeface="Raleway"/>
              <a:sym typeface="Raleway"/>
            </a:endParaRPr>
          </a:p>
          <a:p>
            <a:pPr marL="914400" lvl="1" indent="-330200" rtl="0">
              <a:spcBef>
                <a:spcPts val="0"/>
              </a:spcBef>
              <a:spcAft>
                <a:spcPts val="0"/>
              </a:spcAft>
              <a:buClr>
                <a:schemeClr val="dk1"/>
              </a:buClr>
              <a:buSzPts val="1600"/>
              <a:buFont typeface="Raleway"/>
              <a:buAutoNum type="alphaUcPeriod"/>
            </a:pPr>
            <a:r>
              <a:rPr lang="en" sz="1600">
                <a:solidFill>
                  <a:schemeClr val="dk1"/>
                </a:solidFill>
                <a:latin typeface="Raleway"/>
                <a:ea typeface="Raleway"/>
                <a:cs typeface="Raleway"/>
                <a:sym typeface="Raleway"/>
              </a:rPr>
              <a:t>Present Technology* </a:t>
            </a:r>
            <a:endParaRPr sz="1600">
              <a:solidFill>
                <a:schemeClr val="dk1"/>
              </a:solidFill>
              <a:latin typeface="Raleway"/>
              <a:ea typeface="Raleway"/>
              <a:cs typeface="Raleway"/>
              <a:sym typeface="Raleway"/>
            </a:endParaRPr>
          </a:p>
          <a:p>
            <a:pPr marL="914400" lvl="1" indent="-330200" rtl="0">
              <a:spcBef>
                <a:spcPts val="0"/>
              </a:spcBef>
              <a:spcAft>
                <a:spcPts val="0"/>
              </a:spcAft>
              <a:buClr>
                <a:schemeClr val="dk1"/>
              </a:buClr>
              <a:buSzPts val="1600"/>
              <a:buFont typeface="Raleway"/>
              <a:buAutoNum type="alphaUcPeriod"/>
            </a:pPr>
            <a:r>
              <a:rPr lang="en" sz="1600">
                <a:solidFill>
                  <a:schemeClr val="dk1"/>
                </a:solidFill>
                <a:latin typeface="Raleway"/>
                <a:ea typeface="Raleway"/>
                <a:cs typeface="Raleway"/>
                <a:sym typeface="Raleway"/>
              </a:rPr>
              <a:t>History</a:t>
            </a:r>
            <a:endParaRPr sz="1600">
              <a:solidFill>
                <a:schemeClr val="dk1"/>
              </a:solidFill>
              <a:latin typeface="Raleway"/>
              <a:ea typeface="Raleway"/>
              <a:cs typeface="Raleway"/>
              <a:sym typeface="Raleway"/>
            </a:endParaRPr>
          </a:p>
          <a:p>
            <a:pPr marL="914400" lvl="1" indent="-330200" rtl="0">
              <a:spcBef>
                <a:spcPts val="0"/>
              </a:spcBef>
              <a:spcAft>
                <a:spcPts val="0"/>
              </a:spcAft>
              <a:buClr>
                <a:schemeClr val="dk1"/>
              </a:buClr>
              <a:buSzPts val="1600"/>
              <a:buFont typeface="Raleway"/>
              <a:buAutoNum type="alphaUcPeriod"/>
            </a:pPr>
            <a:r>
              <a:rPr lang="en" sz="1600">
                <a:solidFill>
                  <a:schemeClr val="dk1"/>
                </a:solidFill>
                <a:latin typeface="Raleway"/>
                <a:ea typeface="Raleway"/>
                <a:cs typeface="Raleway"/>
                <a:sym typeface="Raleway"/>
              </a:rPr>
              <a:t>Future Technology </a:t>
            </a:r>
            <a:endParaRPr sz="1600">
              <a:solidFill>
                <a:schemeClr val="dk1"/>
              </a:solidFill>
              <a:latin typeface="Raleway"/>
              <a:ea typeface="Raleway"/>
              <a:cs typeface="Raleway"/>
              <a:sym typeface="Raleway"/>
            </a:endParaRPr>
          </a:p>
          <a:p>
            <a:pPr marL="914400" lvl="1" indent="-330200" rtl="0">
              <a:spcBef>
                <a:spcPts val="0"/>
              </a:spcBef>
              <a:spcAft>
                <a:spcPts val="0"/>
              </a:spcAft>
              <a:buClr>
                <a:schemeClr val="dk1"/>
              </a:buClr>
              <a:buSzPts val="1600"/>
              <a:buFont typeface="Raleway"/>
              <a:buAutoNum type="alphaUcPeriod"/>
            </a:pPr>
            <a:r>
              <a:rPr lang="en" sz="1600">
                <a:solidFill>
                  <a:schemeClr val="dk1"/>
                </a:solidFill>
                <a:latin typeface="Raleway"/>
                <a:ea typeface="Raleway"/>
                <a:cs typeface="Raleway"/>
                <a:sym typeface="Raleway"/>
              </a:rPr>
              <a:t>Breakthroughs* </a:t>
            </a:r>
            <a:endParaRPr sz="1600">
              <a:solidFill>
                <a:schemeClr val="dk1"/>
              </a:solidFill>
              <a:latin typeface="Raleway"/>
              <a:ea typeface="Raleway"/>
              <a:cs typeface="Raleway"/>
              <a:sym typeface="Raleway"/>
            </a:endParaRPr>
          </a:p>
          <a:p>
            <a:pPr marL="914400" lvl="1" indent="-330200" rtl="0">
              <a:spcBef>
                <a:spcPts val="0"/>
              </a:spcBef>
              <a:spcAft>
                <a:spcPts val="0"/>
              </a:spcAft>
              <a:buClr>
                <a:schemeClr val="dk1"/>
              </a:buClr>
              <a:buSzPts val="1600"/>
              <a:buFont typeface="Raleway"/>
              <a:buAutoNum type="alphaUcPeriod"/>
            </a:pPr>
            <a:r>
              <a:rPr lang="en" sz="1600">
                <a:solidFill>
                  <a:schemeClr val="dk1"/>
                </a:solidFill>
                <a:latin typeface="Raleway"/>
                <a:ea typeface="Raleway"/>
                <a:cs typeface="Raleway"/>
                <a:sym typeface="Raleway"/>
              </a:rPr>
              <a:t>Design Process* </a:t>
            </a:r>
            <a:endParaRPr sz="1600">
              <a:solidFill>
                <a:schemeClr val="dk1"/>
              </a:solidFill>
              <a:latin typeface="Raleway"/>
              <a:ea typeface="Raleway"/>
              <a:cs typeface="Raleway"/>
              <a:sym typeface="Raleway"/>
            </a:endParaRPr>
          </a:p>
          <a:p>
            <a:pPr marL="914400" lvl="1" indent="-330200" rtl="0">
              <a:spcBef>
                <a:spcPts val="0"/>
              </a:spcBef>
              <a:spcAft>
                <a:spcPts val="0"/>
              </a:spcAft>
              <a:buClr>
                <a:schemeClr val="dk1"/>
              </a:buClr>
              <a:buSzPts val="1600"/>
              <a:buFont typeface="Raleway"/>
              <a:buAutoNum type="alphaUcPeriod"/>
            </a:pPr>
            <a:r>
              <a:rPr lang="en" sz="1600">
                <a:solidFill>
                  <a:schemeClr val="dk1"/>
                </a:solidFill>
                <a:latin typeface="Raleway"/>
                <a:ea typeface="Raleway"/>
                <a:cs typeface="Raleway"/>
                <a:sym typeface="Raleway"/>
              </a:rPr>
              <a:t>Consequences*</a:t>
            </a:r>
            <a:endParaRPr sz="1600">
              <a:solidFill>
                <a:schemeClr val="dk1"/>
              </a:solidFill>
              <a:latin typeface="Raleway"/>
              <a:ea typeface="Raleway"/>
              <a:cs typeface="Raleway"/>
              <a:sym typeface="Raleway"/>
            </a:endParaRPr>
          </a:p>
          <a:p>
            <a:pPr marL="457200" lvl="0" indent="0" rtl="0">
              <a:spcBef>
                <a:spcPts val="1600"/>
              </a:spcBef>
              <a:spcAft>
                <a:spcPts val="1600"/>
              </a:spcAft>
              <a:buNone/>
            </a:pPr>
            <a:r>
              <a:rPr lang="en" sz="1600">
                <a:solidFill>
                  <a:schemeClr val="dk1"/>
                </a:solidFill>
                <a:latin typeface="Raleway"/>
                <a:ea typeface="Raleway"/>
                <a:cs typeface="Raleway"/>
                <a:sym typeface="Raleway"/>
              </a:rPr>
              <a:t>* Section is central to Next Generation Science Standards </a:t>
            </a:r>
            <a:endParaRPr sz="1600">
              <a:solidFill>
                <a:schemeClr val="dk1"/>
              </a:solidFill>
              <a:latin typeface="Raleway"/>
              <a:ea typeface="Raleway"/>
              <a:cs typeface="Raleway"/>
              <a:sym typeface="Raleway"/>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II. Description -- 1/4</a:t>
            </a:r>
            <a:endParaRPr sz="2600" b="1">
              <a:latin typeface="Raleway"/>
              <a:ea typeface="Raleway"/>
              <a:cs typeface="Raleway"/>
              <a:sym typeface="Raleway"/>
            </a:endParaRPr>
          </a:p>
        </p:txBody>
      </p:sp>
      <p:sp>
        <p:nvSpPr>
          <p:cNvPr id="154" name="Google Shape;154;p2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marR="0" lvl="0" indent="-342900" algn="l" rtl="0">
              <a:lnSpc>
                <a:spcPct val="100000"/>
              </a:lnSpc>
              <a:spcBef>
                <a:spcPts val="0"/>
              </a:spcBef>
              <a:spcAft>
                <a:spcPts val="0"/>
              </a:spcAft>
              <a:buClr>
                <a:schemeClr val="dk1"/>
              </a:buClr>
              <a:buSzPts val="1800"/>
              <a:buFont typeface="Raleway"/>
              <a:buAutoNum type="alphaUcPeriod"/>
            </a:pPr>
            <a:r>
              <a:rPr lang="en" b="1" dirty="0">
                <a:solidFill>
                  <a:schemeClr val="dk1"/>
                </a:solidFill>
                <a:latin typeface="Raleway"/>
                <a:ea typeface="Raleway"/>
                <a:cs typeface="Raleway"/>
                <a:sym typeface="Raleway"/>
              </a:rPr>
              <a:t>Present Technology</a:t>
            </a:r>
            <a:endParaRPr b="1" dirty="0">
              <a:solidFill>
                <a:schemeClr val="dk1"/>
              </a:solidFill>
              <a:latin typeface="Raleway"/>
              <a:ea typeface="Raleway"/>
              <a:cs typeface="Raleway"/>
              <a:sym typeface="Raleway"/>
            </a:endParaRPr>
          </a:p>
          <a:p>
            <a:pPr marL="457200" marR="0" lvl="0" indent="-342900" algn="l" rtl="0">
              <a:lnSpc>
                <a:spcPct val="115000"/>
              </a:lnSpc>
              <a:spcBef>
                <a:spcPts val="160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Give overview of chosen technology’s current form, including scientific principles involved in its functioning. </a:t>
            </a:r>
            <a:endParaRPr dirty="0">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Define a problem or limitation of this current technology that you will address in your ExploraVision project.</a:t>
            </a:r>
            <a:endParaRPr dirty="0">
              <a:solidFill>
                <a:schemeClr val="dk1"/>
              </a:solidFill>
              <a:latin typeface="Raleway"/>
              <a:ea typeface="Raleway"/>
              <a:cs typeface="Raleway"/>
              <a:sym typeface="Raleway"/>
            </a:endParaRPr>
          </a:p>
          <a:p>
            <a:pPr marL="0" marR="0" lvl="0" indent="0" algn="l" rtl="0">
              <a:lnSpc>
                <a:spcPct val="100000"/>
              </a:lnSpc>
              <a:spcBef>
                <a:spcPts val="1600"/>
              </a:spcBef>
              <a:spcAft>
                <a:spcPts val="0"/>
              </a:spcAft>
              <a:buNone/>
            </a:pPr>
            <a:r>
              <a:rPr lang="en" b="1" dirty="0">
                <a:solidFill>
                  <a:schemeClr val="dk1"/>
                </a:solidFill>
                <a:latin typeface="Raleway"/>
                <a:ea typeface="Raleway"/>
                <a:cs typeface="Raleway"/>
                <a:sym typeface="Raleway"/>
              </a:rPr>
              <a:t>B. History</a:t>
            </a:r>
            <a:endParaRPr b="1" dirty="0">
              <a:solidFill>
                <a:schemeClr val="dk1"/>
              </a:solidFill>
              <a:latin typeface="Raleway"/>
              <a:ea typeface="Raleway"/>
              <a:cs typeface="Raleway"/>
              <a:sym typeface="Raleway"/>
            </a:endParaRPr>
          </a:p>
          <a:p>
            <a:pPr marL="457200" lvl="0" indent="-342900" rtl="0">
              <a:spcBef>
                <a:spcPts val="160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Research and describe the history of the technology from its inception.</a:t>
            </a:r>
            <a:endParaRPr dirty="0">
              <a:solidFill>
                <a:schemeClr val="dk1"/>
              </a:solidFill>
              <a:latin typeface="Raleway"/>
              <a:ea typeface="Raleway"/>
              <a:cs typeface="Raleway"/>
              <a:sym typeface="Raleway"/>
            </a:endParaRPr>
          </a:p>
          <a:p>
            <a:pPr marL="0" marR="0" lvl="0" indent="0" algn="l" rtl="0">
              <a:lnSpc>
                <a:spcPct val="115000"/>
              </a:lnSpc>
              <a:spcBef>
                <a:spcPts val="1600"/>
              </a:spcBef>
              <a:spcAft>
                <a:spcPts val="1600"/>
              </a:spcAft>
              <a:buNone/>
            </a:pPr>
            <a:endParaRPr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2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II. Description -- 2/4</a:t>
            </a:r>
            <a:endParaRPr sz="2600" b="1">
              <a:latin typeface="Raleway"/>
              <a:ea typeface="Raleway"/>
              <a:cs typeface="Raleway"/>
              <a:sym typeface="Raleway"/>
            </a:endParaRPr>
          </a:p>
        </p:txBody>
      </p:sp>
      <p:sp>
        <p:nvSpPr>
          <p:cNvPr id="161" name="Google Shape;161;p2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marR="0" lvl="0" indent="0" algn="l" rtl="0">
              <a:lnSpc>
                <a:spcPct val="115000"/>
              </a:lnSpc>
              <a:spcBef>
                <a:spcPts val="0"/>
              </a:spcBef>
              <a:spcAft>
                <a:spcPts val="0"/>
              </a:spcAft>
              <a:buNone/>
            </a:pPr>
            <a:r>
              <a:rPr lang="en" sz="1600" b="1" dirty="0">
                <a:solidFill>
                  <a:schemeClr val="dk1"/>
                </a:solidFill>
                <a:latin typeface="Raleway"/>
                <a:ea typeface="Raleway"/>
                <a:cs typeface="Raleway"/>
                <a:sym typeface="Raleway"/>
              </a:rPr>
              <a:t>C. Future Technology</a:t>
            </a:r>
            <a:endParaRPr sz="1600" b="1" dirty="0">
              <a:solidFill>
                <a:schemeClr val="dk1"/>
              </a:solidFill>
              <a:latin typeface="Raleway"/>
              <a:ea typeface="Raleway"/>
              <a:cs typeface="Raleway"/>
              <a:sym typeface="Raleway"/>
            </a:endParaRPr>
          </a:p>
          <a:p>
            <a:pPr marL="457200" marR="0" lvl="0" indent="-330200" algn="l" rtl="0">
              <a:lnSpc>
                <a:spcPct val="115000"/>
              </a:lnSpc>
              <a:spcBef>
                <a:spcPts val="160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Describe the team’s vision for what this technology will be in the future, including scientific principles involved in developing the technology.</a:t>
            </a:r>
            <a:endParaRPr sz="1600" dirty="0">
              <a:solidFill>
                <a:schemeClr val="dk1"/>
              </a:solidFill>
              <a:latin typeface="Raleway"/>
              <a:ea typeface="Raleway"/>
              <a:cs typeface="Raleway"/>
              <a:sym typeface="Raleway"/>
            </a:endParaRPr>
          </a:p>
          <a:p>
            <a:pPr marL="0" marR="0" lvl="0" indent="0" algn="l" rtl="0">
              <a:lnSpc>
                <a:spcPct val="115000"/>
              </a:lnSpc>
              <a:spcBef>
                <a:spcPts val="1600"/>
              </a:spcBef>
              <a:spcAft>
                <a:spcPts val="0"/>
              </a:spcAft>
              <a:buNone/>
            </a:pPr>
            <a:r>
              <a:rPr lang="en" sz="1600" b="1" dirty="0">
                <a:solidFill>
                  <a:schemeClr val="dk1"/>
                </a:solidFill>
                <a:latin typeface="Raleway"/>
                <a:ea typeface="Raleway"/>
                <a:cs typeface="Raleway"/>
                <a:sym typeface="Raleway"/>
              </a:rPr>
              <a:t>D. Breakthroughs</a:t>
            </a:r>
            <a:endParaRPr sz="1600" b="1" dirty="0">
              <a:solidFill>
                <a:schemeClr val="dk1"/>
              </a:solidFill>
              <a:latin typeface="Raleway"/>
              <a:ea typeface="Raleway"/>
              <a:cs typeface="Raleway"/>
              <a:sym typeface="Raleway"/>
            </a:endParaRPr>
          </a:p>
          <a:p>
            <a:pPr marL="457200" marR="0" lvl="0" indent="-330200" algn="l" rtl="0">
              <a:lnSpc>
                <a:spcPct val="115000"/>
              </a:lnSpc>
              <a:spcBef>
                <a:spcPts val="160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Research and describe breakthroughs that are necessary to make the future technology design a reality. </a:t>
            </a:r>
            <a:endParaRPr sz="1600" dirty="0">
              <a:solidFill>
                <a:schemeClr val="dk1"/>
              </a:solidFill>
              <a:latin typeface="Raleway"/>
              <a:ea typeface="Raleway"/>
              <a:cs typeface="Raleway"/>
              <a:sym typeface="Raleway"/>
            </a:endParaRPr>
          </a:p>
          <a:p>
            <a:pPr marL="457200" marR="0" lvl="0" indent="-330200" algn="l" rtl="0">
              <a:lnSpc>
                <a:spcPct val="115000"/>
              </a:lnSpc>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Describe why this future technology doesn’t exist today. </a:t>
            </a:r>
            <a:endParaRPr sz="1600" dirty="0">
              <a:solidFill>
                <a:schemeClr val="dk1"/>
              </a:solidFill>
              <a:latin typeface="Raleway"/>
              <a:ea typeface="Raleway"/>
              <a:cs typeface="Raleway"/>
              <a:sym typeface="Raleway"/>
            </a:endParaRPr>
          </a:p>
          <a:p>
            <a:pPr marL="457200" marR="0" lvl="0" indent="-330200" algn="l" rtl="0">
              <a:lnSpc>
                <a:spcPct val="115000"/>
              </a:lnSpc>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Choose one of your required breakthroughs and describe an investigation that would have to be planned and carried out to test your ExploraVision project. If possible, include the kind of data or measurements that would be collected in the investigation.</a:t>
            </a:r>
            <a:endParaRPr sz="1600" dirty="0">
              <a:solidFill>
                <a:schemeClr val="dk1"/>
              </a:solidFill>
              <a:latin typeface="Raleway"/>
              <a:ea typeface="Raleway"/>
              <a:cs typeface="Raleway"/>
              <a:sym typeface="Raleway"/>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II. Description -- 3/4</a:t>
            </a:r>
            <a:endParaRPr sz="2600" b="1">
              <a:latin typeface="Raleway"/>
              <a:ea typeface="Raleway"/>
              <a:cs typeface="Raleway"/>
              <a:sym typeface="Raleway"/>
            </a:endParaRPr>
          </a:p>
        </p:txBody>
      </p:sp>
      <p:sp>
        <p:nvSpPr>
          <p:cNvPr id="168" name="Google Shape;168;p2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marR="0" lvl="0" indent="0" algn="l" rtl="0">
              <a:lnSpc>
                <a:spcPct val="115000"/>
              </a:lnSpc>
              <a:spcBef>
                <a:spcPts val="0"/>
              </a:spcBef>
              <a:spcAft>
                <a:spcPts val="0"/>
              </a:spcAft>
              <a:buNone/>
            </a:pPr>
            <a:r>
              <a:rPr lang="en" b="1" dirty="0">
                <a:solidFill>
                  <a:schemeClr val="dk1"/>
                </a:solidFill>
                <a:latin typeface="Raleway"/>
                <a:ea typeface="Raleway"/>
                <a:cs typeface="Raleway"/>
                <a:sym typeface="Raleway"/>
              </a:rPr>
              <a:t>E. Design Process</a:t>
            </a:r>
            <a:endParaRPr b="1" dirty="0">
              <a:solidFill>
                <a:schemeClr val="dk1"/>
              </a:solidFill>
              <a:latin typeface="Raleway"/>
              <a:ea typeface="Raleway"/>
              <a:cs typeface="Raleway"/>
              <a:sym typeface="Raleway"/>
            </a:endParaRPr>
          </a:p>
          <a:p>
            <a:pPr marL="457200" marR="0" lvl="0" indent="-342900" algn="l" rtl="0">
              <a:lnSpc>
                <a:spcPct val="115000"/>
              </a:lnSpc>
              <a:spcBef>
                <a:spcPts val="160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Describe three alternative ideas of features the team considered for their project. The ideas and features should be directly related to the project, not a list related to other projects submitted in previous years or by other participants. </a:t>
            </a:r>
            <a:endParaRPr dirty="0">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Describe why the team rejected each feature and idea in favor of the ones in the submitted technology. </a:t>
            </a:r>
            <a:endParaRPr dirty="0">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Describe how your future technology feature is better than the rejected design feature.</a:t>
            </a:r>
            <a:endParaRPr dirty="0">
              <a:solidFill>
                <a:schemeClr val="dk1"/>
              </a:solidFill>
              <a:latin typeface="Raleway"/>
              <a:ea typeface="Raleway"/>
              <a:cs typeface="Raleway"/>
              <a:sym typeface="Raleway"/>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b="1" dirty="0">
                <a:latin typeface="Raleway"/>
                <a:ea typeface="Raleway"/>
                <a:cs typeface="Raleway"/>
                <a:sym typeface="Raleway"/>
              </a:rPr>
              <a:t>How to use this presentation and slide deck</a:t>
            </a:r>
            <a:endParaRPr b="1" dirty="0">
              <a:latin typeface="Raleway"/>
              <a:ea typeface="Raleway"/>
              <a:cs typeface="Raleway"/>
              <a:sym typeface="Raleway"/>
            </a:endParaRPr>
          </a:p>
        </p:txBody>
      </p:sp>
      <p:sp>
        <p:nvSpPr>
          <p:cNvPr id="62" name="Google Shape;62;p14"/>
          <p:cNvSpPr txBox="1">
            <a:spLocks noGrp="1"/>
          </p:cNvSpPr>
          <p:nvPr>
            <p:ph type="body" idx="1"/>
          </p:nvPr>
        </p:nvSpPr>
        <p:spPr>
          <a:xfrm>
            <a:off x="311700" y="1076275"/>
            <a:ext cx="8520600" cy="3752204"/>
          </a:xfrm>
          <a:prstGeom prst="rect">
            <a:avLst/>
          </a:prstGeom>
        </p:spPr>
        <p:txBody>
          <a:bodyPr spcFirstLastPara="1" wrap="square" lIns="91425" tIns="91425" rIns="91425" bIns="91425" anchor="t" anchorCtr="0">
            <a:noAutofit/>
          </a:bodyPr>
          <a:lstStyle/>
          <a:p>
            <a:pPr marL="285750" indent="-285750">
              <a:lnSpc>
                <a:spcPct val="100000"/>
              </a:lnSpc>
              <a:spcAft>
                <a:spcPts val="600"/>
              </a:spcAft>
            </a:pPr>
            <a:r>
              <a:rPr lang="en" sz="2000" dirty="0">
                <a:solidFill>
                  <a:schemeClr val="dk1"/>
                </a:solidFill>
                <a:latin typeface="Raleway"/>
                <a:ea typeface="Raleway"/>
                <a:cs typeface="Raleway"/>
                <a:sym typeface="Raleway"/>
              </a:rPr>
              <a:t>Feel free to use this presentation to introduce the Toshiba/NSTA ExploraVision competition and program at a high level to your school leadership, parents and students.</a:t>
            </a:r>
          </a:p>
          <a:p>
            <a:pPr marL="285750" indent="-285750">
              <a:lnSpc>
                <a:spcPct val="100000"/>
              </a:lnSpc>
              <a:spcAft>
                <a:spcPts val="600"/>
              </a:spcAft>
            </a:pPr>
            <a:r>
              <a:rPr lang="en" sz="2000" dirty="0">
                <a:solidFill>
                  <a:schemeClr val="dk1"/>
                </a:solidFill>
                <a:latin typeface="Raleway"/>
                <a:ea typeface="Raleway"/>
                <a:cs typeface="Raleway"/>
                <a:sym typeface="Raleway"/>
              </a:rPr>
              <a:t>The following slide deck is meant to serve as a framework for your teams to get started and provide thoughts as to how the coach will approach the competition this year!</a:t>
            </a:r>
          </a:p>
          <a:p>
            <a:pPr marL="285750" indent="-285750">
              <a:lnSpc>
                <a:spcPct val="100000"/>
              </a:lnSpc>
              <a:spcAft>
                <a:spcPts val="600"/>
              </a:spcAft>
            </a:pPr>
            <a:r>
              <a:rPr lang="en" sz="2000" dirty="0">
                <a:solidFill>
                  <a:schemeClr val="dk1"/>
                </a:solidFill>
                <a:latin typeface="Raleway"/>
                <a:ea typeface="Raleway"/>
                <a:cs typeface="Raleway"/>
                <a:sym typeface="Raleway"/>
              </a:rPr>
              <a:t>If you </a:t>
            </a:r>
            <a:r>
              <a:rPr lang="en-US" sz="2000" dirty="0">
                <a:solidFill>
                  <a:schemeClr val="dk1"/>
                </a:solidFill>
                <a:latin typeface="Raleway"/>
                <a:ea typeface="Raleway"/>
                <a:cs typeface="Raleway"/>
                <a:sym typeface="Raleway"/>
              </a:rPr>
              <a:t>ha</a:t>
            </a:r>
            <a:r>
              <a:rPr lang="en" sz="2000" dirty="0">
                <a:solidFill>
                  <a:schemeClr val="dk1"/>
                </a:solidFill>
                <a:latin typeface="Raleway"/>
                <a:ea typeface="Raleway"/>
                <a:cs typeface="Raleway"/>
                <a:sym typeface="Raleway"/>
              </a:rPr>
              <a:t>ve any questions, feel free to contact us at </a:t>
            </a:r>
            <a:r>
              <a:rPr lang="en" sz="2000" dirty="0">
                <a:solidFill>
                  <a:schemeClr val="dk1"/>
                </a:solidFill>
                <a:latin typeface="Raleway"/>
                <a:ea typeface="Raleway"/>
                <a:cs typeface="Raleway"/>
                <a:sym typeface="Raleway"/>
                <a:hlinkClick r:id="rId3"/>
              </a:rPr>
              <a:t>exploravision@nsta.org</a:t>
            </a:r>
            <a:r>
              <a:rPr lang="en" sz="2000" dirty="0">
                <a:solidFill>
                  <a:schemeClr val="dk1"/>
                </a:solidFill>
                <a:latin typeface="Raleway"/>
                <a:ea typeface="Raleway"/>
                <a:cs typeface="Raleway"/>
                <a:sym typeface="Raleway"/>
              </a:rPr>
              <a:t>.</a:t>
            </a:r>
          </a:p>
          <a:p>
            <a:pPr marL="0" indent="0">
              <a:lnSpc>
                <a:spcPct val="100000"/>
              </a:lnSpc>
              <a:spcAft>
                <a:spcPts val="600"/>
              </a:spcAft>
              <a:buNone/>
            </a:pPr>
            <a:endParaRPr lang="en" sz="1600" dirty="0">
              <a:solidFill>
                <a:schemeClr val="dk1"/>
              </a:solidFill>
              <a:latin typeface="Raleway"/>
              <a:ea typeface="Raleway"/>
              <a:cs typeface="Raleway"/>
              <a:sym typeface="Raleway"/>
            </a:endParaRPr>
          </a:p>
        </p:txBody>
      </p:sp>
    </p:spTree>
    <p:extLst>
      <p:ext uri="{BB962C8B-B14F-4D97-AF65-F5344CB8AC3E}">
        <p14:creationId xmlns:p14="http://schemas.microsoft.com/office/powerpoint/2010/main" val="41716715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3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II. Description -- 4/4</a:t>
            </a:r>
            <a:endParaRPr sz="2600" b="1">
              <a:latin typeface="Raleway"/>
              <a:ea typeface="Raleway"/>
              <a:cs typeface="Raleway"/>
              <a:sym typeface="Raleway"/>
            </a:endParaRPr>
          </a:p>
        </p:txBody>
      </p:sp>
      <p:sp>
        <p:nvSpPr>
          <p:cNvPr id="175" name="Google Shape;175;p3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marR="0" lvl="0" indent="0" algn="l" rtl="0">
              <a:lnSpc>
                <a:spcPct val="115000"/>
              </a:lnSpc>
              <a:spcBef>
                <a:spcPts val="0"/>
              </a:spcBef>
              <a:spcAft>
                <a:spcPts val="0"/>
              </a:spcAft>
              <a:buNone/>
            </a:pPr>
            <a:r>
              <a:rPr lang="en" b="1" dirty="0">
                <a:solidFill>
                  <a:srgbClr val="000000"/>
                </a:solidFill>
                <a:latin typeface="Raleway"/>
                <a:ea typeface="Raleway"/>
                <a:cs typeface="Raleway"/>
                <a:sym typeface="Raleway"/>
              </a:rPr>
              <a:t>F. Consequences</a:t>
            </a:r>
            <a:endParaRPr b="1" dirty="0">
              <a:solidFill>
                <a:srgbClr val="000000"/>
              </a:solidFill>
              <a:latin typeface="Raleway"/>
              <a:ea typeface="Raleway"/>
              <a:cs typeface="Raleway"/>
              <a:sym typeface="Raleway"/>
            </a:endParaRPr>
          </a:p>
          <a:p>
            <a:pPr marL="457200" marR="0" lvl="0" indent="-342900" algn="l" rtl="0">
              <a:lnSpc>
                <a:spcPct val="115000"/>
              </a:lnSpc>
              <a:spcBef>
                <a:spcPts val="1600"/>
              </a:spcBef>
              <a:spcAft>
                <a:spcPts val="0"/>
              </a:spcAft>
              <a:buClr>
                <a:srgbClr val="000000"/>
              </a:buClr>
              <a:buSzPts val="1800"/>
              <a:buFont typeface="Raleway"/>
              <a:buChar char="●"/>
            </a:pPr>
            <a:r>
              <a:rPr lang="en" dirty="0">
                <a:solidFill>
                  <a:srgbClr val="000000"/>
                </a:solidFill>
                <a:latin typeface="Raleway"/>
                <a:ea typeface="Raleway"/>
                <a:cs typeface="Raleway"/>
                <a:sym typeface="Raleway"/>
              </a:rPr>
              <a:t>Recognizing that all technologies have positive and negative consequences, describe the potential positive and negative consequences of the new technology on society</a:t>
            </a:r>
            <a:endParaRPr dirty="0">
              <a:solidFill>
                <a:srgbClr val="000000"/>
              </a:solidFill>
              <a:latin typeface="Raleway"/>
              <a:ea typeface="Raleway"/>
              <a:cs typeface="Raleway"/>
              <a:sym typeface="Raleway"/>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3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III. Bibliography </a:t>
            </a:r>
            <a:endParaRPr sz="2600" b="1">
              <a:latin typeface="Raleway"/>
              <a:ea typeface="Raleway"/>
              <a:cs typeface="Raleway"/>
              <a:sym typeface="Raleway"/>
            </a:endParaRPr>
          </a:p>
        </p:txBody>
      </p:sp>
      <p:sp>
        <p:nvSpPr>
          <p:cNvPr id="182" name="Google Shape;182;p3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All sources used in researching the chosen technology should be referenced in the Bibliography.</a:t>
            </a:r>
            <a:endParaRPr>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Sources must be clearly labeled and include title, author, publisher, and copyright date.</a:t>
            </a:r>
            <a:endParaRPr>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Not counted as part of the 11-page limit for the Description.</a:t>
            </a:r>
            <a:endParaRPr>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Footnotes are encouraged, but not required.</a:t>
            </a:r>
            <a:endParaRPr>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No page limit for the Bibliography section.</a:t>
            </a:r>
            <a:endParaRPr>
              <a:solidFill>
                <a:schemeClr val="dk1"/>
              </a:solidFill>
              <a:latin typeface="Raleway"/>
              <a:ea typeface="Raleway"/>
              <a:cs typeface="Raleway"/>
              <a:sym typeface="Raleway"/>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3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IV. Sample Web Pages</a:t>
            </a:r>
            <a:endParaRPr sz="2600" b="1">
              <a:latin typeface="Raleway"/>
              <a:ea typeface="Raleway"/>
              <a:cs typeface="Raleway"/>
              <a:sym typeface="Raleway"/>
            </a:endParaRPr>
          </a:p>
        </p:txBody>
      </p:sp>
      <p:sp>
        <p:nvSpPr>
          <p:cNvPr id="189" name="Google Shape;189;p32"/>
          <p:cNvSpPr txBox="1">
            <a:spLocks noGrp="1"/>
          </p:cNvSpPr>
          <p:nvPr>
            <p:ph type="body" idx="1"/>
          </p:nvPr>
        </p:nvSpPr>
        <p:spPr>
          <a:xfrm>
            <a:off x="311700" y="1228675"/>
            <a:ext cx="8520600" cy="3416400"/>
          </a:xfrm>
          <a:prstGeom prst="rect">
            <a:avLst/>
          </a:prstGeom>
        </p:spPr>
        <p:txBody>
          <a:bodyPr spcFirstLastPara="1" wrap="square" lIns="91425" tIns="91425" rIns="91425" bIns="91425" anchor="t" anchorCtr="0">
            <a:noAutofit/>
          </a:bodyPr>
          <a:lstStyle/>
          <a:p>
            <a:pPr marL="457200" marR="0" lvl="0" indent="-330200" algn="l" rtl="0">
              <a:lnSpc>
                <a:spcPct val="115000"/>
              </a:lnSpc>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Team members must prepare </a:t>
            </a:r>
            <a:r>
              <a:rPr lang="en" sz="1600" u="sng">
                <a:solidFill>
                  <a:schemeClr val="dk1"/>
                </a:solidFill>
                <a:latin typeface="Raleway"/>
                <a:ea typeface="Raleway"/>
                <a:cs typeface="Raleway"/>
                <a:sym typeface="Raleway"/>
              </a:rPr>
              <a:t>exactly five sample web pages</a:t>
            </a:r>
            <a:r>
              <a:rPr lang="en" sz="1600">
                <a:solidFill>
                  <a:schemeClr val="dk1"/>
                </a:solidFill>
                <a:latin typeface="Raleway"/>
                <a:ea typeface="Raleway"/>
                <a:cs typeface="Raleway"/>
                <a:sym typeface="Raleway"/>
              </a:rPr>
              <a:t> that communicate and promote their future technology vision. </a:t>
            </a:r>
            <a:endParaRPr sz="1600">
              <a:solidFill>
                <a:schemeClr val="dk1"/>
              </a:solidFill>
              <a:latin typeface="Raleway"/>
              <a:ea typeface="Raleway"/>
              <a:cs typeface="Raleway"/>
              <a:sym typeface="Raleway"/>
            </a:endParaRPr>
          </a:p>
          <a:p>
            <a:pPr marL="457200" marR="0" lvl="0" indent="-330200" algn="l" rtl="0">
              <a:lnSpc>
                <a:spcPct val="115000"/>
              </a:lnSpc>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Must include description and illustration of the chosen technology.</a:t>
            </a:r>
            <a:endParaRPr sz="1600">
              <a:solidFill>
                <a:schemeClr val="dk1"/>
              </a:solidFill>
              <a:latin typeface="Raleway"/>
              <a:ea typeface="Raleway"/>
              <a:cs typeface="Raleway"/>
              <a:sym typeface="Raleway"/>
            </a:endParaRPr>
          </a:p>
          <a:p>
            <a:pPr marL="457200" marR="0" lvl="0" indent="-330200" algn="l" rtl="0">
              <a:lnSpc>
                <a:spcPct val="115000"/>
              </a:lnSpc>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One of the five pages should be a model or visual representation of the technology that could be used to create a prototype for display.</a:t>
            </a:r>
            <a:endParaRPr sz="1600">
              <a:solidFill>
                <a:schemeClr val="dk1"/>
              </a:solidFill>
              <a:latin typeface="Raleway"/>
              <a:ea typeface="Raleway"/>
              <a:cs typeface="Raleway"/>
              <a:sym typeface="Raleway"/>
            </a:endParaRPr>
          </a:p>
          <a:p>
            <a:pPr marL="457200" marR="0" lvl="0" indent="-330200" algn="l" rtl="0">
              <a:lnSpc>
                <a:spcPct val="115000"/>
              </a:lnSpc>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The model should help others visualize the design and should communicate the design features.</a:t>
            </a:r>
            <a:endParaRPr sz="1600">
              <a:solidFill>
                <a:schemeClr val="dk1"/>
              </a:solidFill>
              <a:latin typeface="Raleway"/>
              <a:ea typeface="Raleway"/>
              <a:cs typeface="Raleway"/>
              <a:sym typeface="Raleway"/>
            </a:endParaRPr>
          </a:p>
          <a:p>
            <a:pPr marL="457200" marR="0" lvl="0" indent="-330200" algn="l" rtl="0">
              <a:lnSpc>
                <a:spcPct val="115000"/>
              </a:lnSpc>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Web pages can be hand-drawn, on an actual website, or computer generated with text, pictures, photographs and diagrams.</a:t>
            </a:r>
            <a:endParaRPr sz="1600">
              <a:solidFill>
                <a:schemeClr val="dk1"/>
              </a:solidFill>
              <a:latin typeface="Raleway"/>
              <a:ea typeface="Raleway"/>
              <a:cs typeface="Raleway"/>
              <a:sym typeface="Raleway"/>
            </a:endParaRPr>
          </a:p>
          <a:p>
            <a:pPr marL="914400" marR="0" lvl="0" indent="0" algn="l" rtl="0">
              <a:lnSpc>
                <a:spcPct val="115000"/>
              </a:lnSpc>
              <a:spcBef>
                <a:spcPts val="1600"/>
              </a:spcBef>
              <a:spcAft>
                <a:spcPts val="1600"/>
              </a:spcAft>
              <a:buNone/>
            </a:pPr>
            <a:endParaRPr sz="1600">
              <a:solidFill>
                <a:schemeClr val="dk1"/>
              </a:solidFill>
              <a:latin typeface="Raleway"/>
              <a:ea typeface="Raleway"/>
              <a:cs typeface="Raleway"/>
              <a:sym typeface="Raleway"/>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3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Regional </a:t>
            </a:r>
            <a:r>
              <a:rPr lang="en" sz="2600" b="1" dirty="0">
                <a:latin typeface="Raleway"/>
                <a:ea typeface="Raleway"/>
                <a:cs typeface="Raleway"/>
                <a:sym typeface="Raleway"/>
              </a:rPr>
              <a:t>Judging</a:t>
            </a:r>
            <a:endParaRPr sz="2600" b="1" dirty="0">
              <a:latin typeface="Raleway"/>
              <a:ea typeface="Raleway"/>
              <a:cs typeface="Raleway"/>
              <a:sym typeface="Raleway"/>
            </a:endParaRPr>
          </a:p>
        </p:txBody>
      </p:sp>
      <p:sp>
        <p:nvSpPr>
          <p:cNvPr id="196" name="Google Shape;196;p3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The judging committees are made up of leading science educators and science and technology experts</a:t>
            </a:r>
            <a:endParaRPr>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Judging is divided into two phases: regional and national judging</a:t>
            </a:r>
            <a:endParaRPr>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All eligible projects will be evaluated in the regional judging phase</a:t>
            </a:r>
            <a:endParaRPr>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24 regional winning teams will move on to national judging</a:t>
            </a:r>
            <a:endParaRPr>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The judging criteria for assigning points are based on </a:t>
            </a:r>
            <a:r>
              <a:rPr lang="en" b="1">
                <a:solidFill>
                  <a:schemeClr val="dk1"/>
                </a:solidFill>
                <a:latin typeface="Raleway"/>
                <a:ea typeface="Raleway"/>
                <a:cs typeface="Raleway"/>
                <a:sym typeface="Raleway"/>
              </a:rPr>
              <a:t>creativity</a:t>
            </a:r>
            <a:r>
              <a:rPr lang="en">
                <a:solidFill>
                  <a:schemeClr val="dk1"/>
                </a:solidFill>
                <a:latin typeface="Raleway"/>
                <a:ea typeface="Raleway"/>
                <a:cs typeface="Raleway"/>
                <a:sym typeface="Raleway"/>
              </a:rPr>
              <a:t>, </a:t>
            </a:r>
            <a:r>
              <a:rPr lang="en" b="1">
                <a:solidFill>
                  <a:schemeClr val="dk1"/>
                </a:solidFill>
                <a:latin typeface="Raleway"/>
                <a:ea typeface="Raleway"/>
                <a:cs typeface="Raleway"/>
                <a:sym typeface="Raleway"/>
              </a:rPr>
              <a:t>scientific</a:t>
            </a:r>
            <a:r>
              <a:rPr lang="en">
                <a:solidFill>
                  <a:schemeClr val="dk1"/>
                </a:solidFill>
                <a:latin typeface="Raleway"/>
                <a:ea typeface="Raleway"/>
                <a:cs typeface="Raleway"/>
                <a:sym typeface="Raleway"/>
              </a:rPr>
              <a:t> </a:t>
            </a:r>
            <a:r>
              <a:rPr lang="en" b="1">
                <a:solidFill>
                  <a:schemeClr val="dk1"/>
                </a:solidFill>
                <a:latin typeface="Raleway"/>
                <a:ea typeface="Raleway"/>
                <a:cs typeface="Raleway"/>
                <a:sym typeface="Raleway"/>
              </a:rPr>
              <a:t>accuracy</a:t>
            </a:r>
            <a:r>
              <a:rPr lang="en">
                <a:solidFill>
                  <a:schemeClr val="dk1"/>
                </a:solidFill>
                <a:latin typeface="Raleway"/>
                <a:ea typeface="Raleway"/>
                <a:cs typeface="Raleway"/>
                <a:sym typeface="Raleway"/>
              </a:rPr>
              <a:t>, </a:t>
            </a:r>
            <a:r>
              <a:rPr lang="en" b="1">
                <a:solidFill>
                  <a:schemeClr val="dk1"/>
                </a:solidFill>
                <a:latin typeface="Raleway"/>
                <a:ea typeface="Raleway"/>
                <a:cs typeface="Raleway"/>
                <a:sym typeface="Raleway"/>
              </a:rPr>
              <a:t>communication</a:t>
            </a:r>
            <a:r>
              <a:rPr lang="en">
                <a:solidFill>
                  <a:schemeClr val="dk1"/>
                </a:solidFill>
                <a:latin typeface="Raleway"/>
                <a:ea typeface="Raleway"/>
                <a:cs typeface="Raleway"/>
                <a:sym typeface="Raleway"/>
              </a:rPr>
              <a:t>, and </a:t>
            </a:r>
            <a:r>
              <a:rPr lang="en" b="1">
                <a:solidFill>
                  <a:schemeClr val="dk1"/>
                </a:solidFill>
                <a:latin typeface="Raleway"/>
                <a:ea typeface="Raleway"/>
                <a:cs typeface="Raleway"/>
                <a:sym typeface="Raleway"/>
              </a:rPr>
              <a:t>feasibility</a:t>
            </a:r>
            <a:r>
              <a:rPr lang="en">
                <a:solidFill>
                  <a:schemeClr val="dk1"/>
                </a:solidFill>
                <a:latin typeface="Raleway"/>
                <a:ea typeface="Raleway"/>
                <a:cs typeface="Raleway"/>
                <a:sym typeface="Raleway"/>
              </a:rPr>
              <a:t> of the project’s vision</a:t>
            </a:r>
            <a:endParaRPr>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Judges award higher scores to entries that are </a:t>
            </a:r>
            <a:r>
              <a:rPr lang="en" b="1">
                <a:solidFill>
                  <a:schemeClr val="dk1"/>
                </a:solidFill>
                <a:latin typeface="Raleway"/>
                <a:ea typeface="Raleway"/>
                <a:cs typeface="Raleway"/>
                <a:sym typeface="Raleway"/>
              </a:rPr>
              <a:t>unique</a:t>
            </a:r>
            <a:r>
              <a:rPr lang="en">
                <a:solidFill>
                  <a:schemeClr val="dk1"/>
                </a:solidFill>
                <a:latin typeface="Raleway"/>
                <a:ea typeface="Raleway"/>
                <a:cs typeface="Raleway"/>
                <a:sym typeface="Raleway"/>
              </a:rPr>
              <a:t> and </a:t>
            </a:r>
            <a:r>
              <a:rPr lang="en" b="1">
                <a:solidFill>
                  <a:schemeClr val="dk1"/>
                </a:solidFill>
                <a:latin typeface="Raleway"/>
                <a:ea typeface="Raleway"/>
                <a:cs typeface="Raleway"/>
                <a:sym typeface="Raleway"/>
              </a:rPr>
              <a:t>different</a:t>
            </a:r>
            <a:r>
              <a:rPr lang="en">
                <a:solidFill>
                  <a:schemeClr val="dk1"/>
                </a:solidFill>
                <a:latin typeface="Raleway"/>
                <a:ea typeface="Raleway"/>
                <a:cs typeface="Raleway"/>
                <a:sym typeface="Raleway"/>
              </a:rPr>
              <a:t> from those that have won previously</a:t>
            </a:r>
            <a:endParaRPr>
              <a:solidFill>
                <a:schemeClr val="dk1"/>
              </a:solidFill>
              <a:latin typeface="Raleway"/>
              <a:ea typeface="Raleway"/>
              <a:cs typeface="Raleway"/>
              <a:sym typeface="Raleway"/>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3" name="Google Shape;203;p34"/>
          <p:cNvSpPr txBox="1">
            <a:spLocks noGrp="1"/>
          </p:cNvSpPr>
          <p:nvPr>
            <p:ph type="body" idx="1"/>
          </p:nvPr>
        </p:nvSpPr>
        <p:spPr>
          <a:xfrm>
            <a:off x="2081225" y="4533900"/>
            <a:ext cx="5072100" cy="404700"/>
          </a:xfrm>
          <a:prstGeom prst="rect">
            <a:avLst/>
          </a:prstGeom>
        </p:spPr>
        <p:txBody>
          <a:bodyPr spcFirstLastPara="1" wrap="square" lIns="91425" tIns="91425" rIns="91425" bIns="91425" anchor="t" anchorCtr="0">
            <a:noAutofit/>
          </a:bodyPr>
          <a:lstStyle/>
          <a:p>
            <a:pPr marL="0" marR="0" lvl="0" indent="0" algn="l" rtl="0">
              <a:lnSpc>
                <a:spcPct val="115000"/>
              </a:lnSpc>
              <a:spcBef>
                <a:spcPts val="0"/>
              </a:spcBef>
              <a:spcAft>
                <a:spcPts val="1600"/>
              </a:spcAft>
              <a:buNone/>
            </a:pPr>
            <a:r>
              <a:rPr lang="en" sz="1000"/>
              <a:t>Through Toshiba’s shared mission partnership with NSTA, the Toshiba/NSTA ExploraVision competition makes a vital contribution to the educational community</a:t>
            </a:r>
            <a:endParaRPr sz="1000" u="sng"/>
          </a:p>
        </p:txBody>
      </p:sp>
      <p:sp>
        <p:nvSpPr>
          <p:cNvPr id="204" name="Google Shape;204;p3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Resources</a:t>
            </a:r>
            <a:endParaRPr sz="2600" b="1">
              <a:latin typeface="Raleway"/>
              <a:ea typeface="Raleway"/>
              <a:cs typeface="Raleway"/>
              <a:sym typeface="Raleway"/>
            </a:endParaRPr>
          </a:p>
        </p:txBody>
      </p:sp>
      <p:sp>
        <p:nvSpPr>
          <p:cNvPr id="205" name="Google Shape;205;p34"/>
          <p:cNvSpPr txBox="1">
            <a:spLocks noGrp="1"/>
          </p:cNvSpPr>
          <p:nvPr>
            <p:ph type="body" idx="1"/>
          </p:nvPr>
        </p:nvSpPr>
        <p:spPr>
          <a:xfrm>
            <a:off x="311700" y="1000075"/>
            <a:ext cx="8749200" cy="3416400"/>
          </a:xfrm>
          <a:prstGeom prst="rect">
            <a:avLst/>
          </a:prstGeom>
        </p:spPr>
        <p:txBody>
          <a:bodyPr spcFirstLastPara="1" wrap="square" lIns="91425" tIns="91425" rIns="91425" bIns="91425" anchor="t" anchorCtr="0">
            <a:noAutofit/>
          </a:bodyPr>
          <a:lstStyle/>
          <a:p>
            <a:pPr>
              <a:buClr>
                <a:schemeClr val="dk1"/>
              </a:buClr>
              <a:buFont typeface="Raleway"/>
              <a:buChar char="●"/>
            </a:pPr>
            <a:r>
              <a:rPr lang="en-US" u="sng" dirty="0">
                <a:solidFill>
                  <a:schemeClr val="dk1"/>
                </a:solidFill>
                <a:latin typeface="Raleway"/>
                <a:ea typeface="Raleway"/>
                <a:cs typeface="Raleway"/>
                <a:sym typeface="Raleway"/>
                <a:hlinkClick r:id="rId3"/>
              </a:rPr>
              <a:t>Sample Project Development Timeline</a:t>
            </a:r>
            <a:endParaRPr lang="en-US" dirty="0">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u="sng" dirty="0">
                <a:solidFill>
                  <a:schemeClr val="dk1"/>
                </a:solidFill>
                <a:latin typeface="Raleway"/>
                <a:ea typeface="Raleway"/>
                <a:cs typeface="Raleway"/>
                <a:sym typeface="Raleway"/>
                <a:hlinkClick r:id="rId4"/>
              </a:rPr>
              <a:t>Register you and your students team</a:t>
            </a:r>
            <a:r>
              <a:rPr lang="en" u="sng" dirty="0">
                <a:solidFill>
                  <a:schemeClr val="dk1"/>
                </a:solidFill>
                <a:latin typeface="Raleway"/>
                <a:ea typeface="Raleway"/>
                <a:cs typeface="Raleway"/>
                <a:sym typeface="Raleway"/>
              </a:rPr>
              <a:t> </a:t>
            </a:r>
            <a:endParaRPr dirty="0">
              <a:solidFill>
                <a:srgbClr val="FF0000"/>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u="sng" dirty="0">
                <a:solidFill>
                  <a:schemeClr val="dk1"/>
                </a:solidFill>
                <a:latin typeface="Raleway"/>
                <a:ea typeface="Raleway"/>
                <a:cs typeface="Raleway"/>
                <a:sym typeface="Raleway"/>
                <a:hlinkClick r:id="rId5"/>
              </a:rPr>
              <a:t>Sample Projects</a:t>
            </a:r>
            <a:endParaRPr dirty="0">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u="sng" dirty="0">
                <a:solidFill>
                  <a:schemeClr val="dk1"/>
                </a:solidFill>
                <a:latin typeface="Raleway"/>
                <a:ea typeface="Raleway"/>
                <a:cs typeface="Raleway"/>
                <a:sym typeface="Raleway"/>
                <a:hlinkClick r:id="rId6"/>
              </a:rPr>
              <a:t>Lesson Plan</a:t>
            </a:r>
            <a:endParaRPr dirty="0">
              <a:solidFill>
                <a:schemeClr val="dk1"/>
              </a:solidFill>
              <a:latin typeface="Raleway"/>
              <a:ea typeface="Raleway"/>
              <a:cs typeface="Raleway"/>
              <a:sym typeface="Raleway"/>
            </a:endParaRPr>
          </a:p>
          <a:p>
            <a:pPr>
              <a:buClr>
                <a:schemeClr val="dk1"/>
              </a:buClr>
              <a:buFont typeface="Raleway"/>
              <a:buChar char="●"/>
            </a:pPr>
            <a:r>
              <a:rPr lang="en-US" u="sng" dirty="0">
                <a:solidFill>
                  <a:schemeClr val="dk1"/>
                </a:solidFill>
                <a:latin typeface="Raleway"/>
                <a:ea typeface="Raleway"/>
                <a:cs typeface="Raleway"/>
                <a:sym typeface="Raleway"/>
                <a:hlinkClick r:id="rId7"/>
              </a:rPr>
              <a:t>For more information</a:t>
            </a:r>
            <a:endParaRPr lang="en-US" dirty="0">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u="sng" dirty="0">
                <a:solidFill>
                  <a:schemeClr val="dk1"/>
                </a:solidFill>
                <a:latin typeface="Raleway"/>
                <a:ea typeface="Raleway"/>
                <a:cs typeface="Raleway"/>
                <a:sym typeface="Raleway"/>
                <a:hlinkClick r:id="rId8"/>
              </a:rPr>
              <a:t>FAQ</a:t>
            </a:r>
            <a:endParaRPr dirty="0">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u="sng" dirty="0">
                <a:solidFill>
                  <a:schemeClr val="dk1"/>
                </a:solidFill>
                <a:latin typeface="Raleway"/>
                <a:ea typeface="Raleway"/>
                <a:cs typeface="Raleway"/>
                <a:sym typeface="Raleway"/>
                <a:hlinkClick r:id="rId9"/>
              </a:rPr>
              <a:t>Facebook</a:t>
            </a:r>
            <a:endParaRPr dirty="0">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u="sng" dirty="0">
                <a:solidFill>
                  <a:schemeClr val="dk1"/>
                </a:solidFill>
                <a:latin typeface="Raleway"/>
                <a:ea typeface="Raleway"/>
                <a:cs typeface="Raleway"/>
                <a:sym typeface="Raleway"/>
                <a:hlinkClick r:id="rId10"/>
              </a:rPr>
              <a:t>X formerly know as Twitter</a:t>
            </a:r>
            <a:endParaRPr dirty="0">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Email: </a:t>
            </a:r>
            <a:r>
              <a:rPr lang="en" dirty="0">
                <a:solidFill>
                  <a:schemeClr val="dk1"/>
                </a:solidFill>
                <a:latin typeface="Raleway"/>
                <a:ea typeface="Raleway"/>
                <a:cs typeface="Raleway"/>
                <a:sym typeface="Raleway"/>
                <a:hlinkClick r:id="rId11"/>
              </a:rPr>
              <a:t>exploravision@nsta.org</a:t>
            </a:r>
            <a:endParaRPr lang="en" dirty="0">
              <a:solidFill>
                <a:schemeClr val="dk1"/>
              </a:solidFill>
              <a:latin typeface="Raleway"/>
              <a:ea typeface="Raleway"/>
              <a:cs typeface="Raleway"/>
              <a:sym typeface="Raleway"/>
            </a:endParaRPr>
          </a:p>
          <a:p>
            <a:pPr marL="114300" lvl="0" indent="0" rtl="0">
              <a:spcBef>
                <a:spcPts val="0"/>
              </a:spcBef>
              <a:spcAft>
                <a:spcPts val="0"/>
              </a:spcAft>
              <a:buClr>
                <a:schemeClr val="dk1"/>
              </a:buClr>
              <a:buSzPts val="1800"/>
              <a:buNone/>
            </a:pPr>
            <a:endParaRPr u="sng" dirty="0">
              <a:solidFill>
                <a:schemeClr val="dk1"/>
              </a:solidFill>
              <a:latin typeface="Raleway"/>
              <a:ea typeface="Raleway"/>
              <a:cs typeface="Raleway"/>
              <a:sym typeface="Raleway"/>
            </a:endParaRPr>
          </a:p>
        </p:txBody>
      </p:sp>
      <p:pic>
        <p:nvPicPr>
          <p:cNvPr id="208" name="Google Shape;208;p34"/>
          <p:cNvPicPr preferRelativeResize="0"/>
          <p:nvPr/>
        </p:nvPicPr>
        <p:blipFill>
          <a:blip r:embed="rId12">
            <a:alphaModFix/>
          </a:blip>
          <a:stretch>
            <a:fillRect/>
          </a:stretch>
        </p:blipFill>
        <p:spPr>
          <a:xfrm>
            <a:off x="7100176" y="4507750"/>
            <a:ext cx="1877849" cy="430850"/>
          </a:xfrm>
          <a:prstGeom prst="rect">
            <a:avLst/>
          </a:prstGeom>
          <a:noFill/>
          <a:ln>
            <a:noFill/>
          </a:ln>
        </p:spPr>
      </p:pic>
      <p:pic>
        <p:nvPicPr>
          <p:cNvPr id="3" name="Picture 2">
            <a:extLst>
              <a:ext uri="{FF2B5EF4-FFF2-40B4-BE49-F238E27FC236}">
                <a16:creationId xmlns:a16="http://schemas.microsoft.com/office/drawing/2014/main" id="{289634D4-A05D-78E6-258C-3137643BED74}"/>
              </a:ext>
            </a:extLst>
          </p:cNvPr>
          <p:cNvPicPr>
            <a:picLocks noChangeAspect="1"/>
          </p:cNvPicPr>
          <p:nvPr/>
        </p:nvPicPr>
        <p:blipFill rotWithShape="1">
          <a:blip r:embed="rId13" cstate="screen">
            <a:extLst>
              <a:ext uri="{28A0092B-C50C-407E-A947-70E740481C1C}">
                <a14:useLocalDpi xmlns:a14="http://schemas.microsoft.com/office/drawing/2010/main"/>
              </a:ext>
            </a:extLst>
          </a:blip>
          <a:srcRect/>
          <a:stretch/>
        </p:blipFill>
        <p:spPr>
          <a:xfrm>
            <a:off x="4686300" y="1765738"/>
            <a:ext cx="4001731" cy="230176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b="1">
                <a:latin typeface="Raleway"/>
                <a:ea typeface="Raleway"/>
                <a:cs typeface="Raleway"/>
                <a:sym typeface="Raleway"/>
              </a:rPr>
              <a:t>About Toshiba/NSTA ExploraVision</a:t>
            </a:r>
            <a:endParaRPr b="1">
              <a:latin typeface="Raleway"/>
              <a:ea typeface="Raleway"/>
              <a:cs typeface="Raleway"/>
              <a:sym typeface="Raleway"/>
            </a:endParaRPr>
          </a:p>
        </p:txBody>
      </p:sp>
      <p:sp>
        <p:nvSpPr>
          <p:cNvPr id="62" name="Google Shape;62;p14"/>
          <p:cNvSpPr txBox="1">
            <a:spLocks noGrp="1"/>
          </p:cNvSpPr>
          <p:nvPr>
            <p:ph type="body" idx="1"/>
          </p:nvPr>
        </p:nvSpPr>
        <p:spPr>
          <a:xfrm>
            <a:off x="311700" y="1076275"/>
            <a:ext cx="8520600" cy="3752204"/>
          </a:xfrm>
          <a:prstGeom prst="rect">
            <a:avLst/>
          </a:prstGeom>
        </p:spPr>
        <p:txBody>
          <a:bodyPr spcFirstLastPara="1" wrap="square" lIns="91425" tIns="91425" rIns="91425" bIns="91425" anchor="t" anchorCtr="0">
            <a:noAutofit/>
          </a:bodyPr>
          <a:lstStyle/>
          <a:p>
            <a:pPr marL="285750" indent="-285750">
              <a:lnSpc>
                <a:spcPct val="100000"/>
              </a:lnSpc>
              <a:spcAft>
                <a:spcPts val="600"/>
              </a:spcAft>
            </a:pPr>
            <a:r>
              <a:rPr lang="en" sz="1600" dirty="0">
                <a:solidFill>
                  <a:schemeClr val="dk1"/>
                </a:solidFill>
                <a:latin typeface="Raleway"/>
                <a:ea typeface="Raleway"/>
                <a:cs typeface="Raleway"/>
                <a:sym typeface="Raleway"/>
              </a:rPr>
              <a:t>ExploraVision is a STEM competition for K-12 students. </a:t>
            </a:r>
          </a:p>
          <a:p>
            <a:pPr marL="285750" indent="-285750">
              <a:lnSpc>
                <a:spcPct val="100000"/>
              </a:lnSpc>
              <a:spcAft>
                <a:spcPts val="600"/>
              </a:spcAft>
            </a:pPr>
            <a:r>
              <a:rPr lang="en" sz="1600" dirty="0">
                <a:solidFill>
                  <a:schemeClr val="dk1"/>
                </a:solidFill>
                <a:latin typeface="Raleway"/>
                <a:ea typeface="Raleway"/>
                <a:cs typeface="Raleway"/>
                <a:sym typeface="Raleway"/>
              </a:rPr>
              <a:t>It encourages students to combine their imagination with their knowledge of science and technology to explore visions for the future. </a:t>
            </a:r>
          </a:p>
          <a:p>
            <a:pPr marL="285750" indent="-285750">
              <a:lnSpc>
                <a:spcPct val="100000"/>
              </a:lnSpc>
              <a:spcAft>
                <a:spcPts val="600"/>
              </a:spcAft>
            </a:pPr>
            <a:r>
              <a:rPr lang="en" sz="1600" dirty="0">
                <a:solidFill>
                  <a:schemeClr val="dk1"/>
                </a:solidFill>
                <a:latin typeface="Raleway"/>
                <a:ea typeface="Raleway"/>
                <a:cs typeface="Raleway"/>
                <a:sym typeface="Raleway"/>
              </a:rPr>
              <a:t>Teams of 2-4 students select a technology, research how it works, learn why it was invented, and then predict how that technology may change in the future. </a:t>
            </a:r>
          </a:p>
          <a:p>
            <a:pPr marL="285750" indent="-285750">
              <a:lnSpc>
                <a:spcPct val="100000"/>
              </a:lnSpc>
              <a:spcAft>
                <a:spcPts val="600"/>
              </a:spcAft>
            </a:pPr>
            <a:r>
              <a:rPr lang="en" sz="1600" dirty="0">
                <a:solidFill>
                  <a:schemeClr val="dk1"/>
                </a:solidFill>
                <a:latin typeface="Raleway"/>
                <a:ea typeface="Raleway"/>
                <a:cs typeface="Raleway"/>
                <a:sym typeface="Raleway"/>
              </a:rPr>
              <a:t>Students identify what “breakthroughs” are required for their idea to become a reality and describe the positive and negative consequences of their technology on society. </a:t>
            </a:r>
          </a:p>
          <a:p>
            <a:pPr marL="285750" indent="-285750">
              <a:lnSpc>
                <a:spcPct val="100000"/>
              </a:lnSpc>
              <a:spcAft>
                <a:spcPts val="600"/>
              </a:spcAft>
            </a:pPr>
            <a:r>
              <a:rPr lang="en" sz="1600" dirty="0">
                <a:solidFill>
                  <a:schemeClr val="dk1"/>
                </a:solidFill>
                <a:latin typeface="Raleway"/>
                <a:ea typeface="Raleway"/>
                <a:cs typeface="Raleway"/>
                <a:sym typeface="Raleway"/>
              </a:rPr>
              <a:t>The students write a paper and draw a series of web pages to describe and communicate their idea. </a:t>
            </a:r>
          </a:p>
          <a:p>
            <a:pPr marL="285750" indent="-285750">
              <a:lnSpc>
                <a:spcPct val="100000"/>
              </a:lnSpc>
              <a:spcAft>
                <a:spcPts val="600"/>
              </a:spcAft>
            </a:pPr>
            <a:r>
              <a:rPr lang="en" sz="1600" b="1" dirty="0">
                <a:solidFill>
                  <a:schemeClr val="dk1"/>
                </a:solidFill>
                <a:latin typeface="Raleway"/>
                <a:ea typeface="Raleway"/>
                <a:cs typeface="Raleway"/>
                <a:sym typeface="Raleway"/>
              </a:rPr>
              <a:t>Finalists make a visual poster (for K-3 grades) and an actual website (for 4-12 grades)* and a prototype of their future vision. </a:t>
            </a:r>
          </a:p>
          <a:p>
            <a:pPr marL="285750" indent="-285750">
              <a:lnSpc>
                <a:spcPct val="100000"/>
              </a:lnSpc>
              <a:spcAft>
                <a:spcPts val="600"/>
              </a:spcAft>
            </a:pPr>
            <a:r>
              <a:rPr lang="en" sz="1600" dirty="0">
                <a:solidFill>
                  <a:schemeClr val="dk1"/>
                </a:solidFill>
                <a:latin typeface="Raleway"/>
                <a:ea typeface="Raleway"/>
                <a:cs typeface="Raleway"/>
                <a:sym typeface="Raleway"/>
              </a:rPr>
              <a:t>ExploraVision is more than a science fair or a competition—it can be a virtual or in-person tool to ignite every student’s love of STEM subjects!</a:t>
            </a:r>
            <a:endParaRPr sz="1600" dirty="0">
              <a:latin typeface="Raleway"/>
              <a:ea typeface="Raleway"/>
              <a:cs typeface="Raleway"/>
              <a:sym typeface="Raleway"/>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b="1">
                <a:latin typeface="Raleway"/>
                <a:ea typeface="Raleway"/>
                <a:cs typeface="Raleway"/>
                <a:sym typeface="Raleway"/>
              </a:rPr>
              <a:t>Video About Toshiba/NSTA ExploraVision</a:t>
            </a:r>
            <a:endParaRPr b="1">
              <a:latin typeface="Raleway"/>
              <a:ea typeface="Raleway"/>
              <a:cs typeface="Raleway"/>
              <a:sym typeface="Raleway"/>
            </a:endParaRPr>
          </a:p>
        </p:txBody>
      </p:sp>
      <p:sp>
        <p:nvSpPr>
          <p:cNvPr id="69" name="Google Shape;69;p15"/>
          <p:cNvSpPr txBox="1">
            <a:spLocks noGrp="1"/>
          </p:cNvSpPr>
          <p:nvPr>
            <p:ph type="body" idx="1"/>
          </p:nvPr>
        </p:nvSpPr>
        <p:spPr>
          <a:xfrm>
            <a:off x="5474523" y="1152475"/>
            <a:ext cx="3464649" cy="3416400"/>
          </a:xfrm>
          <a:prstGeom prst="rect">
            <a:avLst/>
          </a:prstGeom>
        </p:spPr>
        <p:txBody>
          <a:bodyPr spcFirstLastPara="1" wrap="square" lIns="91425" tIns="91425" rIns="91425" bIns="91425" anchor="t" anchorCtr="0">
            <a:noAutofit/>
          </a:bodyPr>
          <a:lstStyle/>
          <a:p>
            <a:pPr marL="344488" lvl="0" indent="-230188">
              <a:spcBef>
                <a:spcPts val="0"/>
              </a:spcBef>
              <a:spcAft>
                <a:spcPts val="0"/>
              </a:spcAft>
              <a:buClr>
                <a:srgbClr val="000000"/>
              </a:buClr>
              <a:buSzPts val="1800"/>
              <a:buFont typeface="Raleway"/>
              <a:buChar char="●"/>
            </a:pPr>
            <a:r>
              <a:rPr lang="en" u="sng" dirty="0">
                <a:solidFill>
                  <a:schemeClr val="hlink"/>
                </a:solidFill>
                <a:latin typeface="Raleway"/>
                <a:ea typeface="Raleway"/>
                <a:cs typeface="Raleway"/>
                <a:sym typeface="Raleway"/>
                <a:hlinkClick r:id="rId3"/>
              </a:rPr>
              <a:t>Watch About ExploraVision video</a:t>
            </a:r>
            <a:endParaRPr dirty="0">
              <a:solidFill>
                <a:srgbClr val="000000"/>
              </a:solidFill>
              <a:latin typeface="Raleway"/>
              <a:ea typeface="Raleway"/>
              <a:cs typeface="Raleway"/>
              <a:sym typeface="Raleway"/>
            </a:endParaRPr>
          </a:p>
          <a:p>
            <a:pPr marL="344488" lvl="0" indent="-230188" rtl="0">
              <a:spcBef>
                <a:spcPts val="0"/>
              </a:spcBef>
              <a:spcAft>
                <a:spcPts val="0"/>
              </a:spcAft>
              <a:buSzPts val="1800"/>
              <a:buFont typeface="Raleway"/>
              <a:buChar char="●"/>
            </a:pPr>
            <a:r>
              <a:rPr lang="en" dirty="0">
                <a:solidFill>
                  <a:schemeClr val="dk1"/>
                </a:solidFill>
                <a:latin typeface="Raleway"/>
                <a:ea typeface="Raleway"/>
                <a:cs typeface="Raleway"/>
                <a:sym typeface="Raleway"/>
              </a:rPr>
              <a:t>What Bill Nye the Science Guy has to say about the program </a:t>
            </a:r>
            <a:r>
              <a:rPr lang="en" dirty="0">
                <a:solidFill>
                  <a:srgbClr val="000000"/>
                </a:solidFill>
                <a:latin typeface="Raleway"/>
                <a:ea typeface="Raleway"/>
                <a:cs typeface="Raleway"/>
                <a:sym typeface="Raleway"/>
              </a:rPr>
              <a:t>(click</a:t>
            </a:r>
            <a:r>
              <a:rPr lang="en" dirty="0">
                <a:solidFill>
                  <a:srgbClr val="FF0000"/>
                </a:solidFill>
                <a:latin typeface="Raleway"/>
                <a:ea typeface="Raleway"/>
                <a:cs typeface="Raleway"/>
                <a:sym typeface="Raleway"/>
              </a:rPr>
              <a:t> </a:t>
            </a:r>
            <a:r>
              <a:rPr lang="en" u="sng" dirty="0">
                <a:solidFill>
                  <a:schemeClr val="hlink"/>
                </a:solidFill>
                <a:latin typeface="Raleway"/>
                <a:ea typeface="Raleway"/>
                <a:cs typeface="Raleway"/>
                <a:sym typeface="Raleway"/>
                <a:hlinkClick r:id="rId4"/>
              </a:rPr>
              <a:t>here</a:t>
            </a:r>
            <a:r>
              <a:rPr lang="en" dirty="0">
                <a:solidFill>
                  <a:srgbClr val="000000"/>
                </a:solidFill>
                <a:latin typeface="Raleway"/>
                <a:ea typeface="Raleway"/>
                <a:cs typeface="Raleway"/>
                <a:sym typeface="Raleway"/>
              </a:rPr>
              <a:t>)</a:t>
            </a:r>
            <a:endParaRPr dirty="0">
              <a:solidFill>
                <a:srgbClr val="000000"/>
              </a:solidFill>
              <a:latin typeface="Raleway"/>
              <a:ea typeface="Raleway"/>
              <a:cs typeface="Raleway"/>
              <a:sym typeface="Raleway"/>
            </a:endParaRPr>
          </a:p>
          <a:p>
            <a:pPr marL="344488" lvl="0" indent="-230188" rtl="0">
              <a:spcBef>
                <a:spcPts val="0"/>
              </a:spcBef>
              <a:spcAft>
                <a:spcPts val="0"/>
              </a:spcAft>
              <a:buSzPts val="1800"/>
              <a:buFont typeface="Raleway"/>
              <a:buChar char="●"/>
            </a:pPr>
            <a:r>
              <a:rPr lang="en" dirty="0">
                <a:solidFill>
                  <a:schemeClr val="dk1"/>
                </a:solidFill>
                <a:latin typeface="Raleway"/>
                <a:ea typeface="Raleway"/>
                <a:cs typeface="Raleway"/>
                <a:sym typeface="Raleway"/>
              </a:rPr>
              <a:t>Watch what the ExploraVision winning teachers, students, and alumuni say about the program on this </a:t>
            </a:r>
            <a:r>
              <a:rPr lang="en" dirty="0">
                <a:solidFill>
                  <a:schemeClr val="dk1"/>
                </a:solidFill>
                <a:latin typeface="Raleway"/>
                <a:ea typeface="Raleway"/>
                <a:cs typeface="Raleway"/>
                <a:sym typeface="Raleway"/>
                <a:hlinkClick r:id="rId5"/>
              </a:rPr>
              <a:t>YouTube Channel</a:t>
            </a:r>
            <a:endParaRPr dirty="0">
              <a:solidFill>
                <a:schemeClr val="dk1"/>
              </a:solidFill>
              <a:latin typeface="Raleway"/>
              <a:ea typeface="Raleway"/>
              <a:cs typeface="Raleway"/>
              <a:sym typeface="Raleway"/>
            </a:endParaRPr>
          </a:p>
        </p:txBody>
      </p:sp>
      <p:pic>
        <p:nvPicPr>
          <p:cNvPr id="71" name="Google Shape;71;p15"/>
          <p:cNvPicPr preferRelativeResize="0"/>
          <p:nvPr/>
        </p:nvPicPr>
        <p:blipFill>
          <a:blip r:embed="rId6" cstate="print">
            <a:alphaModFix/>
            <a:extLst>
              <a:ext uri="{28A0092B-C50C-407E-A947-70E740481C1C}">
                <a14:useLocalDpi xmlns:a14="http://schemas.microsoft.com/office/drawing/2010/main"/>
              </a:ext>
            </a:extLst>
          </a:blip>
          <a:stretch>
            <a:fillRect/>
          </a:stretch>
        </p:blipFill>
        <p:spPr>
          <a:xfrm>
            <a:off x="311703" y="1102551"/>
            <a:ext cx="5284928" cy="3516248"/>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Why Participate in ExploraVision?</a:t>
            </a:r>
            <a:endParaRPr sz="2600" b="1">
              <a:latin typeface="Raleway"/>
              <a:ea typeface="Raleway"/>
              <a:cs typeface="Raleway"/>
              <a:sym typeface="Raleway"/>
            </a:endParaRPr>
          </a:p>
        </p:txBody>
      </p:sp>
      <p:sp>
        <p:nvSpPr>
          <p:cNvPr id="77" name="Google Shape;77;p16"/>
          <p:cNvSpPr txBox="1">
            <a:spLocks noGrp="1"/>
          </p:cNvSpPr>
          <p:nvPr>
            <p:ph type="body" idx="1"/>
          </p:nvPr>
        </p:nvSpPr>
        <p:spPr>
          <a:xfrm>
            <a:off x="311700" y="1076275"/>
            <a:ext cx="8520600" cy="3787500"/>
          </a:xfrm>
          <a:prstGeom prst="rect">
            <a:avLst/>
          </a:prstGeom>
        </p:spPr>
        <p:txBody>
          <a:bodyPr spcFirstLastPara="1" wrap="square" lIns="91425" tIns="91425" rIns="91425" bIns="91425" anchor="t" anchorCtr="0">
            <a:noAutofit/>
          </a:bodyPr>
          <a:lstStyle/>
          <a:p>
            <a:pPr marL="457200" marR="0" lvl="0" indent="-336550" algn="l" rtl="0">
              <a:lnSpc>
                <a:spcPct val="115000"/>
              </a:lnSpc>
              <a:spcBef>
                <a:spcPts val="0"/>
              </a:spcBef>
              <a:spcAft>
                <a:spcPts val="0"/>
              </a:spcAft>
              <a:buClr>
                <a:schemeClr val="dk1"/>
              </a:buClr>
              <a:buSzPts val="1700"/>
              <a:buFont typeface="Raleway"/>
              <a:buChar char="●"/>
            </a:pPr>
            <a:r>
              <a:rPr lang="en" sz="1700" dirty="0">
                <a:solidFill>
                  <a:schemeClr val="dk1"/>
                </a:solidFill>
                <a:latin typeface="Raleway"/>
                <a:ea typeface="Raleway"/>
                <a:cs typeface="Raleway"/>
                <a:sym typeface="Raleway"/>
              </a:rPr>
              <a:t>Engage students in project-based learning to solve real world problems</a:t>
            </a:r>
            <a:endParaRPr sz="1700" dirty="0">
              <a:solidFill>
                <a:schemeClr val="dk1"/>
              </a:solidFill>
              <a:latin typeface="Raleway"/>
              <a:ea typeface="Raleway"/>
              <a:cs typeface="Raleway"/>
              <a:sym typeface="Raleway"/>
            </a:endParaRPr>
          </a:p>
          <a:p>
            <a:pPr marL="457200" marR="0" lvl="0" indent="-336550" algn="l" rtl="0">
              <a:lnSpc>
                <a:spcPct val="115000"/>
              </a:lnSpc>
              <a:spcBef>
                <a:spcPts val="0"/>
              </a:spcBef>
              <a:spcAft>
                <a:spcPts val="0"/>
              </a:spcAft>
              <a:buClr>
                <a:schemeClr val="dk1"/>
              </a:buClr>
              <a:buSzPts val="1700"/>
              <a:buFont typeface="Raleway"/>
              <a:buChar char="●"/>
            </a:pPr>
            <a:r>
              <a:rPr lang="en" sz="1700" dirty="0">
                <a:solidFill>
                  <a:schemeClr val="dk1"/>
                </a:solidFill>
                <a:latin typeface="Raleway"/>
                <a:ea typeface="Raleway"/>
                <a:cs typeface="Raleway"/>
                <a:sym typeface="Raleway"/>
              </a:rPr>
              <a:t>Help students, teachers, and the community become interested in STEM</a:t>
            </a:r>
            <a:endParaRPr sz="1700" dirty="0">
              <a:solidFill>
                <a:schemeClr val="dk1"/>
              </a:solidFill>
              <a:latin typeface="Raleway"/>
              <a:ea typeface="Raleway"/>
              <a:cs typeface="Raleway"/>
              <a:sym typeface="Raleway"/>
            </a:endParaRPr>
          </a:p>
          <a:p>
            <a:pPr marL="457200" marR="0" lvl="0" indent="-336550" algn="l" rtl="0">
              <a:lnSpc>
                <a:spcPct val="115000"/>
              </a:lnSpc>
              <a:spcBef>
                <a:spcPts val="0"/>
              </a:spcBef>
              <a:spcAft>
                <a:spcPts val="0"/>
              </a:spcAft>
              <a:buClr>
                <a:schemeClr val="dk1"/>
              </a:buClr>
              <a:buSzPts val="1700"/>
              <a:buFont typeface="Raleway"/>
              <a:buChar char="●"/>
            </a:pPr>
            <a:r>
              <a:rPr lang="en" sz="1700" dirty="0">
                <a:solidFill>
                  <a:schemeClr val="dk1"/>
                </a:solidFill>
                <a:latin typeface="Raleway"/>
                <a:ea typeface="Raleway"/>
                <a:cs typeface="Raleway"/>
                <a:sym typeface="Raleway"/>
              </a:rPr>
              <a:t>Help students develop skills such as critical thinking and communication</a:t>
            </a:r>
            <a:endParaRPr sz="1700" dirty="0">
              <a:solidFill>
                <a:schemeClr val="dk1"/>
              </a:solidFill>
              <a:latin typeface="Raleway"/>
              <a:ea typeface="Raleway"/>
              <a:cs typeface="Raleway"/>
              <a:sym typeface="Raleway"/>
            </a:endParaRPr>
          </a:p>
          <a:p>
            <a:pPr marL="457200" marR="0" lvl="0" indent="-336550" algn="l" rtl="0">
              <a:lnSpc>
                <a:spcPct val="115000"/>
              </a:lnSpc>
              <a:spcBef>
                <a:spcPts val="0"/>
              </a:spcBef>
              <a:spcAft>
                <a:spcPts val="0"/>
              </a:spcAft>
              <a:buClr>
                <a:schemeClr val="dk1"/>
              </a:buClr>
              <a:buSzPts val="1700"/>
              <a:buFont typeface="Raleway"/>
              <a:buChar char="●"/>
            </a:pPr>
            <a:r>
              <a:rPr lang="en" sz="1700" dirty="0">
                <a:solidFill>
                  <a:schemeClr val="dk1"/>
                </a:solidFill>
                <a:latin typeface="Raleway"/>
                <a:ea typeface="Raleway"/>
                <a:cs typeface="Raleway"/>
                <a:sym typeface="Raleway"/>
              </a:rPr>
              <a:t>Teach students how to work effectively in groups on an interdisciplinary project</a:t>
            </a:r>
            <a:endParaRPr sz="1700" dirty="0">
              <a:solidFill>
                <a:schemeClr val="dk1"/>
              </a:solidFill>
              <a:latin typeface="Raleway"/>
              <a:ea typeface="Raleway"/>
              <a:cs typeface="Raleway"/>
              <a:sym typeface="Raleway"/>
            </a:endParaRPr>
          </a:p>
          <a:p>
            <a:pPr marL="457200" marR="0" lvl="0" indent="-336550" algn="l" rtl="0">
              <a:lnSpc>
                <a:spcPct val="115000"/>
              </a:lnSpc>
              <a:spcBef>
                <a:spcPts val="0"/>
              </a:spcBef>
              <a:spcAft>
                <a:spcPts val="0"/>
              </a:spcAft>
              <a:buClr>
                <a:schemeClr val="dk1"/>
              </a:buClr>
              <a:buSzPts val="1700"/>
              <a:buFont typeface="Raleway"/>
              <a:buChar char="●"/>
            </a:pPr>
            <a:r>
              <a:rPr lang="en" sz="1700" dirty="0">
                <a:solidFill>
                  <a:schemeClr val="dk1"/>
                </a:solidFill>
                <a:latin typeface="Raleway"/>
                <a:ea typeface="Raleway"/>
                <a:cs typeface="Raleway"/>
                <a:sym typeface="Raleway"/>
              </a:rPr>
              <a:t>Help steer students toward a lifetime of learning and curiosity</a:t>
            </a:r>
            <a:endParaRPr sz="1700" dirty="0">
              <a:solidFill>
                <a:schemeClr val="dk1"/>
              </a:solidFill>
              <a:latin typeface="Raleway"/>
              <a:ea typeface="Raleway"/>
              <a:cs typeface="Raleway"/>
              <a:sym typeface="Raleway"/>
            </a:endParaRPr>
          </a:p>
          <a:p>
            <a:pPr marL="457200" marR="0" lvl="0" indent="-336550" algn="l" rtl="0">
              <a:lnSpc>
                <a:spcPct val="115000"/>
              </a:lnSpc>
              <a:spcBef>
                <a:spcPts val="0"/>
              </a:spcBef>
              <a:spcAft>
                <a:spcPts val="0"/>
              </a:spcAft>
              <a:buClr>
                <a:schemeClr val="dk1"/>
              </a:buClr>
              <a:buSzPts val="1700"/>
              <a:buFont typeface="Raleway"/>
              <a:buChar char="●"/>
            </a:pPr>
            <a:r>
              <a:rPr lang="en" sz="1700" dirty="0">
                <a:solidFill>
                  <a:schemeClr val="dk1"/>
                </a:solidFill>
                <a:latin typeface="Raleway"/>
                <a:ea typeface="Raleway"/>
                <a:cs typeface="Raleway"/>
                <a:sym typeface="Raleway"/>
              </a:rPr>
              <a:t>Teach multiple subjects in one project: STEAM, English, research &amp; history</a:t>
            </a:r>
            <a:endParaRPr sz="1700" dirty="0">
              <a:solidFill>
                <a:schemeClr val="dk1"/>
              </a:solidFill>
              <a:latin typeface="Raleway"/>
              <a:ea typeface="Raleway"/>
              <a:cs typeface="Raleway"/>
              <a:sym typeface="Raleway"/>
            </a:endParaRPr>
          </a:p>
          <a:p>
            <a:pPr marL="457200" marR="0" lvl="0" indent="-336550" algn="l" rtl="0">
              <a:lnSpc>
                <a:spcPct val="115000"/>
              </a:lnSpc>
              <a:spcBef>
                <a:spcPts val="0"/>
              </a:spcBef>
              <a:spcAft>
                <a:spcPts val="0"/>
              </a:spcAft>
              <a:buClr>
                <a:schemeClr val="dk1"/>
              </a:buClr>
              <a:buSzPts val="1700"/>
              <a:buFont typeface="Raleway"/>
              <a:buChar char="●"/>
            </a:pPr>
            <a:r>
              <a:rPr lang="en" sz="1700" dirty="0">
                <a:solidFill>
                  <a:schemeClr val="dk1"/>
                </a:solidFill>
                <a:latin typeface="Raleway"/>
                <a:ea typeface="Raleway"/>
                <a:cs typeface="Raleway"/>
                <a:sym typeface="Raleway"/>
              </a:rPr>
              <a:t>FREE to enter and everyone who enters receives a gift and a certificate from ExploraVision!</a:t>
            </a:r>
            <a:endParaRPr sz="1700" dirty="0">
              <a:solidFill>
                <a:schemeClr val="dk1"/>
              </a:solidFill>
              <a:latin typeface="Raleway"/>
              <a:ea typeface="Raleway"/>
              <a:cs typeface="Raleway"/>
              <a:sym typeface="Raleway"/>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b="1">
                <a:latin typeface="Raleway"/>
                <a:ea typeface="Raleway"/>
                <a:cs typeface="Raleway"/>
                <a:sym typeface="Raleway"/>
              </a:rPr>
              <a:t>Prizes -- For The Students</a:t>
            </a:r>
            <a:endParaRPr b="1">
              <a:latin typeface="Raleway"/>
              <a:ea typeface="Raleway"/>
              <a:cs typeface="Raleway"/>
              <a:sym typeface="Raleway"/>
            </a:endParaRPr>
          </a:p>
        </p:txBody>
      </p:sp>
      <p:sp>
        <p:nvSpPr>
          <p:cNvPr id="84" name="Google Shape;84;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3020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$10,000* savings bond for each first-place team member and $5,000* for each second-place team member</a:t>
            </a:r>
            <a:endParaRPr sz="1600" dirty="0">
              <a:solidFill>
                <a:schemeClr val="dk1"/>
              </a:solidFill>
              <a:latin typeface="Raleway"/>
              <a:ea typeface="Raleway"/>
              <a:cs typeface="Raleway"/>
              <a:sym typeface="Raleway"/>
            </a:endParaRPr>
          </a:p>
          <a:p>
            <a:pPr marL="457200" lvl="0" indent="-33020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A trip to Washington, D.C. in June for ExploraVision Awards Weekend for each national winning student and their parents/guardians</a:t>
            </a:r>
            <a:endParaRPr sz="1600" dirty="0">
              <a:solidFill>
                <a:schemeClr val="dk1"/>
              </a:solidFill>
              <a:latin typeface="Raleway"/>
              <a:ea typeface="Raleway"/>
              <a:cs typeface="Raleway"/>
              <a:sym typeface="Raleway"/>
            </a:endParaRPr>
          </a:p>
          <a:p>
            <a:pPr marL="457200" lvl="0" indent="-33020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A Chromebook for each regional winning student</a:t>
            </a:r>
            <a:endParaRPr sz="1600" dirty="0">
              <a:solidFill>
                <a:schemeClr val="dk1"/>
              </a:solidFill>
              <a:latin typeface="Raleway"/>
              <a:ea typeface="Raleway"/>
              <a:cs typeface="Raleway"/>
              <a:sym typeface="Raleway"/>
            </a:endParaRPr>
          </a:p>
          <a:p>
            <a:pPr marL="457200" lvl="0" indent="-33020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A unique prize for all students on the 500 Honorable Mention winning teams</a:t>
            </a:r>
            <a:endParaRPr sz="1600" dirty="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A certificate of participation and an entry gift for every student who submits a complete project</a:t>
            </a:r>
            <a:br>
              <a:rPr lang="en" sz="1600" dirty="0">
                <a:solidFill>
                  <a:schemeClr val="dk1"/>
                </a:solidFill>
                <a:latin typeface="Raleway"/>
                <a:ea typeface="Raleway"/>
                <a:cs typeface="Raleway"/>
                <a:sym typeface="Raleway"/>
              </a:rPr>
            </a:br>
            <a:endParaRPr sz="1600" dirty="0">
              <a:solidFill>
                <a:schemeClr val="dk1"/>
              </a:solidFill>
              <a:latin typeface="Raleway"/>
              <a:ea typeface="Raleway"/>
              <a:cs typeface="Raleway"/>
              <a:sym typeface="Raleway"/>
            </a:endParaRPr>
          </a:p>
          <a:p>
            <a:pPr marL="0" lvl="0" indent="0" rtl="0">
              <a:spcBef>
                <a:spcPts val="1600"/>
              </a:spcBef>
              <a:spcAft>
                <a:spcPts val="1600"/>
              </a:spcAft>
              <a:buNone/>
            </a:pPr>
            <a:r>
              <a:rPr lang="en" sz="1600" dirty="0">
                <a:solidFill>
                  <a:schemeClr val="dk1"/>
                </a:solidFill>
                <a:latin typeface="Raleway"/>
                <a:ea typeface="Raleway"/>
                <a:cs typeface="Raleway"/>
                <a:sym typeface="Raleway"/>
              </a:rPr>
              <a:t>* Savings bonds maturity value</a:t>
            </a:r>
            <a:endParaRPr sz="1600" dirty="0">
              <a:solidFill>
                <a:schemeClr val="dk1"/>
              </a:solidFill>
              <a:latin typeface="Raleway"/>
              <a:ea typeface="Raleway"/>
              <a:cs typeface="Raleway"/>
              <a:sym typeface="Raleway"/>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b="1">
                <a:latin typeface="Raleway"/>
                <a:ea typeface="Raleway"/>
                <a:cs typeface="Raleway"/>
                <a:sym typeface="Raleway"/>
              </a:rPr>
              <a:t>Prizes -- For The Schools</a:t>
            </a:r>
            <a:endParaRPr b="1">
              <a:latin typeface="Raleway"/>
              <a:ea typeface="Raleway"/>
              <a:cs typeface="Raleway"/>
              <a:sym typeface="Raleway"/>
            </a:endParaRPr>
          </a:p>
        </p:txBody>
      </p:sp>
      <p:sp>
        <p:nvSpPr>
          <p:cNvPr id="91" name="Google Shape;91;p18"/>
          <p:cNvSpPr txBox="1">
            <a:spLocks noGrp="1"/>
          </p:cNvSpPr>
          <p:nvPr>
            <p:ph type="body" idx="1"/>
          </p:nvPr>
        </p:nvSpPr>
        <p:spPr>
          <a:xfrm>
            <a:off x="269075" y="1124050"/>
            <a:ext cx="8520600" cy="34164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A technology/science-related gift for each of the schools of the regional winning teams</a:t>
            </a:r>
            <a:endParaRPr>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National press coverage and national recognition</a:t>
            </a:r>
            <a:endParaRPr>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An awards ceremony for each regional winning team at their school where they will receive a winner’s banner, plaque, and other gifts</a:t>
            </a:r>
            <a:endParaRPr>
              <a:solidFill>
                <a:schemeClr val="dk1"/>
              </a:solidFill>
              <a:latin typeface="Raleway"/>
              <a:ea typeface="Raleway"/>
              <a:cs typeface="Raleway"/>
              <a:sym typeface="Raleway"/>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b="1" dirty="0">
                <a:latin typeface="Raleway"/>
                <a:ea typeface="Raleway"/>
                <a:cs typeface="Raleway"/>
                <a:sym typeface="Raleway"/>
              </a:rPr>
              <a:t>Prizes -- For Teachers/Coaches and Mentors</a:t>
            </a:r>
            <a:endParaRPr b="1" dirty="0">
              <a:latin typeface="Raleway"/>
              <a:ea typeface="Raleway"/>
              <a:cs typeface="Raleway"/>
              <a:sym typeface="Raleway"/>
            </a:endParaRPr>
          </a:p>
        </p:txBody>
      </p:sp>
      <p:sp>
        <p:nvSpPr>
          <p:cNvPr id="98" name="Google Shape;98;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A trip to Washington, D.C. in June for ExploraVision Awards Weekend for the teacher/coach or mentor of each national winning team</a:t>
            </a:r>
            <a:endParaRPr dirty="0">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A one-year NSTA membership for teachers/coaches of the national winning teams</a:t>
            </a:r>
            <a:endParaRPr dirty="0">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A certificate of participation and an entry gift for each coach and mentor of every team that submits a complete project</a:t>
            </a:r>
            <a:endParaRPr dirty="0">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A Chromebook for the teacher/coach of each regional winning team</a:t>
            </a:r>
            <a:endParaRPr dirty="0">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A trip to an NSTA conference for ExploraVision Ambassadors</a:t>
            </a:r>
            <a:endParaRPr dirty="0">
              <a:solidFill>
                <a:schemeClr val="dk1"/>
              </a:solidFill>
              <a:latin typeface="Raleway"/>
              <a:ea typeface="Raleway"/>
              <a:cs typeface="Raleway"/>
              <a:sym typeface="Raleway"/>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b="1">
                <a:latin typeface="Raleway"/>
                <a:ea typeface="Raleway"/>
                <a:cs typeface="Raleway"/>
                <a:sym typeface="Raleway"/>
              </a:rPr>
              <a:t>ExploraVision Key Dates</a:t>
            </a:r>
            <a:endParaRPr b="1">
              <a:latin typeface="Raleway"/>
              <a:ea typeface="Raleway"/>
              <a:cs typeface="Raleway"/>
              <a:sym typeface="Raleway"/>
            </a:endParaRPr>
          </a:p>
        </p:txBody>
      </p:sp>
      <p:sp>
        <p:nvSpPr>
          <p:cNvPr id="105" name="Google Shape;105;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Coach registration Open: August 19, 2024 at </a:t>
            </a:r>
            <a:r>
              <a:rPr lang="en" u="sng" dirty="0">
                <a:solidFill>
                  <a:schemeClr val="dk1"/>
                </a:solidFill>
                <a:latin typeface="Raleway"/>
                <a:ea typeface="Raleway"/>
                <a:cs typeface="Raleway"/>
                <a:sym typeface="Raleway"/>
                <a:hlinkClick r:id="rId3"/>
              </a:rPr>
              <a:t>www.exploravision.org</a:t>
            </a:r>
            <a:br>
              <a:rPr lang="en" dirty="0">
                <a:solidFill>
                  <a:schemeClr val="dk1"/>
                </a:solidFill>
                <a:latin typeface="Raleway"/>
                <a:ea typeface="Raleway"/>
                <a:cs typeface="Raleway"/>
                <a:sym typeface="Raleway"/>
              </a:rPr>
            </a:br>
            <a:endParaRPr dirty="0">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Char char="●"/>
            </a:pPr>
            <a:r>
              <a:rPr lang="en" dirty="0">
                <a:solidFill>
                  <a:schemeClr val="dk1"/>
                </a:solidFill>
                <a:latin typeface="Raleway"/>
                <a:ea typeface="Raleway"/>
                <a:cs typeface="Raleway"/>
                <a:sym typeface="Raleway"/>
              </a:rPr>
              <a:t>Project Entry Due: </a:t>
            </a:r>
            <a:r>
              <a:rPr lang="en" b="1" u="sng" dirty="0">
                <a:solidFill>
                  <a:schemeClr val="dk1"/>
                </a:solidFill>
                <a:latin typeface="Raleway"/>
                <a:ea typeface="Raleway"/>
                <a:cs typeface="Raleway"/>
                <a:sym typeface="Raleway"/>
              </a:rPr>
              <a:t>January 31, 2025 </a:t>
            </a:r>
            <a:r>
              <a:rPr lang="en" dirty="0">
                <a:solidFill>
                  <a:schemeClr val="dk1"/>
                </a:solidFill>
                <a:latin typeface="Raleway"/>
                <a:ea typeface="Raleway"/>
                <a:cs typeface="Raleway"/>
                <a:sym typeface="Raleway"/>
              </a:rPr>
              <a:t>at </a:t>
            </a:r>
            <a:r>
              <a:rPr lang="en" u="sng" dirty="0">
                <a:solidFill>
                  <a:schemeClr val="dk1"/>
                </a:solidFill>
                <a:latin typeface="Raleway"/>
                <a:ea typeface="Raleway"/>
                <a:cs typeface="Raleway"/>
                <a:sym typeface="Raleway"/>
                <a:hlinkClick r:id="rId3"/>
              </a:rPr>
              <a:t>www.exploravision.org</a:t>
            </a:r>
            <a:br>
              <a:rPr lang="en" dirty="0">
                <a:solidFill>
                  <a:schemeClr val="dk1"/>
                </a:solidFill>
                <a:latin typeface="Raleway"/>
                <a:ea typeface="Raleway"/>
                <a:cs typeface="Raleway"/>
                <a:sym typeface="Raleway"/>
              </a:rPr>
            </a:br>
            <a:endParaRPr dirty="0">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Regional Winner Announcement: April 7, 2025</a:t>
            </a:r>
            <a:br>
              <a:rPr lang="en" dirty="0">
                <a:solidFill>
                  <a:schemeClr val="dk1"/>
                </a:solidFill>
                <a:latin typeface="Raleway"/>
                <a:ea typeface="Raleway"/>
                <a:cs typeface="Raleway"/>
                <a:sym typeface="Raleway"/>
              </a:rPr>
            </a:br>
            <a:endParaRPr dirty="0">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National Winner Announcement: May 5, 2025</a:t>
            </a:r>
            <a:br>
              <a:rPr lang="en" dirty="0">
                <a:solidFill>
                  <a:schemeClr val="dk1"/>
                </a:solidFill>
                <a:latin typeface="Raleway"/>
                <a:ea typeface="Raleway"/>
                <a:cs typeface="Raleway"/>
                <a:sym typeface="Raleway"/>
              </a:rPr>
            </a:br>
            <a:endParaRPr dirty="0">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Awards Weekend: June 11 - 14, 2025 in Washington, D.C.</a:t>
            </a:r>
            <a:endParaRPr dirty="0">
              <a:solidFill>
                <a:schemeClr val="dk1"/>
              </a:solidFill>
              <a:latin typeface="Raleway"/>
              <a:ea typeface="Raleway"/>
              <a:cs typeface="Raleway"/>
              <a:sym typeface="Raleway"/>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1634</TotalTime>
  <Words>1831</Words>
  <Application>Microsoft Office PowerPoint</Application>
  <PresentationFormat>On-screen Show (16:9)</PresentationFormat>
  <Paragraphs>160</Paragraphs>
  <Slides>24</Slides>
  <Notes>24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Raleway</vt:lpstr>
      <vt:lpstr>Simple Light</vt:lpstr>
      <vt:lpstr>Toshiba/NSTA ExploraVision </vt:lpstr>
      <vt:lpstr>How to use this presentation and slide deck</vt:lpstr>
      <vt:lpstr>About Toshiba/NSTA ExploraVision</vt:lpstr>
      <vt:lpstr>Video About Toshiba/NSTA ExploraVision</vt:lpstr>
      <vt:lpstr>Why Participate in ExploraVision?</vt:lpstr>
      <vt:lpstr>Prizes -- For The Students</vt:lpstr>
      <vt:lpstr>Prizes -- For The Schools</vt:lpstr>
      <vt:lpstr>Prizes -- For Teachers/Coaches and Mentors</vt:lpstr>
      <vt:lpstr>ExploraVision Key Dates</vt:lpstr>
      <vt:lpstr>General Requirements -- Students</vt:lpstr>
      <vt:lpstr>General Requirements -- Teachers/Coaches/Mentors</vt:lpstr>
      <vt:lpstr>Project Entry Process</vt:lpstr>
      <vt:lpstr>Project Format  -Scan the QR code below to access videos highlighting the information.  </vt:lpstr>
      <vt:lpstr>Required Standard ExploraVision Project Format Components</vt:lpstr>
      <vt:lpstr>Abstract</vt:lpstr>
      <vt:lpstr>II. Description</vt:lpstr>
      <vt:lpstr>II. Description -- 1/4</vt:lpstr>
      <vt:lpstr>II. Description -- 2/4</vt:lpstr>
      <vt:lpstr>II. Description -- 3/4</vt:lpstr>
      <vt:lpstr>II. Description -- 4/4</vt:lpstr>
      <vt:lpstr>III. Bibliography </vt:lpstr>
      <vt:lpstr>IV. Sample Web Pages</vt:lpstr>
      <vt:lpstr>Regional Judging</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Toshiba/NSTA ExploraVision</dc:title>
  <dc:creator>Fischer, Mizuho (TAI)</dc:creator>
  <cp:lastModifiedBy>Fischer, Mizuho (TAI)</cp:lastModifiedBy>
  <cp:revision>32</cp:revision>
  <dcterms:modified xsi:type="dcterms:W3CDTF">2024-07-23T19:15:30Z</dcterms:modified>
</cp:coreProperties>
</file>