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4"/>
  </p:notesMasterIdLst>
  <p:sldIdLst>
    <p:sldId id="256" r:id="rId3"/>
    <p:sldId id="257" r:id="rId4"/>
    <p:sldId id="258" r:id="rId5"/>
    <p:sldId id="282" r:id="rId6"/>
    <p:sldId id="283" r:id="rId7"/>
    <p:sldId id="259" r:id="rId8"/>
    <p:sldId id="279" r:id="rId9"/>
    <p:sldId id="287" r:id="rId10"/>
    <p:sldId id="260" r:id="rId11"/>
    <p:sldId id="261" r:id="rId12"/>
    <p:sldId id="262" r:id="rId13"/>
    <p:sldId id="263" r:id="rId14"/>
    <p:sldId id="264" r:id="rId15"/>
    <p:sldId id="265" r:id="rId16"/>
    <p:sldId id="266" r:id="rId17"/>
    <p:sldId id="267" r:id="rId18"/>
    <p:sldId id="280" r:id="rId19"/>
    <p:sldId id="288" r:id="rId20"/>
    <p:sldId id="269" r:id="rId21"/>
    <p:sldId id="281" r:id="rId22"/>
    <p:sldId id="270" r:id="rId23"/>
    <p:sldId id="271" r:id="rId24"/>
    <p:sldId id="272" r:id="rId25"/>
    <p:sldId id="273" r:id="rId26"/>
    <p:sldId id="274" r:id="rId27"/>
    <p:sldId id="275" r:id="rId28"/>
    <p:sldId id="276" r:id="rId29"/>
    <p:sldId id="284" r:id="rId30"/>
    <p:sldId id="277" r:id="rId31"/>
    <p:sldId id="286" r:id="rId32"/>
    <p:sldId id="278" r:id="rId33"/>
  </p:sldIdLst>
  <p:sldSz cx="9144000" cy="5143500" type="screen16x9"/>
  <p:notesSz cx="6858000" cy="9144000"/>
  <p:embeddedFontLst>
    <p:embeddedFont>
      <p:font typeface="Maven Pro" panose="020B0604020202020204" charset="0"/>
      <p:regular r:id="rId35"/>
      <p:bold r:id="rId36"/>
    </p:embeddedFont>
    <p:embeddedFont>
      <p:font typeface="Nunito" pitchFamily="2" charset="0"/>
      <p:regular r:id="rId37"/>
      <p:bold r:id="rId38"/>
      <p:italic r:id="rId39"/>
      <p:boldItalic r:id="rId40"/>
    </p:embeddedFont>
    <p:embeddedFont>
      <p:font typeface="Raleway"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er, Mizuho (TAI)" initials="FM(" lastIdx="5" clrIdx="0">
    <p:extLst>
      <p:ext uri="{19B8F6BF-5375-455C-9EA6-DF929625EA0E}">
        <p15:presenceInfo xmlns:p15="http://schemas.microsoft.com/office/powerpoint/2012/main" userId="S-1-5-21-2646140610-1269716227-1601123687-7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55" autoAdjust="0"/>
  </p:normalViewPr>
  <p:slideViewPr>
    <p:cSldViewPr snapToGrid="0">
      <p:cViewPr varScale="1">
        <p:scale>
          <a:sx n="95" d="100"/>
          <a:sy n="95" d="100"/>
        </p:scale>
        <p:origin x="1018" y="67"/>
      </p:cViewPr>
      <p:guideLst>
        <p:guide orient="horz" pos="1620"/>
        <p:guide pos="2880"/>
      </p:guideLst>
    </p:cSldViewPr>
  </p:slideViewPr>
  <p:notesTextViewPr>
    <p:cViewPr>
      <p:scale>
        <a:sx n="1" d="1"/>
        <a:sy n="1" d="1"/>
      </p:scale>
      <p:origin x="0" y="0"/>
    </p:cViewPr>
  </p:notesTextViewPr>
  <p:sorterViewPr>
    <p:cViewPr>
      <p:scale>
        <a:sx n="100" d="100"/>
        <a:sy n="100" d="100"/>
      </p:scale>
      <p:origin x="0" y="-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mJeNghZXtM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ia.gov/kids/" TargetMode="External"/><Relationship Id="rId13" Type="http://schemas.openxmlformats.org/officeDocument/2006/relationships/hyperlink" Target="https://www.nasa.gov/" TargetMode="External"/><Relationship Id="rId3" Type="http://schemas.openxmlformats.org/officeDocument/2006/relationships/hyperlink" Target="https://climate.nasa.gov/" TargetMode="External"/><Relationship Id="rId7" Type="http://schemas.openxmlformats.org/officeDocument/2006/relationships/hyperlink" Target="https://www.youtube.com/watch?v=owHF9iLyxic" TargetMode="External"/><Relationship Id="rId12" Type="http://schemas.openxmlformats.org/officeDocument/2006/relationships/hyperlink" Target="https://www.sciencefriday.co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getreferralmd.com/2018/01/future-healthcare-technology-advancements-2018/" TargetMode="External"/><Relationship Id="rId11" Type="http://schemas.openxmlformats.org/officeDocument/2006/relationships/hyperlink" Target="https://newatlas.com/robotics/" TargetMode="External"/><Relationship Id="rId5" Type="http://schemas.openxmlformats.org/officeDocument/2006/relationships/hyperlink" Target="http://www.cbc.ca/parents/learning/view/10-ways-to-teach-kids-about-robotics" TargetMode="External"/><Relationship Id="rId10" Type="http://schemas.openxmlformats.org/officeDocument/2006/relationships/hyperlink" Target="https://www.uspto.gov/kids/index.html" TargetMode="External"/><Relationship Id="rId4" Type="http://schemas.openxmlformats.org/officeDocument/2006/relationships/hyperlink" Target="https://kids.nationalgeographic.com/" TargetMode="External"/><Relationship Id="rId9" Type="http://schemas.openxmlformats.org/officeDocument/2006/relationships/hyperlink" Target="https://www.energy.gov/science-innovation/clean-energy" TargetMode="External"/><Relationship Id="rId14" Type="http://schemas.openxmlformats.org/officeDocument/2006/relationships/hyperlink" Target="http://www.asce.org/about_civil_engineer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fxJWin195kU"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youtube.com/watch?v=D9I35Rqo04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hisisstatistics.org/studen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2" name="Shape 5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u="sng"/>
              <a:t>Teacher notes:</a:t>
            </a:r>
            <a:endParaRPr sz="1400" u="sng"/>
          </a:p>
          <a:p>
            <a:pPr marL="457200" lvl="0" indent="-317500" rtl="0">
              <a:spcBef>
                <a:spcPts val="0"/>
              </a:spcBef>
              <a:spcAft>
                <a:spcPts val="0"/>
              </a:spcAft>
              <a:buSzPts val="1400"/>
              <a:buChar char="●"/>
            </a:pPr>
            <a:r>
              <a:rPr lang="en" sz="1400"/>
              <a:t>Elaborate on what “Brainstorming” is through this exercise</a:t>
            </a:r>
            <a:endParaRPr sz="1400"/>
          </a:p>
          <a:p>
            <a:pPr marL="457200" lvl="0" indent="-317500" rtl="0">
              <a:spcBef>
                <a:spcPts val="0"/>
              </a:spcBef>
              <a:spcAft>
                <a:spcPts val="0"/>
              </a:spcAft>
              <a:buSzPts val="1400"/>
              <a:buChar char="●"/>
            </a:pPr>
            <a:r>
              <a:rPr lang="en" sz="1400"/>
              <a:t>Ask students to answer these questions, and to think about famous inventors who have solved problems</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Explain how all these inventions solve a specific problem</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look around them and think ‘how could that be improved?’</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Discuss the idea that inventions are often discussed in terms of impact - how much they have changed many people’s lives.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The first step in any invention is coming up with a problem that hasn’t been solved</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It’s key that students are passionate about the problem</a:t>
            </a:r>
            <a:endParaRPr sz="1400">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9" name="Shape 6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8" name="Shape 6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your students to think about these questions and share their thoughts with the class</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Collaborate with humanities teachers to introduce these brainstorming sessions into their lesson plans when discussing current events or social issues</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bring in current stories from news outlets or science websites to share with the class about these issues</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Challenge students to pick a technology they use and think creatively about how it could be improved</a:t>
            </a:r>
            <a:endParaRPr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sz="1200" u="sng">
                <a:solidFill>
                  <a:schemeClr val="dk1"/>
                </a:solidFill>
              </a:rPr>
              <a:t>Teacher notes</a:t>
            </a:r>
            <a:endParaRPr sz="1200" u="sng">
              <a:solidFill>
                <a:schemeClr val="dk1"/>
              </a:solidFill>
            </a:endParaRPr>
          </a:p>
          <a:p>
            <a:pPr marL="457200" lvl="0" indent="-304800" rtl="0">
              <a:spcBef>
                <a:spcPts val="0"/>
              </a:spcBef>
              <a:spcAft>
                <a:spcPts val="0"/>
              </a:spcAft>
              <a:buClr>
                <a:schemeClr val="dk1"/>
              </a:buClr>
              <a:buSzPts val="1200"/>
              <a:buChar char="●"/>
            </a:pPr>
            <a:r>
              <a:rPr lang="en" sz="1200">
                <a:solidFill>
                  <a:schemeClr val="dk1"/>
                </a:solidFill>
              </a:rPr>
              <a:t>Ask students to list all questions outlining what they would investigate. </a:t>
            </a:r>
            <a:endParaRPr sz="1200">
              <a:solidFill>
                <a:schemeClr val="dk1"/>
              </a:solidFill>
            </a:endParaRPr>
          </a:p>
          <a:p>
            <a:pPr marL="457200" lvl="0" indent="-304800" rtl="0">
              <a:spcBef>
                <a:spcPts val="0"/>
              </a:spcBef>
              <a:spcAft>
                <a:spcPts val="0"/>
              </a:spcAft>
              <a:buClr>
                <a:schemeClr val="dk1"/>
              </a:buClr>
              <a:buSzPts val="1200"/>
              <a:buChar char="●"/>
            </a:pPr>
            <a:r>
              <a:rPr lang="en" sz="1200">
                <a:solidFill>
                  <a:schemeClr val="dk1"/>
                </a:solidFill>
              </a:rPr>
              <a:t>Help your students to paraphrase their questions to  “How can we...?” or “Is there an alternative to…?”</a:t>
            </a:r>
            <a:endParaRPr sz="1200">
              <a:solidFill>
                <a:schemeClr val="dk1"/>
              </a:solidFill>
            </a:endParaRPr>
          </a:p>
          <a:p>
            <a:pPr marL="457200" lvl="0" indent="-304800" rtl="0">
              <a:spcBef>
                <a:spcPts val="0"/>
              </a:spcBef>
              <a:spcAft>
                <a:spcPts val="0"/>
              </a:spcAft>
              <a:buClr>
                <a:schemeClr val="dk1"/>
              </a:buClr>
              <a:buSzPts val="1200"/>
              <a:buChar char="●"/>
            </a:pPr>
            <a:r>
              <a:rPr lang="en" sz="1200">
                <a:solidFill>
                  <a:schemeClr val="dk1"/>
                </a:solidFill>
              </a:rPr>
              <a:t>Students then rank their questions into the top three they’d like to investigate</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dirty="0">
                <a:solidFill>
                  <a:schemeClr val="dk1"/>
                </a:solidFill>
              </a:rPr>
              <a:t>Teacher notes</a:t>
            </a:r>
            <a:endParaRPr sz="1400" u="sng"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Also introduce these areas of issues to students to help them expand their questions and area of concerns</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Ask students to pick top three and share why they’re interested in the area of concerns</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You may need to elaborate more on </a:t>
            </a:r>
            <a:r>
              <a:rPr lang="en" sz="1400" u="sng" dirty="0">
                <a:solidFill>
                  <a:schemeClr val="hlink"/>
                </a:solidFill>
                <a:hlinkClick r:id="rId3"/>
              </a:rPr>
              <a:t>Artificial Intelligence</a:t>
            </a:r>
            <a:r>
              <a:rPr lang="en" sz="1400" dirty="0">
                <a:solidFill>
                  <a:schemeClr val="dk1"/>
                </a:solidFill>
              </a:rPr>
              <a:t> </a:t>
            </a:r>
            <a:endParaRPr sz="14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6" name="Shape 6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Give homework depending on students’ area of concerns, provide further reading resources link to them; </a:t>
            </a:r>
            <a:endParaRPr sz="1400">
              <a:solidFill>
                <a:schemeClr val="dk1"/>
              </a:solidFill>
            </a:endParaRPr>
          </a:p>
          <a:p>
            <a:pPr marL="914400" lvl="1" indent="-317500" rtl="0">
              <a:spcBef>
                <a:spcPts val="0"/>
              </a:spcBef>
              <a:spcAft>
                <a:spcPts val="0"/>
              </a:spcAft>
              <a:buClr>
                <a:schemeClr val="dk1"/>
              </a:buClr>
              <a:buSzPts val="1400"/>
              <a:buChar char="○"/>
            </a:pPr>
            <a:r>
              <a:rPr lang="en" sz="1400">
                <a:solidFill>
                  <a:schemeClr val="dk1"/>
                </a:solidFill>
              </a:rPr>
              <a:t>For Kids: </a:t>
            </a:r>
            <a:r>
              <a:rPr lang="en" sz="1400" u="sng">
                <a:solidFill>
                  <a:schemeClr val="accent5"/>
                </a:solidFill>
                <a:hlinkClick r:id="rId3"/>
              </a:rPr>
              <a:t>NASA Climate Change</a:t>
            </a:r>
            <a:r>
              <a:rPr lang="en" sz="1400">
                <a:solidFill>
                  <a:schemeClr val="dk1"/>
                </a:solidFill>
              </a:rPr>
              <a:t>, </a:t>
            </a:r>
            <a:r>
              <a:rPr lang="en" sz="1400" u="sng">
                <a:solidFill>
                  <a:schemeClr val="hlink"/>
                </a:solidFill>
                <a:hlinkClick r:id="rId4"/>
              </a:rPr>
              <a:t>Kids National Geographic</a:t>
            </a:r>
            <a:r>
              <a:rPr lang="en" sz="1400">
                <a:solidFill>
                  <a:schemeClr val="dk1"/>
                </a:solidFill>
              </a:rPr>
              <a:t>, </a:t>
            </a:r>
            <a:r>
              <a:rPr lang="en" sz="1400" u="sng">
                <a:solidFill>
                  <a:schemeClr val="hlink"/>
                </a:solidFill>
                <a:hlinkClick r:id="rId5"/>
              </a:rPr>
              <a:t>Robotics for kids</a:t>
            </a:r>
            <a:r>
              <a:rPr lang="en" sz="1400"/>
              <a:t>, </a:t>
            </a:r>
            <a:r>
              <a:rPr lang="en" sz="1400" u="sng">
                <a:solidFill>
                  <a:schemeClr val="accent5"/>
                </a:solidFill>
                <a:hlinkClick r:id="rId6"/>
              </a:rPr>
              <a:t>Referral MD</a:t>
            </a:r>
            <a:r>
              <a:rPr lang="en" sz="1400">
                <a:solidFill>
                  <a:schemeClr val="dk1"/>
                </a:solidFill>
              </a:rPr>
              <a:t>, </a:t>
            </a:r>
            <a:r>
              <a:rPr lang="en" sz="1400" u="sng">
                <a:solidFill>
                  <a:schemeClr val="hlink"/>
                </a:solidFill>
                <a:hlinkClick r:id="rId7"/>
              </a:rPr>
              <a:t>What’s Engineers</a:t>
            </a:r>
            <a:r>
              <a:rPr lang="en" sz="1400">
                <a:solidFill>
                  <a:schemeClr val="dk1"/>
                </a:solidFill>
              </a:rPr>
              <a:t>, </a:t>
            </a:r>
            <a:r>
              <a:rPr lang="en" sz="1400" u="sng">
                <a:solidFill>
                  <a:schemeClr val="hlink"/>
                </a:solidFill>
                <a:hlinkClick r:id="rId8"/>
              </a:rPr>
              <a:t>EIA for Kids</a:t>
            </a:r>
            <a:r>
              <a:rPr lang="en" sz="1400">
                <a:solidFill>
                  <a:schemeClr val="dk1"/>
                </a:solidFill>
              </a:rPr>
              <a:t>, </a:t>
            </a:r>
            <a:r>
              <a:rPr lang="en" sz="1400" u="sng">
                <a:solidFill>
                  <a:schemeClr val="accent5"/>
                </a:solidFill>
                <a:hlinkClick r:id="rId9"/>
              </a:rPr>
              <a:t>DOE Sustainable Energy</a:t>
            </a:r>
            <a:r>
              <a:rPr lang="en" sz="1400">
                <a:solidFill>
                  <a:schemeClr val="dk1"/>
                </a:solidFill>
              </a:rPr>
              <a:t>, </a:t>
            </a:r>
            <a:r>
              <a:rPr lang="en" sz="1400" u="sng">
                <a:solidFill>
                  <a:schemeClr val="hlink"/>
                </a:solidFill>
                <a:hlinkClick r:id="rId10"/>
              </a:rPr>
              <a:t>USTPO for Kids</a:t>
            </a:r>
            <a:endParaRPr sz="1400">
              <a:solidFill>
                <a:schemeClr val="dk1"/>
              </a:solidFill>
            </a:endParaRPr>
          </a:p>
          <a:p>
            <a:pPr marL="914400" lvl="1" indent="-317500" rtl="0">
              <a:spcBef>
                <a:spcPts val="0"/>
              </a:spcBef>
              <a:spcAft>
                <a:spcPts val="0"/>
              </a:spcAft>
              <a:buClr>
                <a:schemeClr val="dk1"/>
              </a:buClr>
              <a:buSzPts val="1400"/>
              <a:buChar char="○"/>
            </a:pPr>
            <a:r>
              <a:rPr lang="en" sz="1400">
                <a:solidFill>
                  <a:schemeClr val="dk1"/>
                </a:solidFill>
              </a:rPr>
              <a:t>For Teachers: </a:t>
            </a:r>
            <a:r>
              <a:rPr lang="en" sz="1400" u="sng">
                <a:solidFill>
                  <a:schemeClr val="accent5"/>
                </a:solidFill>
                <a:hlinkClick r:id="rId11"/>
              </a:rPr>
              <a:t>Robotics</a:t>
            </a:r>
            <a:r>
              <a:rPr lang="en">
                <a:solidFill>
                  <a:schemeClr val="dk1"/>
                </a:solidFill>
              </a:rPr>
              <a:t>, </a:t>
            </a:r>
            <a:r>
              <a:rPr lang="en" sz="1400" u="sng">
                <a:solidFill>
                  <a:schemeClr val="accent5"/>
                </a:solidFill>
                <a:hlinkClick r:id="rId12"/>
              </a:rPr>
              <a:t>Science Friday</a:t>
            </a:r>
            <a:r>
              <a:rPr lang="en" sz="1400">
                <a:solidFill>
                  <a:schemeClr val="dk1"/>
                </a:solidFill>
              </a:rPr>
              <a:t>, </a:t>
            </a:r>
            <a:r>
              <a:rPr lang="en" sz="1400" u="sng">
                <a:solidFill>
                  <a:schemeClr val="accent5"/>
                </a:solidFill>
                <a:hlinkClick r:id="rId13"/>
              </a:rPr>
              <a:t>NASA</a:t>
            </a:r>
            <a:r>
              <a:rPr lang="en" sz="1400">
                <a:solidFill>
                  <a:schemeClr val="dk1"/>
                </a:solidFill>
              </a:rPr>
              <a:t>, </a:t>
            </a:r>
            <a:r>
              <a:rPr lang="en" sz="1400" u="sng">
                <a:solidFill>
                  <a:schemeClr val="accent5"/>
                </a:solidFill>
                <a:hlinkClick r:id="rId14"/>
              </a:rPr>
              <a:t>ASCE</a:t>
            </a:r>
            <a:endParaRPr sz="14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Explain that all these inventions solve a specific problem</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look around them and think ‘how could that be better?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Discuss the idea that inventions are often discussed in terms of impact - how much they have changed many people’s lives.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The first step in coming up with a problem and haven’t been solved</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It’s key that students are passionate about the problem</a:t>
            </a:r>
            <a:endParaRPr sz="1400">
              <a:solidFill>
                <a:schemeClr val="dk1"/>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319365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Explain that all these inventions solve a specific problem</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look around them and think ‘how could that be better?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Discuss the idea that inventions are often discussed in terms of impact - how much they have changed many people’s lives.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The first step in coming up with a problem and haven’t been solved</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It’s key that students are passionate about the problem</a:t>
            </a:r>
            <a:endParaRPr sz="1400">
              <a:solidFill>
                <a:schemeClr val="dk1"/>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319365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0" name="Shape 5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0963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4" name="Shape 6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Teacher Note:</a:t>
            </a:r>
            <a:endParaRPr sz="1400"/>
          </a:p>
          <a:p>
            <a:pPr marL="457200" lvl="0" indent="-317500" rtl="0">
              <a:spcBef>
                <a:spcPts val="0"/>
              </a:spcBef>
              <a:spcAft>
                <a:spcPts val="0"/>
              </a:spcAft>
              <a:buSzPts val="1400"/>
              <a:buChar char="●"/>
            </a:pPr>
            <a:r>
              <a:rPr lang="en" sz="1400"/>
              <a:t>Watch this video to help students gain an understanding of the engineering process and why problem solving is important</a:t>
            </a:r>
            <a:endParaRPr sz="1400"/>
          </a:p>
          <a:p>
            <a:pPr marL="914400" lvl="1" indent="-317500" rtl="0">
              <a:spcBef>
                <a:spcPts val="0"/>
              </a:spcBef>
              <a:spcAft>
                <a:spcPts val="0"/>
              </a:spcAft>
              <a:buSzPts val="1400"/>
              <a:buChar char="○"/>
            </a:pPr>
            <a:r>
              <a:rPr lang="en" sz="1400" u="sng">
                <a:solidFill>
                  <a:schemeClr val="hlink"/>
                </a:solidFill>
                <a:hlinkClick r:id="rId3"/>
              </a:rPr>
              <a:t>Engineering Process</a:t>
            </a:r>
            <a:endParaRPr sz="1400"/>
          </a:p>
          <a:p>
            <a:pPr marL="914400" lvl="1" indent="-317500" rtl="0">
              <a:spcBef>
                <a:spcPts val="0"/>
              </a:spcBef>
              <a:spcAft>
                <a:spcPts val="0"/>
              </a:spcAft>
              <a:buSzPts val="1400"/>
              <a:buChar char="○"/>
            </a:pPr>
            <a:r>
              <a:rPr lang="en" sz="1400" u="sng">
                <a:solidFill>
                  <a:schemeClr val="hlink"/>
                </a:solidFill>
                <a:hlinkClick r:id="rId4"/>
              </a:rPr>
              <a:t>Solve Problems: Be an Engineer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2" name="Shape 7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u="sng"/>
              <a:t>Teacher Note:</a:t>
            </a:r>
            <a:endParaRPr sz="1400" u="sng"/>
          </a:p>
          <a:p>
            <a:pPr marL="457200" lvl="0" indent="-317500" rtl="0">
              <a:spcBef>
                <a:spcPts val="0"/>
              </a:spcBef>
              <a:spcAft>
                <a:spcPts val="0"/>
              </a:spcAft>
              <a:buSzPts val="1400"/>
              <a:buChar char="●"/>
            </a:pPr>
            <a:r>
              <a:rPr lang="en" sz="1400"/>
              <a:t>This page helps you to explain what “research paper” is</a:t>
            </a:r>
            <a:endParaRPr sz="1400"/>
          </a:p>
          <a:p>
            <a:pPr marL="457200" lvl="0" indent="-317500" rtl="0">
              <a:spcBef>
                <a:spcPts val="0"/>
              </a:spcBef>
              <a:spcAft>
                <a:spcPts val="0"/>
              </a:spcAft>
              <a:buSzPts val="1400"/>
              <a:buChar char="●"/>
            </a:pPr>
            <a:r>
              <a:rPr lang="en" sz="1400"/>
              <a:t>Touch on Breakthroughs, Design Process, and Consequences using the following page</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2" name="Shape 7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u="sng"/>
              <a:t>Teacher Note:</a:t>
            </a:r>
            <a:endParaRPr sz="1400" u="sng"/>
          </a:p>
          <a:p>
            <a:pPr marL="457200" lvl="0" indent="-317500" rtl="0">
              <a:lnSpc>
                <a:spcPct val="115000"/>
              </a:lnSpc>
              <a:spcBef>
                <a:spcPts val="0"/>
              </a:spcBef>
              <a:spcAft>
                <a:spcPts val="0"/>
              </a:spcAft>
              <a:buClr>
                <a:schemeClr val="dk1"/>
              </a:buClr>
              <a:buSzPts val="1400"/>
              <a:buChar char="●"/>
            </a:pPr>
            <a:r>
              <a:rPr lang="en" sz="1400">
                <a:solidFill>
                  <a:schemeClr val="dk1"/>
                </a:solidFill>
              </a:rPr>
              <a:t>Point the students in the direction of some emerging technologies that may be useful</a:t>
            </a:r>
            <a:endParaRPr sz="1400">
              <a:solidFill>
                <a:schemeClr val="dk1"/>
              </a:solidFill>
            </a:endParaRPr>
          </a:p>
          <a:p>
            <a:pPr marL="457200" lvl="0" indent="-317500" rtl="0">
              <a:lnSpc>
                <a:spcPct val="115000"/>
              </a:lnSpc>
              <a:spcBef>
                <a:spcPts val="0"/>
              </a:spcBef>
              <a:spcAft>
                <a:spcPts val="0"/>
              </a:spcAft>
              <a:buClr>
                <a:schemeClr val="dk1"/>
              </a:buClr>
              <a:buSzPts val="1400"/>
              <a:buChar char="●"/>
            </a:pPr>
            <a:r>
              <a:rPr lang="en" sz="1400">
                <a:solidFill>
                  <a:schemeClr val="dk1"/>
                </a:solidFill>
              </a:rPr>
              <a:t>Go over each section with your students to help them write their research paper</a:t>
            </a:r>
            <a:endParaRPr sz="14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u="sng"/>
              <a:t>Teacher Note:</a:t>
            </a:r>
            <a:endParaRPr sz="1400" u="sng"/>
          </a:p>
          <a:p>
            <a:pPr marL="457200" lvl="0" indent="-317500" rtl="0">
              <a:spcBef>
                <a:spcPts val="0"/>
              </a:spcBef>
              <a:spcAft>
                <a:spcPts val="0"/>
              </a:spcAft>
              <a:buSzPts val="1400"/>
              <a:buChar char="●"/>
            </a:pPr>
            <a:r>
              <a:rPr lang="en" sz="1400"/>
              <a:t>Explain students a concept of Abstract and Bibliography</a:t>
            </a:r>
            <a:endParaRPr sz="1400"/>
          </a:p>
          <a:p>
            <a:pPr marL="457200" lvl="0" indent="-317500" rtl="0">
              <a:spcBef>
                <a:spcPts val="0"/>
              </a:spcBef>
              <a:spcAft>
                <a:spcPts val="0"/>
              </a:spcAft>
              <a:buSzPts val="1400"/>
              <a:buChar char="●"/>
            </a:pPr>
            <a:r>
              <a:rPr lang="en" sz="1400"/>
              <a:t>Teachers should help students by going over to help them complete</a:t>
            </a:r>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0" name="Shape 7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Students will be put together their idea in 5 web pages. They would need to think about the best way to communicate the idea.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Students need to include images of future idea/technologies</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 would enforce their case if they use </a:t>
            </a:r>
            <a:r>
              <a:rPr lang="en" sz="1400" u="sng">
                <a:solidFill>
                  <a:schemeClr val="hlink"/>
                </a:solidFill>
                <a:hlinkClick r:id="rId3"/>
              </a:rPr>
              <a:t>statistics</a:t>
            </a:r>
            <a:r>
              <a:rPr lang="en" sz="1400">
                <a:solidFill>
                  <a:schemeClr val="dk1"/>
                </a:solidFill>
              </a:rPr>
              <a:t> and charts</a:t>
            </a:r>
            <a:endParaRPr sz="1400">
              <a:solidFill>
                <a:schemeClr val="dk1"/>
              </a:solidFill>
            </a:endParaRPr>
          </a:p>
          <a:p>
            <a:pPr marL="0" lvl="0" indent="0" rtl="0">
              <a:spcBef>
                <a:spcPts val="0"/>
              </a:spcBef>
              <a:spcAft>
                <a:spcPts val="0"/>
              </a:spcAft>
              <a:buNone/>
            </a:pP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42475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7" name="Shape 5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34832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791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919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2004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553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400" u="sng" dirty="0">
                <a:solidFill>
                  <a:schemeClr val="dk1"/>
                </a:solidFill>
              </a:rPr>
              <a:t>Teacher notes</a:t>
            </a:r>
            <a:endParaRPr sz="1400" u="sng" dirty="0">
              <a:solidFill>
                <a:schemeClr val="dk1"/>
              </a:solidFill>
            </a:endParaRPr>
          </a:p>
          <a:p>
            <a:pPr marL="0" lvl="0" indent="0">
              <a:spcBef>
                <a:spcPts val="0"/>
              </a:spcBef>
              <a:spcAft>
                <a:spcPts val="0"/>
              </a:spcAft>
              <a:buClr>
                <a:schemeClr val="dk1"/>
              </a:buClr>
              <a:buSzPts val="1100"/>
              <a:buFont typeface="Arial"/>
              <a:buNone/>
            </a:pPr>
            <a:r>
              <a:rPr lang="en" sz="1400" dirty="0">
                <a:solidFill>
                  <a:schemeClr val="dk1"/>
                </a:solidFill>
              </a:rPr>
              <a:t>Introduce the competition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Toshiba/NSTA ExploraVision engages students to showcase their innovative and creative problem-solving projects.</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It also reinforces key skills that they already use everyday - creativity, communication, problem solving, critical thinking - and they can get rewarded for it with prizes (</a:t>
            </a:r>
            <a:r>
              <a:rPr lang="en" sz="1400" b="1" dirty="0">
                <a:solidFill>
                  <a:schemeClr val="dk1"/>
                </a:solidFill>
              </a:rPr>
              <a:t>top prize: $10,000 savings bond, Chromebook, a trip to Washington, D.C., and a chance to meet Bill Nye the Science Guy!</a:t>
            </a:r>
            <a:r>
              <a:rPr lang="en" sz="1400" dirty="0">
                <a:solidFill>
                  <a:schemeClr val="dk1"/>
                </a:solidFill>
              </a:rPr>
              <a:t>)</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Open to all K-12 grades students in the U.S. and Canada, the competition has been running since 1992 and close to 450,000 students have participated. Students can explore some of the previous finalists on www.exploravision.org</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It’s about finding a problem to solve, thinking about how you might solve it, and presenting your future solution.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Teachers play a coaching role and students form a group of up to four people- you could choose to group students at the start, or once they have thought of ideas.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Elaborate on “breakthroughs” and the “research paper.” You could use examples from the ExploraVision entry component page in this presentation</a:t>
            </a:r>
            <a:endParaRPr sz="14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277"/>
        <p:cNvGrpSpPr/>
        <p:nvPr/>
      </p:nvGrpSpPr>
      <p:grpSpPr>
        <a:xfrm>
          <a:off x="0" y="0"/>
          <a:ext cx="0" cy="0"/>
          <a:chOff x="0" y="0"/>
          <a:chExt cx="0" cy="0"/>
        </a:xfrm>
      </p:grpSpPr>
      <p:grpSp>
        <p:nvGrpSpPr>
          <p:cNvPr id="278" name="Shape 278"/>
          <p:cNvGrpSpPr/>
          <p:nvPr/>
        </p:nvGrpSpPr>
        <p:grpSpPr>
          <a:xfrm>
            <a:off x="7343003" y="3409675"/>
            <a:ext cx="1691422" cy="1732548"/>
            <a:chOff x="7343003" y="3409675"/>
            <a:chExt cx="1691422" cy="1732548"/>
          </a:xfrm>
        </p:grpSpPr>
        <p:grpSp>
          <p:nvGrpSpPr>
            <p:cNvPr id="279" name="Shape 279"/>
            <p:cNvGrpSpPr/>
            <p:nvPr/>
          </p:nvGrpSpPr>
          <p:grpSpPr>
            <a:xfrm>
              <a:off x="7343003" y="4453711"/>
              <a:ext cx="316800" cy="688513"/>
              <a:chOff x="7343003" y="4453711"/>
              <a:chExt cx="316800" cy="688513"/>
            </a:xfrm>
          </p:grpSpPr>
          <p:sp>
            <p:nvSpPr>
              <p:cNvPr id="280" name="Shape 280"/>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2" name="Shape 282"/>
            <p:cNvGrpSpPr/>
            <p:nvPr/>
          </p:nvGrpSpPr>
          <p:grpSpPr>
            <a:xfrm>
              <a:off x="7801210" y="4105700"/>
              <a:ext cx="316800" cy="1036523"/>
              <a:chOff x="7801210" y="4105700"/>
              <a:chExt cx="316800" cy="1036523"/>
            </a:xfrm>
          </p:grpSpPr>
          <p:sp>
            <p:nvSpPr>
              <p:cNvPr id="283" name="Shape 283"/>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6" name="Shape 286"/>
            <p:cNvGrpSpPr/>
            <p:nvPr/>
          </p:nvGrpSpPr>
          <p:grpSpPr>
            <a:xfrm>
              <a:off x="8259418" y="3757688"/>
              <a:ext cx="316800" cy="1384535"/>
              <a:chOff x="8259418" y="3757688"/>
              <a:chExt cx="316800" cy="1384535"/>
            </a:xfrm>
          </p:grpSpPr>
          <p:sp>
            <p:nvSpPr>
              <p:cNvPr id="287" name="Shape 287"/>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91" name="Shape 291"/>
            <p:cNvGrpSpPr/>
            <p:nvPr/>
          </p:nvGrpSpPr>
          <p:grpSpPr>
            <a:xfrm>
              <a:off x="8717625" y="3409675"/>
              <a:ext cx="316800" cy="1732548"/>
              <a:chOff x="8717625" y="3409675"/>
              <a:chExt cx="316800" cy="1732548"/>
            </a:xfrm>
          </p:grpSpPr>
          <p:sp>
            <p:nvSpPr>
              <p:cNvPr id="292" name="Shape 29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7" name="Shape 297"/>
          <p:cNvGrpSpPr/>
          <p:nvPr/>
        </p:nvGrpSpPr>
        <p:grpSpPr>
          <a:xfrm>
            <a:off x="5043503" y="0"/>
            <a:ext cx="3814072" cy="3839102"/>
            <a:chOff x="5043503" y="0"/>
            <a:chExt cx="3814072" cy="3839102"/>
          </a:xfrm>
        </p:grpSpPr>
        <p:sp>
          <p:nvSpPr>
            <p:cNvPr id="298" name="Shape 298"/>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00" name="Shape 300"/>
            <p:cNvGrpSpPr/>
            <p:nvPr/>
          </p:nvGrpSpPr>
          <p:grpSpPr>
            <a:xfrm>
              <a:off x="7647812" y="2704283"/>
              <a:ext cx="635219" cy="635219"/>
              <a:chOff x="6725724" y="2701260"/>
              <a:chExt cx="1208101" cy="1208100"/>
            </a:xfrm>
          </p:grpSpPr>
          <p:sp>
            <p:nvSpPr>
              <p:cNvPr id="301" name="Shape 301"/>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4" name="Shape 304"/>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05" name="Shape 305"/>
            <p:cNvGrpSpPr/>
            <p:nvPr/>
          </p:nvGrpSpPr>
          <p:grpSpPr>
            <a:xfrm>
              <a:off x="7952720" y="179238"/>
              <a:ext cx="873165" cy="873003"/>
              <a:chOff x="7754428" y="208725"/>
              <a:chExt cx="541800" cy="541800"/>
            </a:xfrm>
          </p:grpSpPr>
          <p:sp>
            <p:nvSpPr>
              <p:cNvPr id="306" name="Shape 306"/>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8" name="Shape 308"/>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14" name="Shape 314"/>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15" name="Shape 315"/>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16" name="Shape 31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17"/>
        <p:cNvGrpSpPr/>
        <p:nvPr/>
      </p:nvGrpSpPr>
      <p:grpSpPr>
        <a:xfrm>
          <a:off x="0" y="0"/>
          <a:ext cx="0" cy="0"/>
          <a:chOff x="0" y="0"/>
          <a:chExt cx="0" cy="0"/>
        </a:xfrm>
      </p:grpSpPr>
      <p:grpSp>
        <p:nvGrpSpPr>
          <p:cNvPr id="318" name="Shape 318"/>
          <p:cNvGrpSpPr/>
          <p:nvPr/>
        </p:nvGrpSpPr>
        <p:grpSpPr>
          <a:xfrm>
            <a:off x="146769" y="3406"/>
            <a:ext cx="1233215" cy="1384535"/>
            <a:chOff x="146769" y="3406"/>
            <a:chExt cx="1233215" cy="1384535"/>
          </a:xfrm>
        </p:grpSpPr>
        <p:grpSp>
          <p:nvGrpSpPr>
            <p:cNvPr id="319" name="Shape 319"/>
            <p:cNvGrpSpPr/>
            <p:nvPr/>
          </p:nvGrpSpPr>
          <p:grpSpPr>
            <a:xfrm>
              <a:off x="1063183" y="3406"/>
              <a:ext cx="316800" cy="688513"/>
              <a:chOff x="1063183" y="3406"/>
              <a:chExt cx="316800" cy="688513"/>
            </a:xfrm>
          </p:grpSpPr>
          <p:sp>
            <p:nvSpPr>
              <p:cNvPr id="320" name="Shape 320"/>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2" name="Shape 322"/>
            <p:cNvGrpSpPr/>
            <p:nvPr/>
          </p:nvGrpSpPr>
          <p:grpSpPr>
            <a:xfrm>
              <a:off x="604976" y="3406"/>
              <a:ext cx="316800" cy="1036524"/>
              <a:chOff x="604976" y="3406"/>
              <a:chExt cx="316800" cy="1036524"/>
            </a:xfrm>
          </p:grpSpPr>
          <p:sp>
            <p:nvSpPr>
              <p:cNvPr id="323" name="Shape 32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6" name="Shape 326"/>
            <p:cNvGrpSpPr/>
            <p:nvPr/>
          </p:nvGrpSpPr>
          <p:grpSpPr>
            <a:xfrm>
              <a:off x="146769" y="3406"/>
              <a:ext cx="316800" cy="1384535"/>
              <a:chOff x="146769" y="3406"/>
              <a:chExt cx="316800" cy="1384535"/>
            </a:xfrm>
          </p:grpSpPr>
          <p:sp>
            <p:nvSpPr>
              <p:cNvPr id="327" name="Shape 327"/>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331" name="Shape 331"/>
          <p:cNvGrpSpPr/>
          <p:nvPr/>
        </p:nvGrpSpPr>
        <p:grpSpPr>
          <a:xfrm>
            <a:off x="6775084" y="2904008"/>
            <a:ext cx="2186148" cy="2239500"/>
            <a:chOff x="6775084" y="2904008"/>
            <a:chExt cx="2186148" cy="2239500"/>
          </a:xfrm>
        </p:grpSpPr>
        <p:grpSp>
          <p:nvGrpSpPr>
            <p:cNvPr id="332" name="Shape 332"/>
            <p:cNvGrpSpPr/>
            <p:nvPr/>
          </p:nvGrpSpPr>
          <p:grpSpPr>
            <a:xfrm>
              <a:off x="6775084" y="4253708"/>
              <a:ext cx="409500" cy="889800"/>
              <a:chOff x="6775084" y="4253708"/>
              <a:chExt cx="409500" cy="889800"/>
            </a:xfrm>
          </p:grpSpPr>
          <p:sp>
            <p:nvSpPr>
              <p:cNvPr id="333" name="Shape 33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5" name="Shape 335"/>
            <p:cNvGrpSpPr/>
            <p:nvPr/>
          </p:nvGrpSpPr>
          <p:grpSpPr>
            <a:xfrm>
              <a:off x="7367299" y="3804008"/>
              <a:ext cx="409500" cy="1339500"/>
              <a:chOff x="7367299" y="3804008"/>
              <a:chExt cx="409500" cy="1339500"/>
            </a:xfrm>
          </p:grpSpPr>
          <p:sp>
            <p:nvSpPr>
              <p:cNvPr id="336" name="Shape 336"/>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9" name="Shape 339"/>
            <p:cNvGrpSpPr/>
            <p:nvPr/>
          </p:nvGrpSpPr>
          <p:grpSpPr>
            <a:xfrm>
              <a:off x="7959516" y="3354008"/>
              <a:ext cx="409500" cy="1789500"/>
              <a:chOff x="7959516" y="3354008"/>
              <a:chExt cx="409500" cy="1789500"/>
            </a:xfrm>
          </p:grpSpPr>
          <p:sp>
            <p:nvSpPr>
              <p:cNvPr id="340" name="Shape 340"/>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4" name="Shape 344"/>
            <p:cNvGrpSpPr/>
            <p:nvPr/>
          </p:nvGrpSpPr>
          <p:grpSpPr>
            <a:xfrm>
              <a:off x="8551731" y="2904008"/>
              <a:ext cx="409500" cy="2239500"/>
              <a:chOff x="8551731" y="2904008"/>
              <a:chExt cx="409500" cy="2239500"/>
            </a:xfrm>
          </p:grpSpPr>
          <p:sp>
            <p:nvSpPr>
              <p:cNvPr id="345" name="Shape 345"/>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50" name="Shape 350"/>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51" name="Shape 35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2"/>
        <p:cNvGrpSpPr/>
        <p:nvPr/>
      </p:nvGrpSpPr>
      <p:grpSpPr>
        <a:xfrm>
          <a:off x="0" y="0"/>
          <a:ext cx="0" cy="0"/>
          <a:chOff x="0" y="0"/>
          <a:chExt cx="0" cy="0"/>
        </a:xfrm>
      </p:grpSpPr>
      <p:grpSp>
        <p:nvGrpSpPr>
          <p:cNvPr id="353" name="Shape 353"/>
          <p:cNvGrpSpPr/>
          <p:nvPr/>
        </p:nvGrpSpPr>
        <p:grpSpPr>
          <a:xfrm>
            <a:off x="625966" y="299376"/>
            <a:ext cx="999312" cy="999312"/>
            <a:chOff x="348199" y="179450"/>
            <a:chExt cx="1116300" cy="1116300"/>
          </a:xfrm>
        </p:grpSpPr>
        <p:sp>
          <p:nvSpPr>
            <p:cNvPr id="354" name="Shape 35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6" name="Shape 35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Clr>
                <a:srgbClr val="80CCB2"/>
              </a:buClr>
              <a:buSzPts val="2800"/>
              <a:buNone/>
              <a:defRPr>
                <a:solidFill>
                  <a:srgbClr val="80CCB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 name="Shape 35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Clr>
                <a:srgbClr val="F7941D"/>
              </a:buClr>
              <a:buSzPts val="1300"/>
              <a:buChar char="●"/>
              <a:defRPr>
                <a:solidFill>
                  <a:srgbClr val="F7941D"/>
                </a:solidFill>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58" name="Shape 35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F8F267EB-D2C0-407D-8920-80174A88B4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634" y="23434"/>
            <a:ext cx="1345393" cy="63312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9"/>
        <p:cNvGrpSpPr/>
        <p:nvPr/>
      </p:nvGrpSpPr>
      <p:grpSpPr>
        <a:xfrm>
          <a:off x="0" y="0"/>
          <a:ext cx="0" cy="0"/>
          <a:chOff x="0" y="0"/>
          <a:chExt cx="0" cy="0"/>
        </a:xfrm>
      </p:grpSpPr>
      <p:grpSp>
        <p:nvGrpSpPr>
          <p:cNvPr id="360" name="Shape 360"/>
          <p:cNvGrpSpPr/>
          <p:nvPr/>
        </p:nvGrpSpPr>
        <p:grpSpPr>
          <a:xfrm>
            <a:off x="625966" y="299376"/>
            <a:ext cx="999312" cy="999312"/>
            <a:chOff x="348199" y="179450"/>
            <a:chExt cx="1116300" cy="1116300"/>
          </a:xfrm>
        </p:grpSpPr>
        <p:sp>
          <p:nvSpPr>
            <p:cNvPr id="361" name="Shape 36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3" name="Shape 36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4" name="Shape 364"/>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65" name="Shape 36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66" name="Shape 36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7"/>
        <p:cNvGrpSpPr/>
        <p:nvPr/>
      </p:nvGrpSpPr>
      <p:grpSpPr>
        <a:xfrm>
          <a:off x="0" y="0"/>
          <a:ext cx="0" cy="0"/>
          <a:chOff x="0" y="0"/>
          <a:chExt cx="0" cy="0"/>
        </a:xfrm>
      </p:grpSpPr>
      <p:grpSp>
        <p:nvGrpSpPr>
          <p:cNvPr id="368" name="Shape 368"/>
          <p:cNvGrpSpPr/>
          <p:nvPr/>
        </p:nvGrpSpPr>
        <p:grpSpPr>
          <a:xfrm>
            <a:off x="625966" y="299376"/>
            <a:ext cx="999312" cy="999312"/>
            <a:chOff x="348199" y="179450"/>
            <a:chExt cx="1116300" cy="1116300"/>
          </a:xfrm>
        </p:grpSpPr>
        <p:sp>
          <p:nvSpPr>
            <p:cNvPr id="369" name="Shape 36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1" name="Shape 37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2" name="Shape 3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3"/>
        <p:cNvGrpSpPr/>
        <p:nvPr/>
      </p:nvGrpSpPr>
      <p:grpSpPr>
        <a:xfrm>
          <a:off x="0" y="0"/>
          <a:ext cx="0" cy="0"/>
          <a:chOff x="0" y="0"/>
          <a:chExt cx="0" cy="0"/>
        </a:xfrm>
      </p:grpSpPr>
      <p:grpSp>
        <p:nvGrpSpPr>
          <p:cNvPr id="374" name="Shape 374"/>
          <p:cNvGrpSpPr/>
          <p:nvPr/>
        </p:nvGrpSpPr>
        <p:grpSpPr>
          <a:xfrm>
            <a:off x="625966" y="299376"/>
            <a:ext cx="999312" cy="999312"/>
            <a:chOff x="348199" y="179450"/>
            <a:chExt cx="1116300" cy="1116300"/>
          </a:xfrm>
        </p:grpSpPr>
        <p:sp>
          <p:nvSpPr>
            <p:cNvPr id="375" name="Shape 37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7" name="Shape 37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8" name="Shape 378"/>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79" name="Shape 37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380"/>
        <p:cNvGrpSpPr/>
        <p:nvPr/>
      </p:nvGrpSpPr>
      <p:grpSpPr>
        <a:xfrm>
          <a:off x="0" y="0"/>
          <a:ext cx="0" cy="0"/>
          <a:chOff x="0" y="0"/>
          <a:chExt cx="0" cy="0"/>
        </a:xfrm>
      </p:grpSpPr>
      <p:grpSp>
        <p:nvGrpSpPr>
          <p:cNvPr id="381" name="Shape 381"/>
          <p:cNvGrpSpPr/>
          <p:nvPr/>
        </p:nvGrpSpPr>
        <p:grpSpPr>
          <a:xfrm>
            <a:off x="6866714" y="1306"/>
            <a:ext cx="2267451" cy="2601690"/>
            <a:chOff x="6790514" y="1306"/>
            <a:chExt cx="2267451" cy="2601690"/>
          </a:xfrm>
        </p:grpSpPr>
        <p:grpSp>
          <p:nvGrpSpPr>
            <p:cNvPr id="382" name="Shape 382"/>
            <p:cNvGrpSpPr/>
            <p:nvPr/>
          </p:nvGrpSpPr>
          <p:grpSpPr>
            <a:xfrm>
              <a:off x="7067465" y="1306"/>
              <a:ext cx="1990500" cy="1990200"/>
              <a:chOff x="7067465" y="1306"/>
              <a:chExt cx="1990500" cy="1990200"/>
            </a:xfrm>
          </p:grpSpPr>
          <p:sp>
            <p:nvSpPr>
              <p:cNvPr id="383" name="Shape 383"/>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6" name="Shape 386"/>
            <p:cNvGrpSpPr/>
            <p:nvPr/>
          </p:nvGrpSpPr>
          <p:grpSpPr>
            <a:xfrm>
              <a:off x="8207126" y="1807996"/>
              <a:ext cx="795000" cy="795000"/>
              <a:chOff x="8207126" y="1807996"/>
              <a:chExt cx="795000" cy="795000"/>
            </a:xfrm>
          </p:grpSpPr>
          <p:sp>
            <p:nvSpPr>
              <p:cNvPr id="387" name="Shape 387"/>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0" name="Shape 390"/>
            <p:cNvGrpSpPr/>
            <p:nvPr/>
          </p:nvGrpSpPr>
          <p:grpSpPr>
            <a:xfrm>
              <a:off x="6790514" y="118857"/>
              <a:ext cx="548700" cy="548700"/>
              <a:chOff x="6790514" y="118857"/>
              <a:chExt cx="548700" cy="548700"/>
            </a:xfrm>
          </p:grpSpPr>
          <p:sp>
            <p:nvSpPr>
              <p:cNvPr id="391" name="Shape 391"/>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3" name="Shape 393"/>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94" name="Shape 39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5"/>
        <p:cNvGrpSpPr/>
        <p:nvPr/>
      </p:nvGrpSpPr>
      <p:grpSpPr>
        <a:xfrm>
          <a:off x="0" y="0"/>
          <a:ext cx="0" cy="0"/>
          <a:chOff x="0" y="0"/>
          <a:chExt cx="0" cy="0"/>
        </a:xfrm>
      </p:grpSpPr>
      <p:grpSp>
        <p:nvGrpSpPr>
          <p:cNvPr id="396" name="Shape 396"/>
          <p:cNvGrpSpPr/>
          <p:nvPr/>
        </p:nvGrpSpPr>
        <p:grpSpPr>
          <a:xfrm>
            <a:off x="625966" y="299376"/>
            <a:ext cx="999312" cy="999312"/>
            <a:chOff x="348199" y="179450"/>
            <a:chExt cx="1116300" cy="1116300"/>
          </a:xfrm>
        </p:grpSpPr>
        <p:sp>
          <p:nvSpPr>
            <p:cNvPr id="397" name="Shape 39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9" name="Shape 39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0" name="Shape 400"/>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401" name="Shape 401"/>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02" name="Shape 40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3"/>
        <p:cNvGrpSpPr/>
        <p:nvPr/>
      </p:nvGrpSpPr>
      <p:grpSpPr>
        <a:xfrm>
          <a:off x="0" y="0"/>
          <a:ext cx="0" cy="0"/>
          <a:chOff x="0" y="0"/>
          <a:chExt cx="0" cy="0"/>
        </a:xfrm>
      </p:grpSpPr>
      <p:grpSp>
        <p:nvGrpSpPr>
          <p:cNvPr id="404" name="Shape 404"/>
          <p:cNvGrpSpPr/>
          <p:nvPr/>
        </p:nvGrpSpPr>
        <p:grpSpPr>
          <a:xfrm>
            <a:off x="713373" y="3847119"/>
            <a:ext cx="825392" cy="825392"/>
            <a:chOff x="348199" y="179450"/>
            <a:chExt cx="1116300" cy="1116300"/>
          </a:xfrm>
        </p:grpSpPr>
        <p:sp>
          <p:nvSpPr>
            <p:cNvPr id="405" name="Shape 40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7" name="Shape 407"/>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rtl="0">
              <a:lnSpc>
                <a:spcPct val="100000"/>
              </a:lnSpc>
              <a:spcBef>
                <a:spcPts val="0"/>
              </a:spcBef>
              <a:spcAft>
                <a:spcPts val="0"/>
              </a:spcAft>
              <a:buSzPts val="1300"/>
              <a:buNone/>
              <a:defRPr/>
            </a:lvl1pPr>
          </a:lstStyle>
          <a:p>
            <a:endParaRPr/>
          </a:p>
        </p:txBody>
      </p:sp>
      <p:sp>
        <p:nvSpPr>
          <p:cNvPr id="408" name="Shape 40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409"/>
        <p:cNvGrpSpPr/>
        <p:nvPr/>
      </p:nvGrpSpPr>
      <p:grpSpPr>
        <a:xfrm>
          <a:off x="0" y="0"/>
          <a:ext cx="0" cy="0"/>
          <a:chOff x="0" y="0"/>
          <a:chExt cx="0" cy="0"/>
        </a:xfrm>
      </p:grpSpPr>
      <p:grpSp>
        <p:nvGrpSpPr>
          <p:cNvPr id="410" name="Shape 410"/>
          <p:cNvGrpSpPr/>
          <p:nvPr/>
        </p:nvGrpSpPr>
        <p:grpSpPr>
          <a:xfrm>
            <a:off x="52" y="4099200"/>
            <a:ext cx="9144036" cy="1044300"/>
            <a:chOff x="52" y="4099200"/>
            <a:chExt cx="9144036" cy="1044300"/>
          </a:xfrm>
        </p:grpSpPr>
        <p:grpSp>
          <p:nvGrpSpPr>
            <p:cNvPr id="411" name="Shape 411"/>
            <p:cNvGrpSpPr/>
            <p:nvPr/>
          </p:nvGrpSpPr>
          <p:grpSpPr>
            <a:xfrm>
              <a:off x="52" y="4309200"/>
              <a:ext cx="231622" cy="834300"/>
              <a:chOff x="2688737" y="4301380"/>
              <a:chExt cx="231900" cy="834300"/>
            </a:xfrm>
          </p:grpSpPr>
          <p:sp>
            <p:nvSpPr>
              <p:cNvPr id="412" name="Shape 41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6" name="Shape 416"/>
            <p:cNvGrpSpPr/>
            <p:nvPr/>
          </p:nvGrpSpPr>
          <p:grpSpPr>
            <a:xfrm>
              <a:off x="371406" y="4099200"/>
              <a:ext cx="231622" cy="1044300"/>
              <a:chOff x="2688737" y="4091380"/>
              <a:chExt cx="231900" cy="1044300"/>
            </a:xfrm>
          </p:grpSpPr>
          <p:sp>
            <p:nvSpPr>
              <p:cNvPr id="417" name="Shape 41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2" name="Shape 422"/>
            <p:cNvGrpSpPr/>
            <p:nvPr/>
          </p:nvGrpSpPr>
          <p:grpSpPr>
            <a:xfrm>
              <a:off x="742761" y="4309200"/>
              <a:ext cx="231622" cy="834300"/>
              <a:chOff x="2688737" y="4301380"/>
              <a:chExt cx="231900" cy="834300"/>
            </a:xfrm>
          </p:grpSpPr>
          <p:sp>
            <p:nvSpPr>
              <p:cNvPr id="423" name="Shape 423"/>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7" name="Shape 427"/>
            <p:cNvGrpSpPr/>
            <p:nvPr/>
          </p:nvGrpSpPr>
          <p:grpSpPr>
            <a:xfrm>
              <a:off x="1114115" y="4518900"/>
              <a:ext cx="231622" cy="624600"/>
              <a:chOff x="2688737" y="4511080"/>
              <a:chExt cx="231900" cy="624600"/>
            </a:xfrm>
          </p:grpSpPr>
          <p:sp>
            <p:nvSpPr>
              <p:cNvPr id="428" name="Shape 42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1" name="Shape 431"/>
            <p:cNvGrpSpPr/>
            <p:nvPr/>
          </p:nvGrpSpPr>
          <p:grpSpPr>
            <a:xfrm>
              <a:off x="1856753" y="4099200"/>
              <a:ext cx="231600" cy="1044300"/>
              <a:chOff x="1856753" y="4099200"/>
              <a:chExt cx="231600" cy="1044300"/>
            </a:xfrm>
          </p:grpSpPr>
          <p:sp>
            <p:nvSpPr>
              <p:cNvPr id="432" name="Shape 432"/>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7" name="Shape 437"/>
            <p:cNvGrpSpPr/>
            <p:nvPr/>
          </p:nvGrpSpPr>
          <p:grpSpPr>
            <a:xfrm>
              <a:off x="2228107" y="4309200"/>
              <a:ext cx="231600" cy="834300"/>
              <a:chOff x="2228107" y="4309200"/>
              <a:chExt cx="231600" cy="834300"/>
            </a:xfrm>
          </p:grpSpPr>
          <p:sp>
            <p:nvSpPr>
              <p:cNvPr id="438" name="Shape 438"/>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2" name="Shape 442"/>
            <p:cNvGrpSpPr/>
            <p:nvPr/>
          </p:nvGrpSpPr>
          <p:grpSpPr>
            <a:xfrm>
              <a:off x="2599462" y="4518900"/>
              <a:ext cx="231600" cy="624600"/>
              <a:chOff x="2599462" y="4518900"/>
              <a:chExt cx="231600" cy="624600"/>
            </a:xfrm>
          </p:grpSpPr>
          <p:sp>
            <p:nvSpPr>
              <p:cNvPr id="443" name="Shape 443"/>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6" name="Shape 446"/>
            <p:cNvGrpSpPr/>
            <p:nvPr/>
          </p:nvGrpSpPr>
          <p:grpSpPr>
            <a:xfrm>
              <a:off x="3342171" y="4099200"/>
              <a:ext cx="231600" cy="1044300"/>
              <a:chOff x="3342171" y="4099200"/>
              <a:chExt cx="231600" cy="1044300"/>
            </a:xfrm>
          </p:grpSpPr>
          <p:sp>
            <p:nvSpPr>
              <p:cNvPr id="447" name="Shape 447"/>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2" name="Shape 452"/>
            <p:cNvGrpSpPr/>
            <p:nvPr/>
          </p:nvGrpSpPr>
          <p:grpSpPr>
            <a:xfrm>
              <a:off x="3713525" y="4309200"/>
              <a:ext cx="231600" cy="834300"/>
              <a:chOff x="3713525" y="4309200"/>
              <a:chExt cx="231600" cy="834300"/>
            </a:xfrm>
          </p:grpSpPr>
          <p:sp>
            <p:nvSpPr>
              <p:cNvPr id="453" name="Shape 453"/>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7" name="Shape 457"/>
            <p:cNvGrpSpPr/>
            <p:nvPr/>
          </p:nvGrpSpPr>
          <p:grpSpPr>
            <a:xfrm>
              <a:off x="1485398" y="4309200"/>
              <a:ext cx="231600" cy="834300"/>
              <a:chOff x="1485398" y="4309200"/>
              <a:chExt cx="231600" cy="834300"/>
            </a:xfrm>
          </p:grpSpPr>
          <p:sp>
            <p:nvSpPr>
              <p:cNvPr id="458" name="Shape 458"/>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2" name="Shape 462"/>
            <p:cNvGrpSpPr/>
            <p:nvPr/>
          </p:nvGrpSpPr>
          <p:grpSpPr>
            <a:xfrm>
              <a:off x="4084879" y="4518900"/>
              <a:ext cx="231600" cy="624600"/>
              <a:chOff x="4084879" y="4518900"/>
              <a:chExt cx="231600" cy="624600"/>
            </a:xfrm>
          </p:grpSpPr>
          <p:sp>
            <p:nvSpPr>
              <p:cNvPr id="463" name="Shape 463"/>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6" name="Shape 466"/>
            <p:cNvGrpSpPr/>
            <p:nvPr/>
          </p:nvGrpSpPr>
          <p:grpSpPr>
            <a:xfrm>
              <a:off x="2970816" y="4309200"/>
              <a:ext cx="231600" cy="834300"/>
              <a:chOff x="2970816" y="4309200"/>
              <a:chExt cx="231600" cy="834300"/>
            </a:xfrm>
          </p:grpSpPr>
          <p:sp>
            <p:nvSpPr>
              <p:cNvPr id="467" name="Shape 467"/>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1" name="Shape 471"/>
            <p:cNvGrpSpPr/>
            <p:nvPr/>
          </p:nvGrpSpPr>
          <p:grpSpPr>
            <a:xfrm>
              <a:off x="4456234" y="4309200"/>
              <a:ext cx="231600" cy="834300"/>
              <a:chOff x="4456234" y="4309200"/>
              <a:chExt cx="231600" cy="834300"/>
            </a:xfrm>
          </p:grpSpPr>
          <p:sp>
            <p:nvSpPr>
              <p:cNvPr id="472" name="Shape 472"/>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6" name="Shape 476"/>
            <p:cNvGrpSpPr/>
            <p:nvPr/>
          </p:nvGrpSpPr>
          <p:grpSpPr>
            <a:xfrm>
              <a:off x="4827588" y="4099200"/>
              <a:ext cx="231600" cy="1044300"/>
              <a:chOff x="4827588" y="4099200"/>
              <a:chExt cx="231600" cy="1044300"/>
            </a:xfrm>
          </p:grpSpPr>
          <p:sp>
            <p:nvSpPr>
              <p:cNvPr id="477" name="Shape 477"/>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2" name="Shape 482"/>
            <p:cNvGrpSpPr/>
            <p:nvPr/>
          </p:nvGrpSpPr>
          <p:grpSpPr>
            <a:xfrm>
              <a:off x="5198943" y="4309200"/>
              <a:ext cx="231600" cy="834300"/>
              <a:chOff x="5198943" y="4309200"/>
              <a:chExt cx="231600" cy="834300"/>
            </a:xfrm>
          </p:grpSpPr>
          <p:sp>
            <p:nvSpPr>
              <p:cNvPr id="483" name="Shape 483"/>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7" name="Shape 487"/>
            <p:cNvGrpSpPr/>
            <p:nvPr/>
          </p:nvGrpSpPr>
          <p:grpSpPr>
            <a:xfrm>
              <a:off x="5570297" y="4518900"/>
              <a:ext cx="231600" cy="624600"/>
              <a:chOff x="5570297" y="4518900"/>
              <a:chExt cx="231600" cy="624600"/>
            </a:xfrm>
          </p:grpSpPr>
          <p:sp>
            <p:nvSpPr>
              <p:cNvPr id="488" name="Shape 488"/>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1" name="Shape 491"/>
            <p:cNvGrpSpPr/>
            <p:nvPr/>
          </p:nvGrpSpPr>
          <p:grpSpPr>
            <a:xfrm>
              <a:off x="5941652" y="4309200"/>
              <a:ext cx="231600" cy="834300"/>
              <a:chOff x="5941652" y="4309200"/>
              <a:chExt cx="231600" cy="834300"/>
            </a:xfrm>
          </p:grpSpPr>
          <p:sp>
            <p:nvSpPr>
              <p:cNvPr id="492" name="Shape 492"/>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6" name="Shape 496"/>
            <p:cNvGrpSpPr/>
            <p:nvPr/>
          </p:nvGrpSpPr>
          <p:grpSpPr>
            <a:xfrm>
              <a:off x="6313006" y="4099200"/>
              <a:ext cx="231600" cy="1044300"/>
              <a:chOff x="6313006" y="4099200"/>
              <a:chExt cx="231600" cy="1044300"/>
            </a:xfrm>
          </p:grpSpPr>
          <p:sp>
            <p:nvSpPr>
              <p:cNvPr id="497" name="Shape 497"/>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2" name="Shape 502"/>
            <p:cNvGrpSpPr/>
            <p:nvPr/>
          </p:nvGrpSpPr>
          <p:grpSpPr>
            <a:xfrm>
              <a:off x="6684361" y="4309200"/>
              <a:ext cx="231600" cy="834300"/>
              <a:chOff x="6684361" y="4309200"/>
              <a:chExt cx="231600" cy="834300"/>
            </a:xfrm>
          </p:grpSpPr>
          <p:sp>
            <p:nvSpPr>
              <p:cNvPr id="503" name="Shape 503"/>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7" name="Shape 507"/>
            <p:cNvGrpSpPr/>
            <p:nvPr/>
          </p:nvGrpSpPr>
          <p:grpSpPr>
            <a:xfrm>
              <a:off x="7055715" y="4518900"/>
              <a:ext cx="231600" cy="624600"/>
              <a:chOff x="7055715" y="4518900"/>
              <a:chExt cx="231600" cy="624600"/>
            </a:xfrm>
          </p:grpSpPr>
          <p:sp>
            <p:nvSpPr>
              <p:cNvPr id="508" name="Shape 508"/>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1" name="Shape 511"/>
            <p:cNvGrpSpPr/>
            <p:nvPr/>
          </p:nvGrpSpPr>
          <p:grpSpPr>
            <a:xfrm>
              <a:off x="7798424" y="4099200"/>
              <a:ext cx="231600" cy="1044300"/>
              <a:chOff x="7798424" y="4099200"/>
              <a:chExt cx="231600" cy="1044300"/>
            </a:xfrm>
          </p:grpSpPr>
          <p:sp>
            <p:nvSpPr>
              <p:cNvPr id="512" name="Shape 512"/>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7" name="Shape 517"/>
            <p:cNvGrpSpPr/>
            <p:nvPr/>
          </p:nvGrpSpPr>
          <p:grpSpPr>
            <a:xfrm>
              <a:off x="8169779" y="4309200"/>
              <a:ext cx="231600" cy="834300"/>
              <a:chOff x="8169779" y="4309200"/>
              <a:chExt cx="231600" cy="834300"/>
            </a:xfrm>
          </p:grpSpPr>
          <p:sp>
            <p:nvSpPr>
              <p:cNvPr id="518" name="Shape 518"/>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1" name="Shape 52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2" name="Shape 522"/>
            <p:cNvGrpSpPr/>
            <p:nvPr/>
          </p:nvGrpSpPr>
          <p:grpSpPr>
            <a:xfrm>
              <a:off x="7427070" y="4309200"/>
              <a:ext cx="231600" cy="834300"/>
              <a:chOff x="7427070" y="4309200"/>
              <a:chExt cx="231600" cy="834300"/>
            </a:xfrm>
          </p:grpSpPr>
          <p:sp>
            <p:nvSpPr>
              <p:cNvPr id="523" name="Shape 523"/>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7" name="Shape 527"/>
            <p:cNvGrpSpPr/>
            <p:nvPr/>
          </p:nvGrpSpPr>
          <p:grpSpPr>
            <a:xfrm>
              <a:off x="8541133" y="4518900"/>
              <a:ext cx="231600" cy="624600"/>
              <a:chOff x="8541133" y="4518900"/>
              <a:chExt cx="231600" cy="624600"/>
            </a:xfrm>
          </p:grpSpPr>
          <p:sp>
            <p:nvSpPr>
              <p:cNvPr id="528" name="Shape 528"/>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1" name="Shape 531"/>
            <p:cNvGrpSpPr/>
            <p:nvPr/>
          </p:nvGrpSpPr>
          <p:grpSpPr>
            <a:xfrm>
              <a:off x="8912488" y="4309200"/>
              <a:ext cx="231600" cy="834300"/>
              <a:chOff x="8912488" y="4309200"/>
              <a:chExt cx="231600" cy="834300"/>
            </a:xfrm>
          </p:grpSpPr>
          <p:sp>
            <p:nvSpPr>
              <p:cNvPr id="532" name="Shape 532"/>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536" name="Shape 536"/>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537" name="Shape 537"/>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538" name="Shape 53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9"/>
        <p:cNvGrpSpPr/>
        <p:nvPr/>
      </p:nvGrpSpPr>
      <p:grpSpPr>
        <a:xfrm>
          <a:off x="0" y="0"/>
          <a:ext cx="0" cy="0"/>
          <a:chOff x="0" y="0"/>
          <a:chExt cx="0" cy="0"/>
        </a:xfrm>
      </p:grpSpPr>
      <p:sp>
        <p:nvSpPr>
          <p:cNvPr id="540" name="Shape 5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87D201F3-F424-418B-8096-D7A3179B82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634" y="23434"/>
            <a:ext cx="1345393" cy="6331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80CCB2"/>
              </a:buClr>
              <a:buSzPts val="2800"/>
              <a:buFont typeface="Raleway"/>
              <a:buNone/>
              <a:defRPr sz="2800" b="1">
                <a:solidFill>
                  <a:srgbClr val="80CCB2"/>
                </a:solidFill>
                <a:latin typeface="Raleway"/>
                <a:ea typeface="Raleway"/>
                <a:cs typeface="Raleway"/>
                <a:sym typeface="Raleway"/>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rgbClr val="F7941D"/>
              </a:buClr>
              <a:buSzPts val="1300"/>
              <a:buFont typeface="Raleway"/>
              <a:buChar char="●"/>
              <a:defRPr sz="1300">
                <a:solidFill>
                  <a:srgbClr val="F7941D"/>
                </a:solidFill>
                <a:latin typeface="Raleway"/>
                <a:ea typeface="Raleway"/>
                <a:cs typeface="Raleway"/>
                <a:sym typeface="Raleway"/>
              </a:defRPr>
            </a:lvl1pPr>
            <a:lvl2pPr marL="914400" lvl="1"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2pPr>
            <a:lvl3pPr marL="1371600" lvl="2"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3pPr>
            <a:lvl4pPr marL="1828800" lvl="3"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4pPr>
            <a:lvl5pPr marL="2286000" lvl="4"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5pPr>
            <a:lvl6pPr marL="2743200" lvl="5"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6pPr>
            <a:lvl7pPr marL="3200400" lvl="6"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7pPr>
            <a:lvl8pPr marL="3657600" lvl="7"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8pPr>
            <a:lvl9pPr marL="4114800" lvl="8" indent="-298450">
              <a:lnSpc>
                <a:spcPct val="115000"/>
              </a:lnSpc>
              <a:spcBef>
                <a:spcPts val="1600"/>
              </a:spcBef>
              <a:spcAft>
                <a:spcPts val="1600"/>
              </a:spcAft>
              <a:buClr>
                <a:schemeClr val="dk2"/>
              </a:buClr>
              <a:buSzPts val="1100"/>
              <a:buFont typeface="Raleway"/>
              <a:buChar char="■"/>
              <a:defRPr sz="1100">
                <a:solidFill>
                  <a:schemeClr val="dk2"/>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80CCB2"/>
              </a:buClr>
              <a:buSzPts val="2800"/>
              <a:buFont typeface="Raleway"/>
              <a:buNone/>
              <a:defRPr sz="2800" b="1">
                <a:solidFill>
                  <a:srgbClr val="80CCB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275" name="Shape 2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rgbClr val="F7941D"/>
              </a:buClr>
              <a:buSzPts val="1300"/>
              <a:buFont typeface="Raleway"/>
              <a:buChar char="●"/>
              <a:defRPr sz="1300">
                <a:solidFill>
                  <a:srgbClr val="F7941D"/>
                </a:solidFill>
                <a:latin typeface="Raleway"/>
                <a:ea typeface="Raleway"/>
                <a:cs typeface="Raleway"/>
                <a:sym typeface="Raleway"/>
              </a:defRPr>
            </a:lvl1pPr>
            <a:lvl2pPr marL="914400" lvl="1"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2pPr>
            <a:lvl3pPr marL="1371600" lvl="2"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3pPr>
            <a:lvl4pPr marL="1828800" lvl="3"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4pPr>
            <a:lvl5pPr marL="2286000" lvl="4"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5pPr>
            <a:lvl6pPr marL="2743200" lvl="5"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6pPr>
            <a:lvl7pPr marL="3200400" lvl="6"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7pPr>
            <a:lvl8pPr marL="3657600" lvl="7"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8pPr>
            <a:lvl9pPr marL="4114800" lvl="8" indent="-298450" rtl="0">
              <a:lnSpc>
                <a:spcPct val="115000"/>
              </a:lnSpc>
              <a:spcBef>
                <a:spcPts val="1600"/>
              </a:spcBef>
              <a:spcAft>
                <a:spcPts val="1600"/>
              </a:spcAft>
              <a:buClr>
                <a:schemeClr val="dk2"/>
              </a:buClr>
              <a:buSzPts val="1100"/>
              <a:buFont typeface="Raleway"/>
              <a:buChar char="■"/>
              <a:defRPr sz="1100">
                <a:solidFill>
                  <a:schemeClr val="dk2"/>
                </a:solidFill>
                <a:latin typeface="Raleway"/>
                <a:ea typeface="Raleway"/>
                <a:cs typeface="Raleway"/>
                <a:sym typeface="Raleway"/>
              </a:defRPr>
            </a:lvl9pPr>
          </a:lstStyle>
          <a:p>
            <a:endParaRPr/>
          </a:p>
        </p:txBody>
      </p:sp>
      <p:sp>
        <p:nvSpPr>
          <p:cNvPr id="276" name="Shape 276"/>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un.org/sustainabledevelopment/sustainable-development-goa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Y2faVhdEU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www.youtube.com/watch?v=Qi1C_BLp0f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g0rxMb0mCWOjO_wVgHqRdeRJKSpj0kdQ/view" TargetMode="External"/><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hyperlink" Target="https://www.youtube.com/watch?v=BIQh5kfXCxw" TargetMode="External"/><Relationship Id="rId4" Type="http://schemas.openxmlformats.org/officeDocument/2006/relationships/hyperlink" Target="ttps://nstawebdirector.wixsite.com/isui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stawebdirector.wixsite.com/website-1-1" TargetMode="External"/><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hyperlink" Target="https://youtu.be/aT-OUTgQMMA" TargetMode="External"/><Relationship Id="rId4" Type="http://schemas.openxmlformats.org/officeDocument/2006/relationships/hyperlink" Target="https://nstawebdirector.wixsite.com/er-assista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lgatiles.com/" TargetMode="External"/><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hyperlink" Target="https://nstawebdirector.wixsite.com/leaveschangingshapes" TargetMode="External"/><Relationship Id="rId4" Type="http://schemas.openxmlformats.org/officeDocument/2006/relationships/hyperlink" Target="https://www.youtube.com/watch?v=5n9XNnk8Bf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xploravision.org/project-forma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s://www.exploravision.org/winner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thisisstatistics.org/student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getreferralmd.com/2018/01/future-healthcare-technology-advancements-2018/" TargetMode="External"/><Relationship Id="rId13" Type="http://schemas.openxmlformats.org/officeDocument/2006/relationships/hyperlink" Target="https://newatlas.com/robotics/" TargetMode="External"/><Relationship Id="rId18" Type="http://schemas.openxmlformats.org/officeDocument/2006/relationships/image" Target="../media/image36.jpeg"/><Relationship Id="rId3" Type="http://schemas.openxmlformats.org/officeDocument/2006/relationships/hyperlink" Target="https://www.exploravision.org?utm_medium=LessonPlan&amp;utm_source=Google%20Slides&amp;utm_campaign=ExploraVision%2019" TargetMode="External"/><Relationship Id="rId7" Type="http://schemas.openxmlformats.org/officeDocument/2006/relationships/hyperlink" Target="http://www.cbc.ca/parents/learning/view/10-ways-to-teach-kids-about-robotics" TargetMode="External"/><Relationship Id="rId12" Type="http://schemas.openxmlformats.org/officeDocument/2006/relationships/hyperlink" Target="https://www.uspto.gov/kids/index.html" TargetMode="External"/><Relationship Id="rId17" Type="http://schemas.openxmlformats.org/officeDocument/2006/relationships/hyperlink" Target="https://www.nextgenscience.org" TargetMode="External"/><Relationship Id="rId2" Type="http://schemas.openxmlformats.org/officeDocument/2006/relationships/notesSlide" Target="../notesSlides/notesSlide27.xml"/><Relationship Id="rId16" Type="http://schemas.openxmlformats.org/officeDocument/2006/relationships/hyperlink" Target="http://www.asce.org/about_civil_engineering/" TargetMode="External"/><Relationship Id="rId1" Type="http://schemas.openxmlformats.org/officeDocument/2006/relationships/slideLayout" Target="../slideLayouts/slideLayout3.xml"/><Relationship Id="rId6" Type="http://schemas.openxmlformats.org/officeDocument/2006/relationships/hyperlink" Target="https://kids.nationalgeographic.com/" TargetMode="External"/><Relationship Id="rId11" Type="http://schemas.openxmlformats.org/officeDocument/2006/relationships/hyperlink" Target="https://www.energy.gov/science-innovation/clean-energy" TargetMode="External"/><Relationship Id="rId5" Type="http://schemas.openxmlformats.org/officeDocument/2006/relationships/hyperlink" Target="https://climate.nasa.gov/" TargetMode="External"/><Relationship Id="rId15" Type="http://schemas.openxmlformats.org/officeDocument/2006/relationships/hyperlink" Target="https://www.nasa.gov/" TargetMode="External"/><Relationship Id="rId10" Type="http://schemas.openxmlformats.org/officeDocument/2006/relationships/hyperlink" Target="https://www.eia.gov/kids/" TargetMode="External"/><Relationship Id="rId19" Type="http://schemas.openxmlformats.org/officeDocument/2006/relationships/image" Target="../media/image37.jpeg"/><Relationship Id="rId4" Type="http://schemas.openxmlformats.org/officeDocument/2006/relationships/hyperlink" Target="https://www.skypeascientist.com/" TargetMode="External"/><Relationship Id="rId9" Type="http://schemas.openxmlformats.org/officeDocument/2006/relationships/hyperlink" Target="https://www.youtube.com/watch?v=owHF9iLyxic" TargetMode="External"/><Relationship Id="rId14" Type="http://schemas.openxmlformats.org/officeDocument/2006/relationships/hyperlink" Target="https://www.sciencefriday.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youtu.be/aZkesr6icNE" TargetMode="External"/><Relationship Id="rId3" Type="http://schemas.openxmlformats.org/officeDocument/2006/relationships/hyperlink" Target="https://www.youtube.com/watch?v=-eTRde3gdz4" TargetMode="External"/><Relationship Id="rId7" Type="http://schemas.openxmlformats.org/officeDocument/2006/relationships/hyperlink" Target="https://youtu.be/3ZafMokVDdc"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youtube.com/watch?v=72ckyhwuoIc" TargetMode="External"/><Relationship Id="rId5" Type="http://schemas.openxmlformats.org/officeDocument/2006/relationships/hyperlink" Target="https://us02web.zoom.us/rec/play/l5VAYVAtBNiJpdHNyZSuKYsWJSI6Kkz5oUk0CkQ7PB2Gqg-vDeCL-UHcqUJlUoM0kJEsHrEMtCsvCs9x.T1GXBRowYZEX60lY?canPlayFromShare=true&amp;from=share_recording_detail&amp;continueMode=true&amp;componentName=rec-play&amp;originRequestUrl=https%3A%2F%2Fus02web.zoom.us%2Frec%2Fshare%2FuajQPshT48gDr4P5J5k2x-tqVffg_zELN65ePACH7HwUf0TKL36iM9f78b0tSB_J.jn7dPCDJaDJu3OMh" TargetMode="External"/><Relationship Id="rId10" Type="http://schemas.openxmlformats.org/officeDocument/2006/relationships/image" Target="../media/image38.png"/><Relationship Id="rId4" Type="http://schemas.openxmlformats.org/officeDocument/2006/relationships/hyperlink" Target="https://youtu.be/0C2T7zcdRYU" TargetMode="External"/><Relationship Id="rId9" Type="http://schemas.openxmlformats.org/officeDocument/2006/relationships/hyperlink" Target="https://www.youtube.com/watch?v=SGGfvO577i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8iIid-eDLM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edu.google.com/products/classroom/?modal_active=none&amp;gclid=Cj0KCQjwjer4BRCZARIsABK4QeUwk9Pd_NY0aEikc7WyP9pokqSoUDjgo-lAfzI2cX9prku3omRJ864aAjcpEALw_wcB" TargetMode="External"/><Relationship Id="rId7" Type="http://schemas.openxmlformats.org/officeDocument/2006/relationships/hyperlink" Target="https://edu.google.com/products/gsuite-for-education/?modal_active=non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www.google.com/slides/about/" TargetMode="Externa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WOf1FR6tL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youtu.be/6kWlmFofnn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youtu.be/Q0mZgYYwS0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ymSgbt9LvM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S4VM-l0ZMP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ctrTitle"/>
          </p:nvPr>
        </p:nvSpPr>
        <p:spPr>
          <a:xfrm>
            <a:off x="702325" y="1694575"/>
            <a:ext cx="7969800" cy="18729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dirty="0"/>
              <a:t>An Introduction to Problem Solving Through Project-Based Learning</a:t>
            </a:r>
            <a:endParaRPr b="1" dirty="0"/>
          </a:p>
          <a:p>
            <a:pPr marL="0" lvl="0" indent="0" algn="ctr">
              <a:spcBef>
                <a:spcPts val="0"/>
              </a:spcBef>
              <a:spcAft>
                <a:spcPts val="0"/>
              </a:spcAft>
              <a:buNone/>
            </a:pPr>
            <a:endParaRPr b="1" dirty="0"/>
          </a:p>
        </p:txBody>
      </p:sp>
      <p:sp>
        <p:nvSpPr>
          <p:cNvPr id="546" name="Shape 546"/>
          <p:cNvSpPr txBox="1"/>
          <p:nvPr/>
        </p:nvSpPr>
        <p:spPr>
          <a:xfrm>
            <a:off x="802414" y="3392446"/>
            <a:ext cx="7374559" cy="14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aleway"/>
                <a:ea typeface="Raleway"/>
                <a:cs typeface="Raleway"/>
                <a:sym typeface="Raleway"/>
              </a:rPr>
              <a:t>An all-in-one STEM guide for getting starting with ExploraVision </a:t>
            </a:r>
          </a:p>
          <a:p>
            <a:pPr marL="0" lvl="0" indent="0" algn="ctr" rtl="0">
              <a:spcBef>
                <a:spcPts val="0"/>
              </a:spcBef>
              <a:spcAft>
                <a:spcPts val="0"/>
              </a:spcAft>
              <a:buNone/>
            </a:pPr>
            <a:r>
              <a:rPr lang="en" sz="1800" dirty="0">
                <a:solidFill>
                  <a:srgbClr val="FFFFFF"/>
                </a:solidFill>
                <a:latin typeface="Raleway"/>
                <a:ea typeface="Raleway"/>
                <a:cs typeface="Raleway"/>
                <a:sym typeface="Raleway"/>
              </a:rPr>
              <a:t>For educators teaching grades K-6 in the  U.S. and Canada</a:t>
            </a:r>
            <a:endParaRPr sz="1800" dirty="0">
              <a:solidFill>
                <a:srgbClr val="FFFFF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1303800" y="750975"/>
            <a:ext cx="78402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Brainstorming: </a:t>
            </a:r>
            <a:r>
              <a:rPr lang="en" sz="2400"/>
              <a:t>Solve Problems by Asking Questions</a:t>
            </a:r>
            <a:endParaRPr sz="2400" b="1"/>
          </a:p>
        </p:txBody>
      </p:sp>
      <p:sp>
        <p:nvSpPr>
          <p:cNvPr id="586" name="Shape 586"/>
          <p:cNvSpPr txBox="1">
            <a:spLocks noGrp="1"/>
          </p:cNvSpPr>
          <p:nvPr>
            <p:ph type="body" idx="1"/>
          </p:nvPr>
        </p:nvSpPr>
        <p:spPr>
          <a:xfrm>
            <a:off x="1252200" y="1558625"/>
            <a:ext cx="4886700" cy="2785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How can we safely and easily bring light to people who need it?</a:t>
            </a:r>
            <a:endParaRPr sz="1800"/>
          </a:p>
          <a:p>
            <a:pPr marL="457200" lvl="0" indent="-342900" rtl="0">
              <a:spcBef>
                <a:spcPts val="0"/>
              </a:spcBef>
              <a:spcAft>
                <a:spcPts val="0"/>
              </a:spcAft>
              <a:buSzPts val="1800"/>
              <a:buChar char="●"/>
            </a:pPr>
            <a:r>
              <a:rPr lang="en" sz="1800"/>
              <a:t>How can we keep our clothing dry and stain-free?</a:t>
            </a:r>
            <a:endParaRPr sz="1800"/>
          </a:p>
          <a:p>
            <a:pPr marL="457200" marR="0" lvl="0" indent="-342900" algn="l" rtl="0">
              <a:lnSpc>
                <a:spcPct val="115000"/>
              </a:lnSpc>
              <a:spcBef>
                <a:spcPts val="0"/>
              </a:spcBef>
              <a:spcAft>
                <a:spcPts val="0"/>
              </a:spcAft>
              <a:buSzPts val="1800"/>
              <a:buChar char="●"/>
            </a:pPr>
            <a:r>
              <a:rPr lang="en" sz="1800"/>
              <a:t>How can we keep our soldiers safe from bullets?</a:t>
            </a:r>
            <a:endParaRPr sz="1800"/>
          </a:p>
          <a:p>
            <a:pPr marL="457200" marR="0" lvl="0" indent="-342900" algn="l" rtl="0">
              <a:lnSpc>
                <a:spcPct val="115000"/>
              </a:lnSpc>
              <a:spcBef>
                <a:spcPts val="0"/>
              </a:spcBef>
              <a:spcAft>
                <a:spcPts val="0"/>
              </a:spcAft>
              <a:buSzPts val="1800"/>
              <a:buChar char="●"/>
            </a:pPr>
            <a:r>
              <a:rPr lang="en" sz="1800"/>
              <a:t>How can we allow people to connect and find information easily?</a:t>
            </a:r>
            <a:endParaRPr sz="1800"/>
          </a:p>
          <a:p>
            <a:pPr marL="0" marR="0" lvl="0" indent="0" algn="l" rtl="0">
              <a:lnSpc>
                <a:spcPct val="115000"/>
              </a:lnSpc>
              <a:spcBef>
                <a:spcPts val="1600"/>
              </a:spcBef>
              <a:spcAft>
                <a:spcPts val="1600"/>
              </a:spcAft>
              <a:buNone/>
            </a:pPr>
            <a:endParaRPr sz="1800"/>
          </a:p>
        </p:txBody>
      </p:sp>
      <p:pic>
        <p:nvPicPr>
          <p:cNvPr id="587" name="Shape 58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29400" y="2152638"/>
            <a:ext cx="2396648" cy="159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1224950" y="574925"/>
            <a:ext cx="75069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Brainstorming: Inventors </a:t>
            </a:r>
            <a:r>
              <a:rPr lang="en" sz="2400"/>
              <a:t>Who Solved Problems</a:t>
            </a:r>
            <a:endParaRPr sz="2400" b="1"/>
          </a:p>
        </p:txBody>
      </p:sp>
      <p:sp>
        <p:nvSpPr>
          <p:cNvPr id="594" name="Shape 594"/>
          <p:cNvSpPr txBox="1">
            <a:spLocks noGrp="1"/>
          </p:cNvSpPr>
          <p:nvPr>
            <p:ph type="body" idx="1"/>
          </p:nvPr>
        </p:nvSpPr>
        <p:spPr>
          <a:xfrm>
            <a:off x="581725" y="1427700"/>
            <a:ext cx="17436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Early 1900’s: </a:t>
            </a:r>
            <a:r>
              <a:rPr lang="en" sz="1200"/>
              <a:t>Ichisuke Fujioka developed an economical, durable, mass-market light bulb.</a:t>
            </a:r>
            <a:endParaRPr sz="1200"/>
          </a:p>
        </p:txBody>
      </p:sp>
      <p:sp>
        <p:nvSpPr>
          <p:cNvPr id="595" name="Shape 595"/>
          <p:cNvSpPr txBox="1">
            <a:spLocks noGrp="1"/>
          </p:cNvSpPr>
          <p:nvPr>
            <p:ph type="body" idx="1"/>
          </p:nvPr>
        </p:nvSpPr>
        <p:spPr>
          <a:xfrm>
            <a:off x="650095" y="4017175"/>
            <a:ext cx="8853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Ichisuke Fujioka, a co-founderof Toshiba</a:t>
            </a:r>
            <a:endParaRPr sz="1000"/>
          </a:p>
        </p:txBody>
      </p:sp>
      <p:pic>
        <p:nvPicPr>
          <p:cNvPr id="596" name="Shape 59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6100" y="2893138"/>
            <a:ext cx="849300" cy="990840"/>
          </a:xfrm>
          <a:prstGeom prst="rect">
            <a:avLst/>
          </a:prstGeom>
          <a:noFill/>
          <a:ln>
            <a:noFill/>
          </a:ln>
        </p:spPr>
      </p:pic>
      <p:sp>
        <p:nvSpPr>
          <p:cNvPr id="597" name="Shape 597"/>
          <p:cNvSpPr txBox="1">
            <a:spLocks noGrp="1"/>
          </p:cNvSpPr>
          <p:nvPr>
            <p:ph type="body" idx="1"/>
          </p:nvPr>
        </p:nvSpPr>
        <p:spPr>
          <a:xfrm>
            <a:off x="1611600" y="4017175"/>
            <a:ext cx="738900" cy="378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Matsuda Lamp</a:t>
            </a:r>
            <a:endParaRPr sz="1000"/>
          </a:p>
        </p:txBody>
      </p:sp>
      <p:pic>
        <p:nvPicPr>
          <p:cNvPr id="598" name="Shape 598"/>
          <p:cNvPicPr preferRelativeResize="0"/>
          <p:nvPr/>
        </p:nvPicPr>
        <p:blipFill rotWithShape="1">
          <a:blip r:embed="rId4" cstate="email">
            <a:alphaModFix/>
            <a:extLst>
              <a:ext uri="{28A0092B-C50C-407E-A947-70E740481C1C}">
                <a14:useLocalDpi xmlns:a14="http://schemas.microsoft.com/office/drawing/2010/main"/>
              </a:ext>
            </a:extLst>
          </a:blip>
          <a:srcRect r="-7043"/>
          <a:stretch/>
        </p:blipFill>
        <p:spPr>
          <a:xfrm>
            <a:off x="6839550" y="3044122"/>
            <a:ext cx="924100" cy="771175"/>
          </a:xfrm>
          <a:prstGeom prst="rect">
            <a:avLst/>
          </a:prstGeom>
          <a:noFill/>
          <a:ln>
            <a:noFill/>
          </a:ln>
        </p:spPr>
      </p:pic>
      <p:sp>
        <p:nvSpPr>
          <p:cNvPr id="599" name="Shape 599"/>
          <p:cNvSpPr txBox="1">
            <a:spLocks noGrp="1"/>
          </p:cNvSpPr>
          <p:nvPr>
            <p:ph type="body" idx="1"/>
          </p:nvPr>
        </p:nvSpPr>
        <p:spPr>
          <a:xfrm>
            <a:off x="6783875" y="1441000"/>
            <a:ext cx="21363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2007: </a:t>
            </a:r>
            <a:r>
              <a:rPr lang="en" sz="1200"/>
              <a:t>Steve Jobs developed Apple’s first widely-adopted smartphone.</a:t>
            </a:r>
            <a:endParaRPr sz="1200"/>
          </a:p>
        </p:txBody>
      </p:sp>
      <p:sp>
        <p:nvSpPr>
          <p:cNvPr id="600" name="Shape 600"/>
          <p:cNvSpPr txBox="1">
            <a:spLocks noGrp="1"/>
          </p:cNvSpPr>
          <p:nvPr>
            <p:ph type="body" idx="1"/>
          </p:nvPr>
        </p:nvSpPr>
        <p:spPr>
          <a:xfrm>
            <a:off x="6783872" y="4017175"/>
            <a:ext cx="10731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Steve Jobs, former CEO, Apple</a:t>
            </a:r>
            <a:endParaRPr sz="1000"/>
          </a:p>
        </p:txBody>
      </p:sp>
      <p:sp>
        <p:nvSpPr>
          <p:cNvPr id="601" name="Shape 601"/>
          <p:cNvSpPr txBox="1">
            <a:spLocks noGrp="1"/>
          </p:cNvSpPr>
          <p:nvPr>
            <p:ph type="body" idx="1"/>
          </p:nvPr>
        </p:nvSpPr>
        <p:spPr>
          <a:xfrm>
            <a:off x="7887500" y="4017175"/>
            <a:ext cx="11298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iPhone Gen. 1</a:t>
            </a:r>
            <a:endParaRPr sz="1000"/>
          </a:p>
        </p:txBody>
      </p:sp>
      <p:pic>
        <p:nvPicPr>
          <p:cNvPr id="602" name="Shape 60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617325" y="2899474"/>
            <a:ext cx="961750" cy="978175"/>
          </a:xfrm>
          <a:prstGeom prst="rect">
            <a:avLst/>
          </a:prstGeom>
          <a:noFill/>
          <a:ln>
            <a:noFill/>
          </a:ln>
        </p:spPr>
      </p:pic>
      <p:pic>
        <p:nvPicPr>
          <p:cNvPr id="603" name="Shape 60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40125" y="2904131"/>
            <a:ext cx="738900" cy="978169"/>
          </a:xfrm>
          <a:prstGeom prst="rect">
            <a:avLst/>
          </a:prstGeom>
          <a:noFill/>
          <a:ln>
            <a:noFill/>
          </a:ln>
        </p:spPr>
      </p:pic>
      <p:sp>
        <p:nvSpPr>
          <p:cNvPr id="604" name="Shape 604"/>
          <p:cNvSpPr txBox="1">
            <a:spLocks noGrp="1"/>
          </p:cNvSpPr>
          <p:nvPr>
            <p:ph type="body" idx="1"/>
          </p:nvPr>
        </p:nvSpPr>
        <p:spPr>
          <a:xfrm>
            <a:off x="4684925" y="1427700"/>
            <a:ext cx="16086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1965:</a:t>
            </a:r>
            <a:r>
              <a:rPr lang="en" sz="1200"/>
              <a:t> Stephanie Kwolek invented Kevlar, a strong, synthetic fiber used in body armor.</a:t>
            </a:r>
            <a:endParaRPr sz="1200"/>
          </a:p>
        </p:txBody>
      </p:sp>
      <p:sp>
        <p:nvSpPr>
          <p:cNvPr id="605" name="Shape 605"/>
          <p:cNvSpPr txBox="1">
            <a:spLocks noGrp="1"/>
          </p:cNvSpPr>
          <p:nvPr>
            <p:ph type="body" idx="1"/>
          </p:nvPr>
        </p:nvSpPr>
        <p:spPr>
          <a:xfrm>
            <a:off x="4684925" y="4017175"/>
            <a:ext cx="8493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Stephanie Kwolek, Chemist, DuPont</a:t>
            </a:r>
            <a:endParaRPr sz="1000"/>
          </a:p>
        </p:txBody>
      </p:sp>
      <p:sp>
        <p:nvSpPr>
          <p:cNvPr id="606" name="Shape 606"/>
          <p:cNvSpPr txBox="1">
            <a:spLocks noGrp="1"/>
          </p:cNvSpPr>
          <p:nvPr>
            <p:ph type="body" idx="1"/>
          </p:nvPr>
        </p:nvSpPr>
        <p:spPr>
          <a:xfrm>
            <a:off x="5749500" y="4017175"/>
            <a:ext cx="7389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Kevlar</a:t>
            </a:r>
            <a:endParaRPr sz="1000"/>
          </a:p>
        </p:txBody>
      </p:sp>
      <p:pic>
        <p:nvPicPr>
          <p:cNvPr id="607" name="Shape 60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615050" y="2981100"/>
            <a:ext cx="738900" cy="738900"/>
          </a:xfrm>
          <a:prstGeom prst="rect">
            <a:avLst/>
          </a:prstGeom>
          <a:noFill/>
          <a:ln>
            <a:noFill/>
          </a:ln>
        </p:spPr>
      </p:pic>
      <p:pic>
        <p:nvPicPr>
          <p:cNvPr id="608" name="Shape 60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839073" y="3110225"/>
            <a:ext cx="997769" cy="667800"/>
          </a:xfrm>
          <a:prstGeom prst="rect">
            <a:avLst/>
          </a:prstGeom>
          <a:noFill/>
          <a:ln>
            <a:noFill/>
          </a:ln>
        </p:spPr>
      </p:pic>
      <p:pic>
        <p:nvPicPr>
          <p:cNvPr id="609" name="Shape 60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47638" y="2907362"/>
            <a:ext cx="849300" cy="989003"/>
          </a:xfrm>
          <a:prstGeom prst="rect">
            <a:avLst/>
          </a:prstGeom>
          <a:noFill/>
          <a:ln>
            <a:noFill/>
          </a:ln>
        </p:spPr>
      </p:pic>
      <p:sp>
        <p:nvSpPr>
          <p:cNvPr id="610" name="Shape 610"/>
          <p:cNvSpPr txBox="1">
            <a:spLocks noGrp="1"/>
          </p:cNvSpPr>
          <p:nvPr>
            <p:ph type="body" idx="1"/>
          </p:nvPr>
        </p:nvSpPr>
        <p:spPr>
          <a:xfrm>
            <a:off x="2656688" y="1441000"/>
            <a:ext cx="16086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1956: </a:t>
            </a:r>
            <a:r>
              <a:rPr lang="en" sz="1200"/>
              <a:t>Patsy Sherman invented Scotchgard, a water and stain repellent.</a:t>
            </a:r>
            <a:endParaRPr sz="1200"/>
          </a:p>
        </p:txBody>
      </p:sp>
      <p:pic>
        <p:nvPicPr>
          <p:cNvPr id="611" name="Shape 61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793413" y="2918200"/>
            <a:ext cx="533300" cy="978175"/>
          </a:xfrm>
          <a:prstGeom prst="rect">
            <a:avLst/>
          </a:prstGeom>
          <a:noFill/>
          <a:ln>
            <a:noFill/>
          </a:ln>
        </p:spPr>
      </p:pic>
      <p:sp>
        <p:nvSpPr>
          <p:cNvPr id="612" name="Shape 612"/>
          <p:cNvSpPr txBox="1">
            <a:spLocks noGrp="1"/>
          </p:cNvSpPr>
          <p:nvPr>
            <p:ph type="body" idx="1"/>
          </p:nvPr>
        </p:nvSpPr>
        <p:spPr>
          <a:xfrm>
            <a:off x="2635747" y="4030475"/>
            <a:ext cx="10731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Patsy Sherman, Chemist &amp; Inventor, 3M</a:t>
            </a:r>
            <a:endParaRPr sz="1000"/>
          </a:p>
        </p:txBody>
      </p:sp>
      <p:sp>
        <p:nvSpPr>
          <p:cNvPr id="613" name="Shape 613"/>
          <p:cNvSpPr txBox="1">
            <a:spLocks noGrp="1"/>
          </p:cNvSpPr>
          <p:nvPr>
            <p:ph type="body" idx="1"/>
          </p:nvPr>
        </p:nvSpPr>
        <p:spPr>
          <a:xfrm>
            <a:off x="3549574" y="4030475"/>
            <a:ext cx="9618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Scotchgard</a:t>
            </a:r>
            <a:endParaRPr sz="1000"/>
          </a:p>
        </p:txBody>
      </p:sp>
      <p:cxnSp>
        <p:nvCxnSpPr>
          <p:cNvPr id="614" name="Shape 614"/>
          <p:cNvCxnSpPr/>
          <p:nvPr/>
        </p:nvCxnSpPr>
        <p:spPr>
          <a:xfrm>
            <a:off x="2462200" y="1581175"/>
            <a:ext cx="0" cy="3132300"/>
          </a:xfrm>
          <a:prstGeom prst="straightConnector1">
            <a:avLst/>
          </a:prstGeom>
          <a:noFill/>
          <a:ln w="9525" cap="flat" cmpd="sng">
            <a:solidFill>
              <a:srgbClr val="80CCB2"/>
            </a:solidFill>
            <a:prstDash val="solid"/>
            <a:round/>
            <a:headEnd type="none" w="med" len="med"/>
            <a:tailEnd type="none" w="med" len="med"/>
          </a:ln>
        </p:spPr>
      </p:cxnSp>
      <p:cxnSp>
        <p:nvCxnSpPr>
          <p:cNvPr id="615" name="Shape 615"/>
          <p:cNvCxnSpPr/>
          <p:nvPr/>
        </p:nvCxnSpPr>
        <p:spPr>
          <a:xfrm>
            <a:off x="4568600" y="1581175"/>
            <a:ext cx="0" cy="3132300"/>
          </a:xfrm>
          <a:prstGeom prst="straightConnector1">
            <a:avLst/>
          </a:prstGeom>
          <a:noFill/>
          <a:ln w="9525" cap="flat" cmpd="sng">
            <a:solidFill>
              <a:srgbClr val="80CCB2"/>
            </a:solidFill>
            <a:prstDash val="solid"/>
            <a:round/>
            <a:headEnd type="none" w="med" len="med"/>
            <a:tailEnd type="none" w="med" len="med"/>
          </a:ln>
        </p:spPr>
      </p:cxnSp>
      <p:cxnSp>
        <p:nvCxnSpPr>
          <p:cNvPr id="616" name="Shape 616"/>
          <p:cNvCxnSpPr/>
          <p:nvPr/>
        </p:nvCxnSpPr>
        <p:spPr>
          <a:xfrm>
            <a:off x="6718800" y="1581175"/>
            <a:ext cx="0" cy="3132300"/>
          </a:xfrm>
          <a:prstGeom prst="straightConnector1">
            <a:avLst/>
          </a:prstGeom>
          <a:noFill/>
          <a:ln w="9525" cap="flat" cmpd="sng">
            <a:solidFill>
              <a:srgbClr val="80CCB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597450" y="1632525"/>
            <a:ext cx="3208800" cy="6621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rgbClr val="F7941D"/>
              </a:buClr>
              <a:buSzPts val="1600"/>
              <a:buChar char="●"/>
            </a:pPr>
            <a:r>
              <a:rPr lang="en" sz="1500">
                <a:solidFill>
                  <a:srgbClr val="F7941D"/>
                </a:solidFill>
              </a:rPr>
              <a:t>Need help brainstorming? Encourage students to solve global challenges in the 17 areas addressed by the UN SDGs.</a:t>
            </a:r>
            <a:endParaRPr sz="1500">
              <a:solidFill>
                <a:srgbClr val="F7941D"/>
              </a:solidFill>
            </a:endParaRPr>
          </a:p>
          <a:p>
            <a:pPr marL="457200" lvl="0" indent="-323850" rtl="0">
              <a:spcBef>
                <a:spcPts val="0"/>
              </a:spcBef>
              <a:spcAft>
                <a:spcPts val="0"/>
              </a:spcAft>
              <a:buClr>
                <a:srgbClr val="F7941D"/>
              </a:buClr>
              <a:buSzPts val="1500"/>
              <a:buChar char="●"/>
            </a:pPr>
            <a:r>
              <a:rPr lang="en" sz="1500">
                <a:solidFill>
                  <a:srgbClr val="F7941D"/>
                </a:solidFill>
              </a:rPr>
              <a:t>Past ExploraVision winners developed solutions to reduce food waste, eradicate disease, improve energy efficiency and more.</a:t>
            </a:r>
            <a:endParaRPr sz="1500">
              <a:solidFill>
                <a:srgbClr val="F7941D"/>
              </a:solidFill>
            </a:endParaRPr>
          </a:p>
        </p:txBody>
      </p:sp>
      <p:pic>
        <p:nvPicPr>
          <p:cNvPr id="623" name="Shape 6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3550" y="1359025"/>
            <a:ext cx="4758751" cy="2955376"/>
          </a:xfrm>
          <a:prstGeom prst="rect">
            <a:avLst/>
          </a:prstGeom>
          <a:noFill/>
          <a:ln>
            <a:noFill/>
          </a:ln>
        </p:spPr>
      </p:pic>
      <p:sp>
        <p:nvSpPr>
          <p:cNvPr id="624" name="Shape 624"/>
          <p:cNvSpPr txBox="1"/>
          <p:nvPr/>
        </p:nvSpPr>
        <p:spPr>
          <a:xfrm>
            <a:off x="4019550" y="4154100"/>
            <a:ext cx="4758900" cy="989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500" u="sng">
                <a:solidFill>
                  <a:schemeClr val="accent5"/>
                </a:solidFill>
                <a:latin typeface="Raleway"/>
                <a:ea typeface="Raleway"/>
                <a:cs typeface="Raleway"/>
                <a:sym typeface="Raleway"/>
                <a:hlinkClick r:id="rId4"/>
              </a:rPr>
              <a:t>Learn more about UN SDGs</a:t>
            </a:r>
            <a:endParaRPr/>
          </a:p>
        </p:txBody>
      </p:sp>
      <p:sp>
        <p:nvSpPr>
          <p:cNvPr id="625" name="Shape 625"/>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1" name="Shape 631"/>
          <p:cNvSpPr txBox="1">
            <a:spLocks noGrp="1"/>
          </p:cNvSpPr>
          <p:nvPr>
            <p:ph type="body" idx="1"/>
          </p:nvPr>
        </p:nvSpPr>
        <p:spPr>
          <a:xfrm>
            <a:off x="1279475" y="1194925"/>
            <a:ext cx="7129500" cy="35337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dirty="0"/>
              <a:t>Step One: Thought Starters</a:t>
            </a:r>
            <a:endParaRPr sz="1800" b="1" dirty="0">
              <a:solidFill>
                <a:srgbClr val="F7941D"/>
              </a:solidFill>
            </a:endParaRPr>
          </a:p>
          <a:p>
            <a:pPr marL="457200" marR="0" lvl="0" indent="-317500" algn="l" rtl="0">
              <a:lnSpc>
                <a:spcPct val="115000"/>
              </a:lnSpc>
              <a:spcBef>
                <a:spcPts val="1600"/>
              </a:spcBef>
              <a:spcAft>
                <a:spcPts val="0"/>
              </a:spcAft>
              <a:buClr>
                <a:srgbClr val="F7941D"/>
              </a:buClr>
              <a:buSzPts val="1400"/>
              <a:buChar char="●"/>
            </a:pPr>
            <a:r>
              <a:rPr lang="en" sz="1400" dirty="0">
                <a:solidFill>
                  <a:srgbClr val="F7941D"/>
                </a:solidFill>
              </a:rPr>
              <a:t>Does your family or community face any environmental or health issues?</a:t>
            </a:r>
            <a:endParaRPr sz="1400" dirty="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dirty="0">
                <a:solidFill>
                  <a:srgbClr val="F7941D"/>
                </a:solidFill>
              </a:rPr>
              <a:t>Do</a:t>
            </a:r>
            <a:r>
              <a:rPr lang="en" sz="1400" dirty="0"/>
              <a:t> any current </a:t>
            </a:r>
            <a:r>
              <a:rPr lang="en" sz="1400" dirty="0">
                <a:solidFill>
                  <a:srgbClr val="F7941D"/>
                </a:solidFill>
              </a:rPr>
              <a:t>technolog</a:t>
            </a:r>
            <a:r>
              <a:rPr lang="en" sz="1400" dirty="0"/>
              <a:t>ical devices or scientific solutions</a:t>
            </a:r>
            <a:r>
              <a:rPr lang="en" sz="1400" dirty="0">
                <a:solidFill>
                  <a:srgbClr val="F7941D"/>
                </a:solidFill>
              </a:rPr>
              <a:t> address these issues?</a:t>
            </a:r>
            <a:endParaRPr sz="1400" dirty="0"/>
          </a:p>
          <a:p>
            <a:pPr marL="457200" marR="0" lvl="0" indent="-317500" algn="l" rtl="0">
              <a:lnSpc>
                <a:spcPct val="115000"/>
              </a:lnSpc>
              <a:spcBef>
                <a:spcPts val="0"/>
              </a:spcBef>
              <a:spcAft>
                <a:spcPts val="0"/>
              </a:spcAft>
              <a:buClr>
                <a:srgbClr val="F7941D"/>
              </a:buClr>
              <a:buSzPts val="1400"/>
              <a:buChar char="●"/>
            </a:pPr>
            <a:r>
              <a:rPr lang="en" sz="1400" dirty="0">
                <a:solidFill>
                  <a:srgbClr val="F7941D"/>
                </a:solidFill>
              </a:rPr>
              <a:t>Are there any current events or problems that make you worried for your future?</a:t>
            </a:r>
            <a:r>
              <a:rPr lang="en" sz="1400" dirty="0"/>
              <a:t> </a:t>
            </a:r>
            <a:r>
              <a:rPr lang="en" sz="1400" dirty="0">
                <a:solidFill>
                  <a:srgbClr val="F7941D"/>
                </a:solidFill>
              </a:rPr>
              <a:t>(Examples: </a:t>
            </a:r>
            <a:r>
              <a:rPr lang="en" sz="1400" dirty="0"/>
              <a:t>p</a:t>
            </a:r>
            <a:r>
              <a:rPr lang="en" sz="1400" dirty="0">
                <a:solidFill>
                  <a:srgbClr val="F7941D"/>
                </a:solidFill>
              </a:rPr>
              <a:t>ollution</a:t>
            </a:r>
            <a:r>
              <a:rPr lang="en" sz="1400" dirty="0"/>
              <a:t>, climate change, </a:t>
            </a:r>
            <a:r>
              <a:rPr lang="en" sz="1400" dirty="0">
                <a:solidFill>
                  <a:srgbClr val="F7941D"/>
                </a:solidFill>
              </a:rPr>
              <a:t>disease</a:t>
            </a:r>
            <a:r>
              <a:rPr lang="en" sz="1400" dirty="0"/>
              <a:t>, natural disasters</a:t>
            </a:r>
            <a:r>
              <a:rPr lang="en" sz="1400" dirty="0">
                <a:solidFill>
                  <a:srgbClr val="F7941D"/>
                </a:solidFill>
              </a:rPr>
              <a:t>)</a:t>
            </a:r>
            <a:endParaRPr sz="1400" dirty="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dirty="0">
                <a:solidFill>
                  <a:srgbClr val="F7941D"/>
                </a:solidFill>
              </a:rPr>
              <a:t>What technology do people currently use and how could it be improved?</a:t>
            </a:r>
            <a:endParaRPr sz="1400" dirty="0"/>
          </a:p>
          <a:p>
            <a:pPr marL="0" marR="0" lvl="0" indent="0" algn="ctr" rtl="0">
              <a:lnSpc>
                <a:spcPct val="115000"/>
              </a:lnSpc>
              <a:spcBef>
                <a:spcPts val="1600"/>
              </a:spcBef>
              <a:spcAft>
                <a:spcPts val="0"/>
              </a:spcAft>
              <a:buNone/>
            </a:pPr>
            <a:endParaRPr sz="1800" b="1" dirty="0"/>
          </a:p>
          <a:p>
            <a:pPr marL="0" marR="0" lvl="0" indent="0" rtl="0">
              <a:lnSpc>
                <a:spcPct val="115000"/>
              </a:lnSpc>
              <a:spcBef>
                <a:spcPts val="1600"/>
              </a:spcBef>
              <a:spcAft>
                <a:spcPts val="0"/>
              </a:spcAft>
              <a:buNone/>
            </a:pPr>
            <a:r>
              <a:rPr lang="en" sz="1800" b="1" dirty="0">
                <a:solidFill>
                  <a:srgbClr val="F7941D"/>
                </a:solidFill>
              </a:rPr>
              <a:t>Think about which of these </a:t>
            </a:r>
            <a:r>
              <a:rPr lang="en" sz="1800" b="1" dirty="0"/>
              <a:t>areas</a:t>
            </a:r>
            <a:r>
              <a:rPr lang="en" sz="1800" b="1" dirty="0">
                <a:solidFill>
                  <a:srgbClr val="F7941D"/>
                </a:solidFill>
              </a:rPr>
              <a:t> you are interested in </a:t>
            </a:r>
            <a:br>
              <a:rPr lang="en" sz="1800" b="1" dirty="0">
                <a:solidFill>
                  <a:srgbClr val="F7941D"/>
                </a:solidFill>
              </a:rPr>
            </a:br>
            <a:r>
              <a:rPr lang="en" sz="1800" b="1" dirty="0"/>
              <a:t>learning more. </a:t>
            </a:r>
            <a:endParaRPr sz="1800" b="1" dirty="0">
              <a:solidFill>
                <a:srgbClr val="F7941D"/>
              </a:solidFill>
            </a:endParaRPr>
          </a:p>
          <a:p>
            <a:pPr marL="0" marR="0" lvl="0" indent="0" algn="l" rtl="0">
              <a:lnSpc>
                <a:spcPct val="115000"/>
              </a:lnSpc>
              <a:spcBef>
                <a:spcPts val="1600"/>
              </a:spcBef>
              <a:spcAft>
                <a:spcPts val="0"/>
              </a:spcAft>
              <a:buNone/>
            </a:pPr>
            <a:endParaRPr sz="1600" b="1" dirty="0">
              <a:solidFill>
                <a:srgbClr val="F7941D"/>
              </a:solidFill>
            </a:endParaRPr>
          </a:p>
          <a:p>
            <a:pPr marL="0" marR="0" lvl="0" indent="0" algn="l" rtl="0">
              <a:lnSpc>
                <a:spcPct val="115000"/>
              </a:lnSpc>
              <a:spcBef>
                <a:spcPts val="1600"/>
              </a:spcBef>
              <a:spcAft>
                <a:spcPts val="0"/>
              </a:spcAft>
              <a:buNone/>
            </a:pPr>
            <a:endParaRPr sz="1600" b="1" dirty="0">
              <a:solidFill>
                <a:srgbClr val="F7941D"/>
              </a:solidFill>
            </a:endParaRPr>
          </a:p>
          <a:p>
            <a:pPr marL="0" marR="0" lvl="0" indent="0" algn="l" rtl="0">
              <a:lnSpc>
                <a:spcPct val="115000"/>
              </a:lnSpc>
              <a:spcBef>
                <a:spcPts val="1600"/>
              </a:spcBef>
              <a:spcAft>
                <a:spcPts val="1600"/>
              </a:spcAft>
              <a:buNone/>
            </a:pPr>
            <a:endParaRPr sz="1600" b="1" dirty="0">
              <a:solidFill>
                <a:srgbClr val="F7941D"/>
              </a:solidFill>
            </a:endParaRPr>
          </a:p>
        </p:txBody>
      </p:sp>
      <p:pic>
        <p:nvPicPr>
          <p:cNvPr id="632" name="Shape 6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43900" y="4122578"/>
            <a:ext cx="893900" cy="791748"/>
          </a:xfrm>
          <a:prstGeom prst="rect">
            <a:avLst/>
          </a:prstGeom>
          <a:noFill/>
          <a:ln>
            <a:noFill/>
          </a:ln>
        </p:spPr>
      </p:pic>
      <p:sp>
        <p:nvSpPr>
          <p:cNvPr id="633" name="Shape 633"/>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Shape 639"/>
          <p:cNvSpPr txBox="1">
            <a:spLocks noGrp="1"/>
          </p:cNvSpPr>
          <p:nvPr>
            <p:ph type="body" idx="1"/>
          </p:nvPr>
        </p:nvSpPr>
        <p:spPr>
          <a:xfrm>
            <a:off x="372525" y="1445475"/>
            <a:ext cx="8520600" cy="5049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sz="1800" b="1"/>
              <a:t>Step Two: Generating Investigative Questions About Problem Area</a:t>
            </a:r>
            <a:endParaRPr sz="1800" b="1">
              <a:solidFill>
                <a:srgbClr val="F7941D"/>
              </a:solidFill>
            </a:endParaRPr>
          </a:p>
          <a:p>
            <a:pPr marL="0" lvl="0" indent="0" rtl="0">
              <a:lnSpc>
                <a:spcPct val="130000"/>
              </a:lnSpc>
              <a:spcBef>
                <a:spcPts val="1600"/>
              </a:spcBef>
              <a:spcAft>
                <a:spcPts val="1600"/>
              </a:spcAft>
              <a:buNone/>
            </a:pPr>
            <a:endParaRPr b="1">
              <a:solidFill>
                <a:srgbClr val="000000"/>
              </a:solidFill>
            </a:endParaRPr>
          </a:p>
        </p:txBody>
      </p:sp>
      <p:sp>
        <p:nvSpPr>
          <p:cNvPr id="640" name="Shape 640"/>
          <p:cNvSpPr txBox="1">
            <a:spLocks noGrp="1"/>
          </p:cNvSpPr>
          <p:nvPr>
            <p:ph type="body" idx="1"/>
          </p:nvPr>
        </p:nvSpPr>
        <p:spPr>
          <a:xfrm>
            <a:off x="175750" y="2289054"/>
            <a:ext cx="2799900" cy="1797000"/>
          </a:xfrm>
          <a:prstGeom prst="rect">
            <a:avLst/>
          </a:prstGeom>
        </p:spPr>
        <p:txBody>
          <a:bodyPr spcFirstLastPara="1" wrap="square" lIns="91425" tIns="91425" rIns="91425" bIns="91425" anchor="t" anchorCtr="0">
            <a:noAutofit/>
          </a:bodyPr>
          <a:lstStyle/>
          <a:p>
            <a:pPr marL="457200" lvl="0" indent="-317500" rtl="0">
              <a:lnSpc>
                <a:spcPct val="120000"/>
              </a:lnSpc>
              <a:spcBef>
                <a:spcPts val="0"/>
              </a:spcBef>
              <a:spcAft>
                <a:spcPts val="0"/>
              </a:spcAft>
              <a:buSzPts val="1400"/>
              <a:buAutoNum type="arabicParenR"/>
            </a:pPr>
            <a:r>
              <a:rPr lang="en" sz="1400" b="1"/>
              <a:t>What questions do you have about the problem area? </a:t>
            </a:r>
            <a:endParaRPr sz="1400" b="1">
              <a:solidFill>
                <a:srgbClr val="F7941D"/>
              </a:solidFill>
            </a:endParaRPr>
          </a:p>
          <a:p>
            <a:pPr marL="0" lvl="0" indent="0" rtl="0">
              <a:spcBef>
                <a:spcPts val="0"/>
              </a:spcBef>
              <a:spcAft>
                <a:spcPts val="1600"/>
              </a:spcAft>
              <a:buNone/>
            </a:pPr>
            <a:endParaRPr/>
          </a:p>
        </p:txBody>
      </p:sp>
      <p:sp>
        <p:nvSpPr>
          <p:cNvPr id="641" name="Shape 641"/>
          <p:cNvSpPr txBox="1">
            <a:spLocks noGrp="1"/>
          </p:cNvSpPr>
          <p:nvPr>
            <p:ph type="body" idx="1"/>
          </p:nvPr>
        </p:nvSpPr>
        <p:spPr>
          <a:xfrm>
            <a:off x="3156100" y="2243674"/>
            <a:ext cx="2850000" cy="2479579"/>
          </a:xfrm>
          <a:prstGeom prst="rect">
            <a:avLst/>
          </a:prstGeom>
        </p:spPr>
        <p:txBody>
          <a:bodyPr spcFirstLastPara="1" wrap="square" lIns="91425" tIns="91425" rIns="91425" bIns="91425" anchor="t" anchorCtr="0">
            <a:noAutofit/>
          </a:bodyPr>
          <a:lstStyle/>
          <a:p>
            <a:pPr marL="457200" lvl="0" indent="-317500" rtl="0">
              <a:lnSpc>
                <a:spcPct val="120000"/>
              </a:lnSpc>
              <a:spcBef>
                <a:spcPts val="0"/>
              </a:spcBef>
              <a:spcAft>
                <a:spcPts val="0"/>
              </a:spcAft>
              <a:buClr>
                <a:srgbClr val="F7941D"/>
              </a:buClr>
              <a:buSzPts val="1400"/>
              <a:buAutoNum type="arabicParenR" startAt="2"/>
            </a:pPr>
            <a:r>
              <a:rPr lang="en" sz="1400" b="1" dirty="0">
                <a:solidFill>
                  <a:srgbClr val="F7941D"/>
                </a:solidFill>
              </a:rPr>
              <a:t>Refine your questions:</a:t>
            </a:r>
            <a:endParaRPr sz="1400" b="1" dirty="0">
              <a:solidFill>
                <a:srgbClr val="F7941D"/>
              </a:solidFill>
            </a:endParaRPr>
          </a:p>
          <a:p>
            <a:pPr marL="460375" lvl="0" indent="-3175" rtl="0">
              <a:lnSpc>
                <a:spcPct val="130000"/>
              </a:lnSpc>
              <a:spcBef>
                <a:spcPts val="0"/>
              </a:spcBef>
              <a:spcAft>
                <a:spcPts val="1600"/>
              </a:spcAft>
              <a:buNone/>
            </a:pPr>
            <a:r>
              <a:rPr lang="en" sz="1400" dirty="0">
                <a:solidFill>
                  <a:srgbClr val="F7941D"/>
                </a:solidFill>
              </a:rPr>
              <a:t>How can we…?</a:t>
            </a:r>
            <a:br>
              <a:rPr lang="en" sz="1400" dirty="0">
                <a:solidFill>
                  <a:srgbClr val="F7941D"/>
                </a:solidFill>
              </a:rPr>
            </a:br>
            <a:r>
              <a:rPr lang="en" sz="1400" dirty="0">
                <a:solidFill>
                  <a:srgbClr val="F7941D"/>
                </a:solidFill>
              </a:rPr>
              <a:t>Is there an alternative to…?</a:t>
            </a:r>
            <a:br>
              <a:rPr lang="en" sz="1400" dirty="0">
                <a:solidFill>
                  <a:srgbClr val="F7941D"/>
                </a:solidFill>
              </a:rPr>
            </a:br>
            <a:r>
              <a:rPr lang="en" sz="1400" dirty="0">
                <a:solidFill>
                  <a:srgbClr val="F7941D"/>
                </a:solidFill>
              </a:rPr>
              <a:t>How much does…?</a:t>
            </a:r>
            <a:br>
              <a:rPr lang="en" sz="1400" dirty="0">
                <a:solidFill>
                  <a:srgbClr val="F7941D"/>
                </a:solidFill>
              </a:rPr>
            </a:br>
            <a:r>
              <a:rPr lang="en" sz="1400" dirty="0">
                <a:solidFill>
                  <a:srgbClr val="F7941D"/>
                </a:solidFill>
              </a:rPr>
              <a:t>Could we create…?</a:t>
            </a:r>
            <a:br>
              <a:rPr lang="en" sz="1400" dirty="0">
                <a:solidFill>
                  <a:srgbClr val="F7941D"/>
                </a:solidFill>
              </a:rPr>
            </a:br>
            <a:r>
              <a:rPr lang="en" sz="1400" dirty="0">
                <a:solidFill>
                  <a:srgbClr val="F7941D"/>
                </a:solidFill>
              </a:rPr>
              <a:t>What if…?</a:t>
            </a:r>
            <a:br>
              <a:rPr lang="en" sz="1400" dirty="0">
                <a:solidFill>
                  <a:srgbClr val="F7941D"/>
                </a:solidFill>
              </a:rPr>
            </a:br>
            <a:r>
              <a:rPr lang="en" sz="1400" dirty="0">
                <a:solidFill>
                  <a:srgbClr val="F7941D"/>
                </a:solidFill>
              </a:rPr>
              <a:t>Is it possible…?</a:t>
            </a:r>
            <a:endParaRPr sz="1400" dirty="0">
              <a:solidFill>
                <a:srgbClr val="F7941D"/>
              </a:solidFill>
            </a:endParaRPr>
          </a:p>
        </p:txBody>
      </p:sp>
      <p:sp>
        <p:nvSpPr>
          <p:cNvPr id="642" name="Shape 642"/>
          <p:cNvSpPr txBox="1">
            <a:spLocks noGrp="1"/>
          </p:cNvSpPr>
          <p:nvPr>
            <p:ph type="body" idx="1"/>
          </p:nvPr>
        </p:nvSpPr>
        <p:spPr>
          <a:xfrm>
            <a:off x="6459175" y="2222600"/>
            <a:ext cx="2525400" cy="1213500"/>
          </a:xfrm>
          <a:prstGeom prst="rect">
            <a:avLst/>
          </a:prstGeom>
        </p:spPr>
        <p:txBody>
          <a:bodyPr spcFirstLastPara="1" wrap="square" lIns="91425" tIns="91425" rIns="91425" bIns="91425" anchor="t" anchorCtr="0">
            <a:noAutofit/>
          </a:bodyPr>
          <a:lstStyle/>
          <a:p>
            <a:pPr marL="457200" lvl="0" indent="-317500" rtl="0">
              <a:lnSpc>
                <a:spcPct val="120000"/>
              </a:lnSpc>
              <a:spcBef>
                <a:spcPts val="0"/>
              </a:spcBef>
              <a:spcAft>
                <a:spcPts val="0"/>
              </a:spcAft>
              <a:buClr>
                <a:srgbClr val="F7941D"/>
              </a:buClr>
              <a:buSzPts val="1400"/>
              <a:buAutoNum type="arabicParenR" startAt="3"/>
            </a:pPr>
            <a:r>
              <a:rPr lang="en" sz="1400" b="1" dirty="0">
                <a:solidFill>
                  <a:srgbClr val="F7941D"/>
                </a:solidFill>
              </a:rPr>
              <a:t>Rank your questions in order of interest:</a:t>
            </a:r>
            <a:endParaRPr sz="1400" b="1" dirty="0">
              <a:solidFill>
                <a:srgbClr val="F7941D"/>
              </a:solidFill>
            </a:endParaRPr>
          </a:p>
          <a:p>
            <a:pPr marL="0" lvl="0" indent="457200" rtl="0">
              <a:lnSpc>
                <a:spcPct val="120000"/>
              </a:lnSpc>
              <a:spcBef>
                <a:spcPts val="0"/>
              </a:spcBef>
              <a:spcAft>
                <a:spcPts val="0"/>
              </a:spcAft>
              <a:buNone/>
            </a:pPr>
            <a:r>
              <a:rPr lang="en" sz="1400" dirty="0">
                <a:solidFill>
                  <a:srgbClr val="F7941D"/>
                </a:solidFill>
              </a:rPr>
              <a:t>1.</a:t>
            </a:r>
            <a:endParaRPr lang="en" sz="1400" dirty="0"/>
          </a:p>
          <a:p>
            <a:pPr marL="0" lvl="0" indent="457200" rtl="0">
              <a:lnSpc>
                <a:spcPct val="120000"/>
              </a:lnSpc>
              <a:spcBef>
                <a:spcPts val="0"/>
              </a:spcBef>
              <a:spcAft>
                <a:spcPts val="0"/>
              </a:spcAft>
              <a:buNone/>
            </a:pPr>
            <a:r>
              <a:rPr lang="en" sz="1400" dirty="0">
                <a:solidFill>
                  <a:srgbClr val="F7941D"/>
                </a:solidFill>
              </a:rPr>
              <a:t>2.</a:t>
            </a:r>
            <a:endParaRPr lang="en" sz="1400" dirty="0"/>
          </a:p>
          <a:p>
            <a:pPr marL="0" lvl="0" indent="457200" rtl="0">
              <a:lnSpc>
                <a:spcPct val="120000"/>
              </a:lnSpc>
              <a:spcBef>
                <a:spcPts val="0"/>
              </a:spcBef>
              <a:spcAft>
                <a:spcPts val="0"/>
              </a:spcAft>
              <a:buNone/>
            </a:pPr>
            <a:r>
              <a:rPr lang="en" sz="1400" dirty="0">
                <a:solidFill>
                  <a:srgbClr val="F7941D"/>
                </a:solidFill>
              </a:rPr>
              <a:t>3.</a:t>
            </a:r>
            <a:endParaRPr sz="1400" dirty="0">
              <a:solidFill>
                <a:srgbClr val="F7941D"/>
              </a:solidFill>
            </a:endParaRPr>
          </a:p>
        </p:txBody>
      </p:sp>
      <p:sp>
        <p:nvSpPr>
          <p:cNvPr id="643" name="Shape 643"/>
          <p:cNvSpPr/>
          <p:nvPr/>
        </p:nvSpPr>
        <p:spPr>
          <a:xfrm>
            <a:off x="2931325" y="2886075"/>
            <a:ext cx="345300" cy="504900"/>
          </a:xfrm>
          <a:prstGeom prst="chevron">
            <a:avLst>
              <a:gd name="adj" fmla="val 50000"/>
            </a:avLst>
          </a:prstGeom>
          <a:solidFill>
            <a:srgbClr val="80CC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6072375" y="2886075"/>
            <a:ext cx="345300" cy="504900"/>
          </a:xfrm>
          <a:prstGeom prst="chevron">
            <a:avLst>
              <a:gd name="adj" fmla="val 50000"/>
            </a:avLst>
          </a:prstGeom>
          <a:solidFill>
            <a:srgbClr val="80CC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Shape 651"/>
          <p:cNvSpPr txBox="1">
            <a:spLocks noGrp="1"/>
          </p:cNvSpPr>
          <p:nvPr>
            <p:ph type="body" idx="1"/>
          </p:nvPr>
        </p:nvSpPr>
        <p:spPr>
          <a:xfrm>
            <a:off x="724050" y="979100"/>
            <a:ext cx="8520600" cy="38196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sz="1400" b="1" dirty="0"/>
          </a:p>
          <a:p>
            <a:pPr marL="0" marR="0" lvl="0" indent="0" algn="ctr" rtl="0">
              <a:lnSpc>
                <a:spcPct val="100000"/>
              </a:lnSpc>
              <a:spcBef>
                <a:spcPts val="800"/>
              </a:spcBef>
              <a:spcAft>
                <a:spcPts val="0"/>
              </a:spcAft>
              <a:buNone/>
            </a:pPr>
            <a:r>
              <a:rPr lang="en" sz="1400" b="1" dirty="0"/>
              <a:t>Step Three: Categorizing Your Questions into Subject Areas</a:t>
            </a:r>
            <a:endParaRPr sz="1200" dirty="0"/>
          </a:p>
          <a:p>
            <a:pPr marL="0" marR="0" lvl="0" indent="0" algn="l" rtl="0">
              <a:lnSpc>
                <a:spcPct val="115000"/>
              </a:lnSpc>
              <a:spcBef>
                <a:spcPts val="800"/>
              </a:spcBef>
              <a:spcAft>
                <a:spcPts val="0"/>
              </a:spcAft>
              <a:buNone/>
            </a:pPr>
            <a:r>
              <a:rPr lang="en" sz="1200" dirty="0"/>
              <a:t>Do your investigative questions fall into any of these categories?</a:t>
            </a:r>
            <a:endParaRPr sz="1200" dirty="0">
              <a:solidFill>
                <a:srgbClr val="F7941D"/>
              </a:solidFill>
            </a:endParaRPr>
          </a:p>
          <a:p>
            <a:pPr marL="457200" marR="0" lvl="0" indent="-304800" algn="l" rtl="0">
              <a:lnSpc>
                <a:spcPct val="115000"/>
              </a:lnSpc>
              <a:spcBef>
                <a:spcPts val="1600"/>
              </a:spcBef>
              <a:spcAft>
                <a:spcPts val="0"/>
              </a:spcAft>
              <a:buClr>
                <a:srgbClr val="F7941D"/>
              </a:buClr>
              <a:buSzPts val="1200"/>
              <a:buChar char="●"/>
            </a:pPr>
            <a:r>
              <a:rPr lang="en" sz="1200" dirty="0">
                <a:solidFill>
                  <a:srgbClr val="F7941D"/>
                </a:solidFill>
              </a:rPr>
              <a:t>Climate change</a:t>
            </a:r>
            <a:endParaRPr sz="1200" dirty="0">
              <a:solidFill>
                <a:srgbClr val="F7941D"/>
              </a:solidFill>
            </a:endParaRPr>
          </a:p>
          <a:p>
            <a:pPr marL="457200" marR="0" lvl="0" indent="-304800" algn="l" rtl="0">
              <a:lnSpc>
                <a:spcPct val="115000"/>
              </a:lnSpc>
              <a:spcBef>
                <a:spcPts val="0"/>
              </a:spcBef>
              <a:spcAft>
                <a:spcPts val="0"/>
              </a:spcAft>
              <a:buClr>
                <a:srgbClr val="F7941D"/>
              </a:buClr>
              <a:buSzPts val="1200"/>
              <a:buChar char="●"/>
            </a:pPr>
            <a:r>
              <a:rPr lang="en" sz="1200" dirty="0">
                <a:solidFill>
                  <a:srgbClr val="F7941D"/>
                </a:solidFill>
              </a:rPr>
              <a:t>Sustainable energy</a:t>
            </a:r>
            <a:endParaRPr sz="1200" dirty="0">
              <a:solidFill>
                <a:srgbClr val="F7941D"/>
              </a:solidFill>
            </a:endParaRPr>
          </a:p>
          <a:p>
            <a:pPr marL="457200" marR="0" lvl="0" indent="-304800" algn="l" rtl="0">
              <a:lnSpc>
                <a:spcPct val="115000"/>
              </a:lnSpc>
              <a:spcBef>
                <a:spcPts val="0"/>
              </a:spcBef>
              <a:spcAft>
                <a:spcPts val="0"/>
              </a:spcAft>
              <a:buClr>
                <a:srgbClr val="F7941D"/>
              </a:buClr>
              <a:buSzPts val="1200"/>
              <a:buChar char="●"/>
            </a:pPr>
            <a:r>
              <a:rPr lang="en" sz="1200" dirty="0">
                <a:solidFill>
                  <a:srgbClr val="F7941D"/>
                </a:solidFill>
              </a:rPr>
              <a:t>Food shortage/population growth</a:t>
            </a:r>
            <a:endParaRPr sz="1200" dirty="0">
              <a:solidFill>
                <a:srgbClr val="F7941D"/>
              </a:solidFill>
            </a:endParaRPr>
          </a:p>
          <a:p>
            <a:pPr marL="457200" marR="0" lvl="0" indent="-304800" algn="l" rtl="0">
              <a:lnSpc>
                <a:spcPct val="115000"/>
              </a:lnSpc>
              <a:spcBef>
                <a:spcPts val="0"/>
              </a:spcBef>
              <a:spcAft>
                <a:spcPts val="0"/>
              </a:spcAft>
              <a:buClr>
                <a:srgbClr val="F7941D"/>
              </a:buClr>
              <a:buSzPts val="1200"/>
              <a:buChar char="●"/>
            </a:pPr>
            <a:r>
              <a:rPr lang="en" sz="1200" dirty="0">
                <a:solidFill>
                  <a:srgbClr val="F7941D"/>
                </a:solidFill>
              </a:rPr>
              <a:t>Space </a:t>
            </a:r>
            <a:endParaRPr sz="1200" dirty="0">
              <a:solidFill>
                <a:srgbClr val="F7941D"/>
              </a:solidFill>
            </a:endParaRPr>
          </a:p>
          <a:p>
            <a:pPr marL="457200" marR="0" lvl="0" indent="-304800" algn="l" rtl="0">
              <a:lnSpc>
                <a:spcPct val="115000"/>
              </a:lnSpc>
              <a:spcBef>
                <a:spcPts val="0"/>
              </a:spcBef>
              <a:spcAft>
                <a:spcPts val="0"/>
              </a:spcAft>
              <a:buClr>
                <a:srgbClr val="F7941D"/>
              </a:buClr>
              <a:buSzPts val="1200"/>
              <a:buChar char="●"/>
            </a:pPr>
            <a:r>
              <a:rPr lang="en" sz="1200" dirty="0">
                <a:solidFill>
                  <a:srgbClr val="F7941D"/>
                </a:solidFill>
              </a:rPr>
              <a:t>Healthcare/Pandemic</a:t>
            </a:r>
            <a:endParaRPr sz="1200" dirty="0">
              <a:solidFill>
                <a:srgbClr val="F7941D"/>
              </a:solidFill>
            </a:endParaRPr>
          </a:p>
          <a:p>
            <a:pPr marL="457200" marR="0" lvl="0" indent="-304800" algn="l" rtl="0">
              <a:lnSpc>
                <a:spcPct val="115000"/>
              </a:lnSpc>
              <a:spcBef>
                <a:spcPts val="0"/>
              </a:spcBef>
              <a:spcAft>
                <a:spcPts val="0"/>
              </a:spcAft>
              <a:buClr>
                <a:srgbClr val="F7941D"/>
              </a:buClr>
              <a:buSzPts val="1200"/>
              <a:buChar char="●"/>
            </a:pPr>
            <a:r>
              <a:rPr lang="en" sz="1200" dirty="0">
                <a:solidFill>
                  <a:srgbClr val="F7941D"/>
                </a:solidFill>
              </a:rPr>
              <a:t>Mental health &amp; </a:t>
            </a:r>
            <a:r>
              <a:rPr lang="en" sz="1200" dirty="0"/>
              <a:t>s</a:t>
            </a:r>
            <a:r>
              <a:rPr lang="en" sz="1200" dirty="0">
                <a:solidFill>
                  <a:srgbClr val="F7941D"/>
                </a:solidFill>
              </a:rPr>
              <a:t>ocial </a:t>
            </a:r>
            <a:r>
              <a:rPr lang="en" sz="1200" dirty="0"/>
              <a:t>s</a:t>
            </a:r>
            <a:r>
              <a:rPr lang="en" sz="1200" dirty="0">
                <a:solidFill>
                  <a:srgbClr val="F7941D"/>
                </a:solidFill>
              </a:rPr>
              <a:t>ciences </a:t>
            </a:r>
            <a:endParaRPr sz="1200" dirty="0">
              <a:solidFill>
                <a:srgbClr val="F7941D"/>
              </a:solidFill>
            </a:endParaRPr>
          </a:p>
          <a:p>
            <a:pPr marL="457200" lvl="0" indent="-304800" rtl="0">
              <a:spcBef>
                <a:spcPts val="0"/>
              </a:spcBef>
              <a:spcAft>
                <a:spcPts val="0"/>
              </a:spcAft>
              <a:buClr>
                <a:srgbClr val="F7941D"/>
              </a:buClr>
              <a:buSzPts val="1200"/>
              <a:buChar char="●"/>
            </a:pPr>
            <a:r>
              <a:rPr lang="en" sz="1200" dirty="0">
                <a:solidFill>
                  <a:srgbClr val="F7941D"/>
                </a:solidFill>
              </a:rPr>
              <a:t>Robotics</a:t>
            </a:r>
            <a:endParaRPr sz="1200" dirty="0">
              <a:solidFill>
                <a:srgbClr val="F7941D"/>
              </a:solidFill>
            </a:endParaRPr>
          </a:p>
          <a:p>
            <a:pPr marL="457200" lvl="0" indent="-304800" rtl="0">
              <a:spcBef>
                <a:spcPts val="0"/>
              </a:spcBef>
              <a:spcAft>
                <a:spcPts val="0"/>
              </a:spcAft>
              <a:buClr>
                <a:srgbClr val="F7941D"/>
              </a:buClr>
              <a:buSzPts val="1200"/>
              <a:buChar char="●"/>
            </a:pPr>
            <a:r>
              <a:rPr lang="en" sz="1200" dirty="0">
                <a:solidFill>
                  <a:srgbClr val="F7941D"/>
                </a:solidFill>
              </a:rPr>
              <a:t>Artificial Intelligence </a:t>
            </a:r>
            <a:endParaRPr sz="1200" dirty="0">
              <a:solidFill>
                <a:srgbClr val="F7941D"/>
              </a:solidFill>
            </a:endParaRPr>
          </a:p>
          <a:p>
            <a:pPr marL="457200" lvl="0" indent="-304800" rtl="0">
              <a:spcBef>
                <a:spcPts val="0"/>
              </a:spcBef>
              <a:spcAft>
                <a:spcPts val="0"/>
              </a:spcAft>
              <a:buClr>
                <a:srgbClr val="F7941D"/>
              </a:buClr>
              <a:buSzPts val="1200"/>
              <a:buChar char="●"/>
            </a:pPr>
            <a:r>
              <a:rPr lang="en" sz="1200" dirty="0">
                <a:solidFill>
                  <a:srgbClr val="F7941D"/>
                </a:solidFill>
              </a:rPr>
              <a:t>Infrastructure/</a:t>
            </a:r>
            <a:r>
              <a:rPr lang="en" sz="1200" dirty="0"/>
              <a:t>c</a:t>
            </a:r>
            <a:r>
              <a:rPr lang="en" sz="1200" dirty="0">
                <a:solidFill>
                  <a:srgbClr val="F7941D"/>
                </a:solidFill>
              </a:rPr>
              <a:t>ivil engineering (building bridges, etc.)</a:t>
            </a:r>
            <a:endParaRPr sz="1200" dirty="0">
              <a:solidFill>
                <a:srgbClr val="F7941D"/>
              </a:solidFill>
            </a:endParaRPr>
          </a:p>
          <a:p>
            <a:pPr marL="0" lvl="0" indent="0" rtl="0">
              <a:spcBef>
                <a:spcPts val="1600"/>
              </a:spcBef>
              <a:spcAft>
                <a:spcPts val="0"/>
              </a:spcAft>
              <a:buNone/>
            </a:pPr>
            <a:r>
              <a:rPr lang="en" sz="1200" b="1" dirty="0">
                <a:solidFill>
                  <a:srgbClr val="F7941D"/>
                </a:solidFill>
              </a:rPr>
              <a:t> Can you expand or modify your questions</a:t>
            </a:r>
            <a:r>
              <a:rPr lang="en" sz="1200" b="1" dirty="0"/>
              <a:t> based on these areas of concern? </a:t>
            </a:r>
            <a:endParaRPr sz="1200" b="1" dirty="0">
              <a:solidFill>
                <a:srgbClr val="F7941D"/>
              </a:solidFill>
            </a:endParaRPr>
          </a:p>
          <a:p>
            <a:pPr marL="0" lvl="0" indent="0" rtl="0">
              <a:spcBef>
                <a:spcPts val="1600"/>
              </a:spcBef>
              <a:spcAft>
                <a:spcPts val="1600"/>
              </a:spcAft>
              <a:buNone/>
            </a:pPr>
            <a:endParaRPr sz="1600" dirty="0">
              <a:solidFill>
                <a:srgbClr val="F7941D"/>
              </a:solidFill>
            </a:endParaRPr>
          </a:p>
        </p:txBody>
      </p:sp>
      <p:sp>
        <p:nvSpPr>
          <p:cNvPr id="653" name="Shape 653"/>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6337" y="1978400"/>
            <a:ext cx="3024882" cy="20160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Research: </a:t>
            </a:r>
            <a:r>
              <a:rPr lang="en"/>
              <a:t>Understanding Your Topic</a:t>
            </a:r>
            <a:endParaRPr b="1"/>
          </a:p>
        </p:txBody>
      </p:sp>
      <p:sp>
        <p:nvSpPr>
          <p:cNvPr id="660" name="Shape 660"/>
          <p:cNvSpPr txBox="1">
            <a:spLocks noGrp="1"/>
          </p:cNvSpPr>
          <p:nvPr>
            <p:ph type="body" idx="1"/>
          </p:nvPr>
        </p:nvSpPr>
        <p:spPr>
          <a:xfrm>
            <a:off x="1151400" y="1380450"/>
            <a:ext cx="7261500" cy="2541600"/>
          </a:xfrm>
          <a:prstGeom prst="rect">
            <a:avLst/>
          </a:prstGeom>
        </p:spPr>
        <p:txBody>
          <a:bodyPr spcFirstLastPara="1" wrap="square" lIns="91425" tIns="91425" rIns="91425" bIns="91425" anchor="t" anchorCtr="0">
            <a:noAutofit/>
          </a:bodyPr>
          <a:lstStyle/>
          <a:p>
            <a:pPr marL="457200" lvl="0" indent="-342900" rtl="0">
              <a:lnSpc>
                <a:spcPct val="130000"/>
              </a:lnSpc>
              <a:spcBef>
                <a:spcPts val="0"/>
              </a:spcBef>
              <a:spcAft>
                <a:spcPts val="0"/>
              </a:spcAft>
              <a:buClr>
                <a:srgbClr val="F7941D"/>
              </a:buClr>
              <a:buSzPts val="1800"/>
              <a:buChar char="●"/>
            </a:pPr>
            <a:r>
              <a:rPr lang="en" sz="1800"/>
              <a:t>How is your area of concern impacting local or global communities</a:t>
            </a:r>
            <a:r>
              <a:rPr lang="en" sz="1800">
                <a:solidFill>
                  <a:srgbClr val="F7941D"/>
                </a:solidFill>
              </a:rPr>
              <a:t>?</a:t>
            </a:r>
            <a:endParaRPr sz="1800">
              <a:solidFill>
                <a:srgbClr val="F7941D"/>
              </a:solidFill>
            </a:endParaRPr>
          </a:p>
          <a:p>
            <a:pPr marL="457200" lvl="0" indent="-342900" rtl="0">
              <a:lnSpc>
                <a:spcPct val="130000"/>
              </a:lnSpc>
              <a:spcBef>
                <a:spcPts val="0"/>
              </a:spcBef>
              <a:spcAft>
                <a:spcPts val="0"/>
              </a:spcAft>
              <a:buClr>
                <a:srgbClr val="F7941D"/>
              </a:buClr>
              <a:buSzPts val="1800"/>
              <a:buChar char="●"/>
            </a:pPr>
            <a:r>
              <a:rPr lang="en" sz="1800">
                <a:solidFill>
                  <a:srgbClr val="F7941D"/>
                </a:solidFill>
              </a:rPr>
              <a:t>What </a:t>
            </a:r>
            <a:r>
              <a:rPr lang="en" sz="1800"/>
              <a:t>improvements could be made in this area? </a:t>
            </a:r>
            <a:endParaRPr sz="1800">
              <a:solidFill>
                <a:srgbClr val="F7941D"/>
              </a:solidFill>
            </a:endParaRPr>
          </a:p>
          <a:p>
            <a:pPr marL="457200" lvl="0" indent="-342900" rtl="0">
              <a:lnSpc>
                <a:spcPct val="130000"/>
              </a:lnSpc>
              <a:spcBef>
                <a:spcPts val="0"/>
              </a:spcBef>
              <a:spcAft>
                <a:spcPts val="0"/>
              </a:spcAft>
              <a:buClr>
                <a:srgbClr val="F7941D"/>
              </a:buClr>
              <a:buSzPts val="1800"/>
              <a:buChar char="●"/>
            </a:pPr>
            <a:r>
              <a:rPr lang="en" sz="1800">
                <a:solidFill>
                  <a:srgbClr val="F7941D"/>
                </a:solidFill>
              </a:rPr>
              <a:t>What inventions already exist in this </a:t>
            </a:r>
            <a:r>
              <a:rPr lang="en" sz="1800"/>
              <a:t>area?</a:t>
            </a:r>
            <a:r>
              <a:rPr lang="en" sz="1800">
                <a:solidFill>
                  <a:srgbClr val="F7941D"/>
                </a:solidFill>
              </a:rPr>
              <a:t> </a:t>
            </a:r>
            <a:endParaRPr sz="1800">
              <a:solidFill>
                <a:srgbClr val="F7941D"/>
              </a:solidFill>
            </a:endParaRPr>
          </a:p>
          <a:p>
            <a:pPr marL="457200" lvl="0" indent="-342900" rtl="0">
              <a:lnSpc>
                <a:spcPct val="130000"/>
              </a:lnSpc>
              <a:spcBef>
                <a:spcPts val="0"/>
              </a:spcBef>
              <a:spcAft>
                <a:spcPts val="0"/>
              </a:spcAft>
              <a:buClr>
                <a:srgbClr val="F7941D"/>
              </a:buClr>
              <a:buSzPts val="1800"/>
              <a:buChar char="●"/>
            </a:pPr>
            <a:r>
              <a:rPr lang="en" sz="1800">
                <a:solidFill>
                  <a:srgbClr val="F7941D"/>
                </a:solidFill>
              </a:rPr>
              <a:t>What recent improvements have there been</a:t>
            </a:r>
            <a:r>
              <a:rPr lang="en" sz="1800"/>
              <a:t> in this area?</a:t>
            </a:r>
            <a:endParaRPr sz="1800">
              <a:solidFill>
                <a:srgbClr val="F7941D"/>
              </a:solidFill>
            </a:endParaRPr>
          </a:p>
          <a:p>
            <a:pPr marL="457200" marR="0" lvl="0" indent="-342900" algn="l" rtl="0">
              <a:lnSpc>
                <a:spcPct val="115000"/>
              </a:lnSpc>
              <a:spcBef>
                <a:spcPts val="0"/>
              </a:spcBef>
              <a:spcAft>
                <a:spcPts val="0"/>
              </a:spcAft>
              <a:buClr>
                <a:srgbClr val="F7941D"/>
              </a:buClr>
              <a:buSzPts val="1800"/>
              <a:buChar char="●"/>
            </a:pPr>
            <a:r>
              <a:rPr lang="en" sz="1800">
                <a:solidFill>
                  <a:srgbClr val="F7941D"/>
                </a:solidFill>
              </a:rPr>
              <a:t>What key problems are there in this </a:t>
            </a:r>
            <a:r>
              <a:rPr lang="en" sz="1800"/>
              <a:t>area</a:t>
            </a:r>
            <a:r>
              <a:rPr lang="en" sz="1800">
                <a:solidFill>
                  <a:srgbClr val="F7941D"/>
                </a:solidFill>
              </a:rPr>
              <a:t>? </a:t>
            </a:r>
            <a:r>
              <a:rPr lang="en" sz="1800" b="1">
                <a:solidFill>
                  <a:srgbClr val="F7941D"/>
                </a:solidFill>
              </a:rPr>
              <a:t> </a:t>
            </a:r>
            <a:endParaRPr sz="1800" b="1">
              <a:solidFill>
                <a:srgbClr val="F7941D"/>
              </a:solidFill>
            </a:endParaRPr>
          </a:p>
          <a:p>
            <a:pPr marL="457200" marR="0" lvl="0" indent="-342900" algn="l" rtl="0">
              <a:lnSpc>
                <a:spcPct val="115000"/>
              </a:lnSpc>
              <a:spcBef>
                <a:spcPts val="0"/>
              </a:spcBef>
              <a:spcAft>
                <a:spcPts val="0"/>
              </a:spcAft>
              <a:buClr>
                <a:srgbClr val="F7941D"/>
              </a:buClr>
              <a:buSzPts val="1800"/>
              <a:buChar char="●"/>
            </a:pPr>
            <a:r>
              <a:rPr lang="en" sz="1800">
                <a:solidFill>
                  <a:srgbClr val="F7941D"/>
                </a:solidFill>
              </a:rPr>
              <a:t>What’s the history and future of the area?</a:t>
            </a:r>
            <a:endParaRPr sz="1800">
              <a:solidFill>
                <a:srgbClr val="F7941D"/>
              </a:solidFill>
            </a:endParaRPr>
          </a:p>
        </p:txBody>
      </p:sp>
      <p:pic>
        <p:nvPicPr>
          <p:cNvPr id="661" name="Shape 6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29075" y="3220550"/>
            <a:ext cx="1305800" cy="1795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503699" y="1257449"/>
            <a:ext cx="3727926" cy="551829"/>
          </a:xfrm>
          <a:prstGeom prst="rect">
            <a:avLst/>
          </a:prstGeom>
        </p:spPr>
        <p:txBody>
          <a:bodyPr spcFirstLastPara="1" wrap="square" lIns="91425" tIns="91425" rIns="91425" bIns="91425" anchor="t" anchorCtr="0">
            <a:noAutofit/>
          </a:bodyPr>
          <a:lstStyle/>
          <a:p>
            <a:pPr marL="0" lvl="0" indent="0">
              <a:buNone/>
            </a:pPr>
            <a:r>
              <a:rPr lang="en-US" sz="1200" b="1" dirty="0">
                <a:solidFill>
                  <a:srgbClr val="80CCB2"/>
                </a:solidFill>
              </a:rPr>
              <a:t>A novel way to treat diabetic foot ulcer </a:t>
            </a:r>
            <a:endParaRPr sz="1000" dirty="0"/>
          </a:p>
        </p:txBody>
      </p:sp>
      <p:sp>
        <p:nvSpPr>
          <p:cNvPr id="667" name="Shape 667"/>
          <p:cNvSpPr txBox="1">
            <a:spLocks noGrp="1"/>
          </p:cNvSpPr>
          <p:nvPr>
            <p:ph type="title"/>
          </p:nvPr>
        </p:nvSpPr>
        <p:spPr>
          <a:xfrm>
            <a:off x="1195925" y="544275"/>
            <a:ext cx="7030500" cy="511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Past </a:t>
            </a:r>
            <a:r>
              <a:rPr lang="en"/>
              <a:t>ExploraVision Winners,</a:t>
            </a:r>
            <a:r>
              <a:rPr lang="en" b="1"/>
              <a:t> Grades K-3</a:t>
            </a:r>
            <a:endParaRPr b="1"/>
          </a:p>
        </p:txBody>
      </p:sp>
      <p:sp>
        <p:nvSpPr>
          <p:cNvPr id="669" name="Shape 669"/>
          <p:cNvSpPr txBox="1">
            <a:spLocks noGrp="1"/>
          </p:cNvSpPr>
          <p:nvPr>
            <p:ph type="body" idx="1"/>
          </p:nvPr>
        </p:nvSpPr>
        <p:spPr>
          <a:xfrm>
            <a:off x="240999" y="3682313"/>
            <a:ext cx="4245600" cy="1300896"/>
          </a:xfrm>
          <a:prstGeom prst="rect">
            <a:avLst/>
          </a:prstGeom>
        </p:spPr>
        <p:txBody>
          <a:bodyPr spcFirstLastPara="1" wrap="square" lIns="91425" tIns="91425" rIns="91425" bIns="91425" anchor="t" anchorCtr="0">
            <a:noAutofit/>
          </a:bodyPr>
          <a:lstStyle/>
          <a:p>
            <a:pPr marL="0" lvl="0" indent="0">
              <a:spcAft>
                <a:spcPts val="1600"/>
              </a:spcAft>
              <a:buNone/>
            </a:pPr>
            <a:r>
              <a:rPr lang="en-US" sz="1200" dirty="0">
                <a:hlinkClick r:id="rId3"/>
              </a:rPr>
              <a:t>The Diabetic-Balance, “</a:t>
            </a:r>
            <a:r>
              <a:rPr lang="en-US" sz="1200" dirty="0" err="1">
                <a:hlinkClick r:id="rId3"/>
              </a:rPr>
              <a:t>DiaBal</a:t>
            </a:r>
            <a:r>
              <a:rPr lang="en-US" sz="1200" dirty="0">
                <a:hlinkClick r:id="rId3"/>
              </a:rPr>
              <a:t>” shoe </a:t>
            </a:r>
            <a:r>
              <a:rPr lang="en-US" sz="1200" dirty="0"/>
              <a:t>helps detect and prevent diabetic foot ulcers by using different sensors for pain, blood flow/pressure/sugar and temperature. Sensors detect loss of balance and use motors and conveyor belts to spread the feet, stabilize and prevent falling. </a:t>
            </a:r>
            <a:endParaRPr sz="1600" dirty="0">
              <a:solidFill>
                <a:srgbClr val="F7941D"/>
              </a:solidFill>
            </a:endParaRPr>
          </a:p>
        </p:txBody>
      </p:sp>
      <p:sp>
        <p:nvSpPr>
          <p:cNvPr id="671" name="Shape 671"/>
          <p:cNvSpPr txBox="1">
            <a:spLocks noGrp="1"/>
          </p:cNvSpPr>
          <p:nvPr>
            <p:ph type="body" idx="1"/>
          </p:nvPr>
        </p:nvSpPr>
        <p:spPr>
          <a:xfrm>
            <a:off x="2912862" y="1710618"/>
            <a:ext cx="1644524" cy="1882167"/>
          </a:xfrm>
          <a:prstGeom prst="rect">
            <a:avLst/>
          </a:prstGeom>
        </p:spPr>
        <p:txBody>
          <a:bodyPr spcFirstLastPara="1" wrap="square" lIns="91425" tIns="91425" rIns="91425" bIns="91425" anchor="t" anchorCtr="0">
            <a:noAutofit/>
          </a:bodyPr>
          <a:lstStyle/>
          <a:p>
            <a:pPr marL="0" lvl="0" indent="0">
              <a:spcAft>
                <a:spcPts val="1600"/>
              </a:spcAft>
              <a:buNone/>
            </a:pPr>
            <a:r>
              <a:rPr lang="en" sz="1000" i="1" dirty="0"/>
              <a:t>“My family suffers from diabetes, so I start reading about it. Then I found that e</a:t>
            </a:r>
            <a:r>
              <a:rPr lang="en-US" sz="1000" i="1" dirty="0"/>
              <a:t>very 30 seconds a leg is amputated and 85% of these amputations is due to diabetic foot ulcers.. -- </a:t>
            </a:r>
            <a:r>
              <a:rPr lang="en-US" sz="1000" i="1" dirty="0" err="1"/>
              <a:t>Surabi</a:t>
            </a:r>
            <a:r>
              <a:rPr lang="en-US" sz="1000" i="1" dirty="0"/>
              <a:t> </a:t>
            </a:r>
            <a:r>
              <a:rPr lang="en-US" sz="1000" i="1" dirty="0" err="1"/>
              <a:t>Janakiraman</a:t>
            </a:r>
            <a:endParaRPr sz="1000" dirty="0"/>
          </a:p>
        </p:txBody>
      </p:sp>
      <p:sp>
        <p:nvSpPr>
          <p:cNvPr id="673" name="Shape 673"/>
          <p:cNvSpPr txBox="1">
            <a:spLocks noGrp="1"/>
          </p:cNvSpPr>
          <p:nvPr>
            <p:ph type="body" idx="1"/>
          </p:nvPr>
        </p:nvSpPr>
        <p:spPr>
          <a:xfrm>
            <a:off x="4821366" y="1257450"/>
            <a:ext cx="4177739" cy="306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sz="1200" b="1" dirty="0">
                <a:solidFill>
                  <a:srgbClr val="80CCB2"/>
                </a:solidFill>
              </a:rPr>
              <a:t>Protection against armed violence</a:t>
            </a:r>
            <a:endParaRPr sz="1200" b="1" dirty="0">
              <a:solidFill>
                <a:srgbClr val="80CCB2"/>
              </a:solidFill>
            </a:endParaRPr>
          </a:p>
        </p:txBody>
      </p:sp>
      <p:sp>
        <p:nvSpPr>
          <p:cNvPr id="674" name="Shape 674"/>
          <p:cNvSpPr txBox="1">
            <a:spLocks noGrp="1"/>
          </p:cNvSpPr>
          <p:nvPr>
            <p:ph type="body" idx="1"/>
          </p:nvPr>
        </p:nvSpPr>
        <p:spPr>
          <a:xfrm>
            <a:off x="4628175" y="3293189"/>
            <a:ext cx="4432725" cy="1822504"/>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1200" dirty="0"/>
              <a:t>A lightweight bulletproof backpack, </a:t>
            </a:r>
            <a:r>
              <a:rPr lang="en-US" sz="1200" dirty="0">
                <a:hlinkClick r:id="rId4"/>
              </a:rPr>
              <a:t>MASTERPACK</a:t>
            </a:r>
            <a:r>
              <a:rPr lang="en-US" sz="1200" dirty="0"/>
              <a:t>, is made from graphene material which will include an expandable graphene shield, GPS locator, radio wave communication, and will be powered by radio frequency energy harvesting. It will also include a net launcher that can trap and hopefully stop or trip a shooter. It’s a backpack with zippers, storage compartments for your lunch and schoolwork and in cool colors and designs that kids will want to wear.</a:t>
            </a:r>
            <a:endParaRPr sz="1100" dirty="0">
              <a:solidFill>
                <a:schemeClr val="dk1"/>
              </a:solidFill>
            </a:endParaRPr>
          </a:p>
        </p:txBody>
      </p:sp>
      <p:sp>
        <p:nvSpPr>
          <p:cNvPr id="675" name="Shape 675"/>
          <p:cNvSpPr txBox="1">
            <a:spLocks noGrp="1"/>
          </p:cNvSpPr>
          <p:nvPr>
            <p:ph type="body" idx="1"/>
          </p:nvPr>
        </p:nvSpPr>
        <p:spPr>
          <a:xfrm>
            <a:off x="7116819" y="1714373"/>
            <a:ext cx="1823831" cy="1480416"/>
          </a:xfrm>
          <a:prstGeom prst="rect">
            <a:avLst/>
          </a:prstGeom>
        </p:spPr>
        <p:txBody>
          <a:bodyPr spcFirstLastPara="1" wrap="square" lIns="91425" tIns="91425" rIns="91425" bIns="91425" anchor="t" anchorCtr="0">
            <a:noAutofit/>
          </a:bodyPr>
          <a:lstStyle/>
          <a:p>
            <a:pPr marL="0" lvl="0" indent="0">
              <a:spcAft>
                <a:spcPts val="1600"/>
              </a:spcAft>
              <a:buNone/>
            </a:pPr>
            <a:r>
              <a:rPr lang="en-US" sz="1000" i="1" dirty="0"/>
              <a:t>“We wanted to</a:t>
            </a:r>
            <a:r>
              <a:rPr lang="en-US" sz="1000" b="0" i="0" u="none" strike="noStrike" baseline="0" dirty="0">
                <a:solidFill>
                  <a:srgbClr val="F7941D"/>
                </a:solidFill>
                <a:latin typeface="Raleway" pitchFamily="2" charset="0"/>
              </a:rPr>
              <a:t> solve the problem of youth deaths from gun violence, because f</a:t>
            </a:r>
            <a:r>
              <a:rPr lang="en-US" sz="1000" dirty="0"/>
              <a:t>irearms are the number one cause of death for children in the US. </a:t>
            </a:r>
            <a:r>
              <a:rPr lang="en-US" sz="1000" i="1" dirty="0"/>
              <a:t>– the </a:t>
            </a:r>
            <a:r>
              <a:rPr lang="en-US" sz="1000" i="1" dirty="0" err="1"/>
              <a:t>MasterPack</a:t>
            </a:r>
            <a:r>
              <a:rPr lang="en-US" sz="1000" i="1" dirty="0"/>
              <a:t> team</a:t>
            </a:r>
            <a:endParaRPr sz="1000" dirty="0"/>
          </a:p>
        </p:txBody>
      </p:sp>
      <p:cxnSp>
        <p:nvCxnSpPr>
          <p:cNvPr id="676" name="Shape 676"/>
          <p:cNvCxnSpPr/>
          <p:nvPr/>
        </p:nvCxnSpPr>
        <p:spPr>
          <a:xfrm>
            <a:off x="4557388" y="1311275"/>
            <a:ext cx="0" cy="3132300"/>
          </a:xfrm>
          <a:prstGeom prst="straightConnector1">
            <a:avLst/>
          </a:prstGeom>
          <a:noFill/>
          <a:ln w="9525" cap="flat" cmpd="sng">
            <a:solidFill>
              <a:srgbClr val="80CCB2"/>
            </a:solidFill>
            <a:prstDash val="solid"/>
            <a:round/>
            <a:headEnd type="none" w="med" len="med"/>
            <a:tailEnd type="none" w="med" len="med"/>
          </a:ln>
        </p:spPr>
      </p:cxnSp>
      <p:pic>
        <p:nvPicPr>
          <p:cNvPr id="5" name="Picture 4">
            <a:extLst>
              <a:ext uri="{FF2B5EF4-FFF2-40B4-BE49-F238E27FC236}">
                <a16:creationId xmlns:a16="http://schemas.microsoft.com/office/drawing/2014/main" id="{82E926E6-91F4-4A59-BB01-8CEED1DAED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7624" y="1824664"/>
            <a:ext cx="2665237" cy="1768121"/>
          </a:xfrm>
          <a:prstGeom prst="rect">
            <a:avLst/>
          </a:prstGeom>
        </p:spPr>
      </p:pic>
      <p:pic>
        <p:nvPicPr>
          <p:cNvPr id="3" name="Picture 2">
            <a:extLst>
              <a:ext uri="{FF2B5EF4-FFF2-40B4-BE49-F238E27FC236}">
                <a16:creationId xmlns:a16="http://schemas.microsoft.com/office/drawing/2014/main" id="{A3D34A7F-BBFD-8CD9-B9D2-BAC4A70D16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6897" y="1636673"/>
            <a:ext cx="2329922" cy="1716025"/>
          </a:xfrm>
          <a:prstGeom prst="rect">
            <a:avLst/>
          </a:prstGeom>
        </p:spPr>
      </p:pic>
    </p:spTree>
    <p:extLst>
      <p:ext uri="{BB962C8B-B14F-4D97-AF65-F5344CB8AC3E}">
        <p14:creationId xmlns:p14="http://schemas.microsoft.com/office/powerpoint/2010/main" val="122235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503699" y="1257450"/>
            <a:ext cx="3727926" cy="306600"/>
          </a:xfrm>
          <a:prstGeom prst="rect">
            <a:avLst/>
          </a:prstGeom>
        </p:spPr>
        <p:txBody>
          <a:bodyPr spcFirstLastPara="1" wrap="square" lIns="91425" tIns="91425" rIns="91425" bIns="91425" anchor="t" anchorCtr="0">
            <a:noAutofit/>
          </a:bodyPr>
          <a:lstStyle/>
          <a:p>
            <a:pPr marL="0" lvl="0" indent="0">
              <a:buNone/>
            </a:pPr>
            <a:r>
              <a:rPr lang="en-US" sz="1200" b="1" dirty="0">
                <a:solidFill>
                  <a:srgbClr val="80CCB2"/>
                </a:solidFill>
              </a:rPr>
              <a:t>A team of unmanned drones to extinguish wildfire safely</a:t>
            </a:r>
            <a:endParaRPr sz="1000" dirty="0"/>
          </a:p>
        </p:txBody>
      </p:sp>
      <p:sp>
        <p:nvSpPr>
          <p:cNvPr id="667" name="Shape 667"/>
          <p:cNvSpPr txBox="1">
            <a:spLocks noGrp="1"/>
          </p:cNvSpPr>
          <p:nvPr>
            <p:ph type="title"/>
          </p:nvPr>
        </p:nvSpPr>
        <p:spPr>
          <a:xfrm>
            <a:off x="1195925" y="544275"/>
            <a:ext cx="7030500" cy="511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Past </a:t>
            </a:r>
            <a:r>
              <a:rPr lang="en"/>
              <a:t>ExploraVision Winners,</a:t>
            </a:r>
            <a:r>
              <a:rPr lang="en" b="1"/>
              <a:t> Grades K-3</a:t>
            </a:r>
            <a:endParaRPr b="1"/>
          </a:p>
        </p:txBody>
      </p:sp>
      <p:sp>
        <p:nvSpPr>
          <p:cNvPr id="669" name="Shape 669"/>
          <p:cNvSpPr txBox="1">
            <a:spLocks noGrp="1"/>
          </p:cNvSpPr>
          <p:nvPr>
            <p:ph type="body" idx="1"/>
          </p:nvPr>
        </p:nvSpPr>
        <p:spPr>
          <a:xfrm>
            <a:off x="135330" y="3543574"/>
            <a:ext cx="4496887" cy="1489063"/>
          </a:xfrm>
          <a:prstGeom prst="rect">
            <a:avLst/>
          </a:prstGeom>
        </p:spPr>
        <p:txBody>
          <a:bodyPr spcFirstLastPara="1" wrap="square" lIns="91425" tIns="91425" rIns="91425" bIns="91425" anchor="t" anchorCtr="0">
            <a:noAutofit/>
          </a:bodyPr>
          <a:lstStyle/>
          <a:p>
            <a:pPr marL="0" lvl="0" indent="0">
              <a:spcAft>
                <a:spcPts val="1600"/>
              </a:spcAft>
              <a:buNone/>
            </a:pPr>
            <a:r>
              <a:rPr lang="en-US" sz="1200" dirty="0">
                <a:hlinkClick r:id="rId3"/>
              </a:rPr>
              <a:t>Project FOREST </a:t>
            </a:r>
            <a:r>
              <a:rPr lang="en-US" sz="1200" dirty="0"/>
              <a:t>is a team of unmanned drones that can sense elements of wildfire like smoke and heat. They will respond by going to the location and dropping fire extinguishing balls on the wildfire. It’d allow for fewer people and water to be needed. Also, the drones could reach areas that may be difficult to access for people and vehicles. </a:t>
            </a:r>
            <a:endParaRPr sz="1600" dirty="0">
              <a:solidFill>
                <a:srgbClr val="F7941D"/>
              </a:solidFill>
            </a:endParaRPr>
          </a:p>
        </p:txBody>
      </p:sp>
      <p:sp>
        <p:nvSpPr>
          <p:cNvPr id="671" name="Shape 671"/>
          <p:cNvSpPr txBox="1">
            <a:spLocks noGrp="1"/>
          </p:cNvSpPr>
          <p:nvPr>
            <p:ph type="body" idx="1"/>
          </p:nvPr>
        </p:nvSpPr>
        <p:spPr>
          <a:xfrm>
            <a:off x="2912862" y="1760046"/>
            <a:ext cx="1659138" cy="1705049"/>
          </a:xfrm>
          <a:prstGeom prst="rect">
            <a:avLst/>
          </a:prstGeom>
        </p:spPr>
        <p:txBody>
          <a:bodyPr spcFirstLastPara="1" wrap="square" lIns="91425" tIns="91425" rIns="91425" bIns="91425" anchor="t" anchorCtr="0">
            <a:noAutofit/>
          </a:bodyPr>
          <a:lstStyle/>
          <a:p>
            <a:pPr marL="0" lvl="0" indent="0">
              <a:spcAft>
                <a:spcPts val="1600"/>
              </a:spcAft>
              <a:buNone/>
            </a:pPr>
            <a:r>
              <a:rPr lang="en" sz="1000" i="1" dirty="0"/>
              <a:t>“</a:t>
            </a:r>
            <a:r>
              <a:rPr lang="en-US" sz="1000" i="1" dirty="0"/>
              <a:t>Wildfires in the US are a big problem, destroying a lot of land, which is a habitat for plants and animals. If trees keep being destroyed there will be less clear air for humans and other animals to breathe</a:t>
            </a:r>
            <a:r>
              <a:rPr lang="en" sz="1000" i="1" dirty="0"/>
              <a:t>.”</a:t>
            </a:r>
            <a:endParaRPr sz="1000" dirty="0"/>
          </a:p>
        </p:txBody>
      </p:sp>
      <p:sp>
        <p:nvSpPr>
          <p:cNvPr id="673" name="Shape 673"/>
          <p:cNvSpPr txBox="1">
            <a:spLocks noGrp="1"/>
          </p:cNvSpPr>
          <p:nvPr>
            <p:ph type="body" idx="1"/>
          </p:nvPr>
        </p:nvSpPr>
        <p:spPr>
          <a:xfrm>
            <a:off x="4883152" y="1257450"/>
            <a:ext cx="3902259" cy="306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200" b="1" dirty="0">
                <a:solidFill>
                  <a:srgbClr val="80CCB2"/>
                </a:solidFill>
              </a:rPr>
              <a:t>Help Kids Enjoy Swim</a:t>
            </a:r>
            <a:r>
              <a:rPr lang="en-US" sz="1200" b="1" dirty="0">
                <a:solidFill>
                  <a:srgbClr val="80CCB2"/>
                </a:solidFill>
              </a:rPr>
              <a:t>m</a:t>
            </a:r>
            <a:r>
              <a:rPr lang="en" sz="1200" b="1" dirty="0">
                <a:solidFill>
                  <a:srgbClr val="80CCB2"/>
                </a:solidFill>
              </a:rPr>
              <a:t>ing and prevent them from Drowning</a:t>
            </a:r>
            <a:endParaRPr sz="1200" b="1" dirty="0">
              <a:solidFill>
                <a:srgbClr val="80CCB2"/>
              </a:solidFill>
            </a:endParaRPr>
          </a:p>
        </p:txBody>
      </p:sp>
      <p:sp>
        <p:nvSpPr>
          <p:cNvPr id="674" name="Shape 674"/>
          <p:cNvSpPr txBox="1">
            <a:spLocks noGrp="1"/>
          </p:cNvSpPr>
          <p:nvPr>
            <p:ph type="body" idx="1"/>
          </p:nvPr>
        </p:nvSpPr>
        <p:spPr>
          <a:xfrm>
            <a:off x="4815300" y="3577400"/>
            <a:ext cx="4245600" cy="1409647"/>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1200" dirty="0"/>
              <a:t>To stop any additional deaths from occurring, a team of third graders from Saint Joseph School in Seattle, Washington, created </a:t>
            </a:r>
            <a:r>
              <a:rPr lang="en-US" sz="1200" dirty="0" err="1">
                <a:hlinkClick r:id="rId4"/>
              </a:rPr>
              <a:t>iSuit</a:t>
            </a:r>
            <a:r>
              <a:rPr lang="en-US" sz="1200" dirty="0"/>
              <a:t>. This adaption of the traditional swimsuit will use artificial intelligence to release oxygen to inflate the suit and use radio waves to send a message if conditions of distress are transmitted. </a:t>
            </a:r>
            <a:endParaRPr sz="1100" dirty="0">
              <a:solidFill>
                <a:schemeClr val="dk1"/>
              </a:solidFill>
            </a:endParaRPr>
          </a:p>
        </p:txBody>
      </p:sp>
      <p:sp>
        <p:nvSpPr>
          <p:cNvPr id="675" name="Shape 675"/>
          <p:cNvSpPr txBox="1">
            <a:spLocks noGrp="1"/>
          </p:cNvSpPr>
          <p:nvPr>
            <p:ph type="body" idx="1"/>
          </p:nvPr>
        </p:nvSpPr>
        <p:spPr>
          <a:xfrm>
            <a:off x="7237379" y="1852032"/>
            <a:ext cx="1703271" cy="1551183"/>
          </a:xfrm>
          <a:prstGeom prst="rect">
            <a:avLst/>
          </a:prstGeom>
        </p:spPr>
        <p:txBody>
          <a:bodyPr spcFirstLastPara="1" wrap="square" lIns="91425" tIns="91425" rIns="91425" bIns="91425" anchor="t" anchorCtr="0">
            <a:noAutofit/>
          </a:bodyPr>
          <a:lstStyle/>
          <a:p>
            <a:pPr marL="0" lvl="0" indent="0">
              <a:spcAft>
                <a:spcPts val="1600"/>
              </a:spcAft>
              <a:buNone/>
            </a:pPr>
            <a:r>
              <a:rPr lang="en" sz="1000" i="1" dirty="0"/>
              <a:t>“My friend nearly drowned when we were playing at a pool. </a:t>
            </a:r>
            <a:r>
              <a:rPr lang="en-US" sz="1000" i="1" dirty="0"/>
              <a:t>There must be a way to not let this happen</a:t>
            </a:r>
            <a:r>
              <a:rPr lang="en" sz="1000" i="1" dirty="0"/>
              <a:t>.”  -- winner, </a:t>
            </a:r>
            <a:r>
              <a:rPr lang="en-US" sz="1000" i="1" dirty="0">
                <a:hlinkClick r:id="rId5"/>
              </a:rPr>
              <a:t>Isaac </a:t>
            </a:r>
            <a:r>
              <a:rPr lang="en-US" sz="1000" i="1" dirty="0" err="1">
                <a:hlinkClick r:id="rId5"/>
              </a:rPr>
              <a:t>Mesfin</a:t>
            </a:r>
            <a:r>
              <a:rPr lang="en-US" sz="1000" i="1" dirty="0"/>
              <a:t> (click &amp; watch how they come up with the idea)</a:t>
            </a:r>
            <a:endParaRPr sz="1000" dirty="0"/>
          </a:p>
        </p:txBody>
      </p:sp>
      <p:cxnSp>
        <p:nvCxnSpPr>
          <p:cNvPr id="676" name="Shape 676"/>
          <p:cNvCxnSpPr/>
          <p:nvPr/>
        </p:nvCxnSpPr>
        <p:spPr>
          <a:xfrm>
            <a:off x="4557388" y="1311275"/>
            <a:ext cx="0" cy="3132300"/>
          </a:xfrm>
          <a:prstGeom prst="straightConnector1">
            <a:avLst/>
          </a:prstGeom>
          <a:noFill/>
          <a:ln w="9525" cap="flat" cmpd="sng">
            <a:solidFill>
              <a:srgbClr val="80CCB2"/>
            </a:solidFill>
            <a:prstDash val="solid"/>
            <a:round/>
            <a:headEnd type="none" w="med" len="med"/>
            <a:tailEnd type="none" w="med" len="med"/>
          </a:ln>
        </p:spPr>
      </p:cxnSp>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15300" y="1845393"/>
            <a:ext cx="2351290" cy="1732007"/>
          </a:xfrm>
          <a:prstGeom prst="rect">
            <a:avLst/>
          </a:prstGeom>
        </p:spPr>
      </p:pic>
      <p:pic>
        <p:nvPicPr>
          <p:cNvPr id="5" name="Picture 4">
            <a:extLst>
              <a:ext uri="{FF2B5EF4-FFF2-40B4-BE49-F238E27FC236}">
                <a16:creationId xmlns:a16="http://schemas.microsoft.com/office/drawing/2014/main" id="{C03A718E-FED0-388C-D01A-CA5AD0B2E2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401" y="1873721"/>
            <a:ext cx="2445920" cy="1630613"/>
          </a:xfrm>
          <a:prstGeom prst="rect">
            <a:avLst/>
          </a:prstGeom>
        </p:spPr>
      </p:pic>
    </p:spTree>
    <p:extLst>
      <p:ext uri="{BB962C8B-B14F-4D97-AF65-F5344CB8AC3E}">
        <p14:creationId xmlns:p14="http://schemas.microsoft.com/office/powerpoint/2010/main" val="394406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414925" y="1272700"/>
            <a:ext cx="3914100" cy="30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1" dirty="0">
                <a:solidFill>
                  <a:srgbClr val="80CCB2"/>
                </a:solidFill>
              </a:rPr>
              <a:t>Technologies to remove microplastics contain in soil</a:t>
            </a:r>
            <a:endParaRPr sz="1000" dirty="0"/>
          </a:p>
        </p:txBody>
      </p:sp>
      <p:sp>
        <p:nvSpPr>
          <p:cNvPr id="682" name="Shape 682"/>
          <p:cNvSpPr txBox="1">
            <a:spLocks noGrp="1"/>
          </p:cNvSpPr>
          <p:nvPr>
            <p:ph type="title"/>
          </p:nvPr>
        </p:nvSpPr>
        <p:spPr>
          <a:xfrm>
            <a:off x="1303800" y="598575"/>
            <a:ext cx="70305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Past ExploraVision Winners,</a:t>
            </a:r>
            <a:r>
              <a:rPr lang="en" b="1"/>
              <a:t> Grad</a:t>
            </a:r>
            <a:r>
              <a:rPr lang="en"/>
              <a:t>es </a:t>
            </a:r>
            <a:r>
              <a:rPr lang="en" b="1"/>
              <a:t>4-6</a:t>
            </a:r>
            <a:endParaRPr b="1"/>
          </a:p>
        </p:txBody>
      </p:sp>
      <p:sp>
        <p:nvSpPr>
          <p:cNvPr id="684" name="Shape 684"/>
          <p:cNvSpPr txBox="1">
            <a:spLocks noGrp="1"/>
          </p:cNvSpPr>
          <p:nvPr>
            <p:ph type="body" idx="1"/>
          </p:nvPr>
        </p:nvSpPr>
        <p:spPr>
          <a:xfrm>
            <a:off x="143724" y="3405589"/>
            <a:ext cx="4324999" cy="1676125"/>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dirty="0">
                <a:solidFill>
                  <a:srgbClr val="F7941D"/>
                </a:solidFill>
              </a:rPr>
              <a:t>Plastic is a problem because it is infesting our soil and showing up in our food. </a:t>
            </a:r>
            <a:r>
              <a:rPr lang="en-US" sz="1100" dirty="0">
                <a:solidFill>
                  <a:srgbClr val="F7941D"/>
                </a:solidFill>
                <a:hlinkClick r:id="rId3"/>
              </a:rPr>
              <a:t>Fungi </a:t>
            </a:r>
            <a:r>
              <a:rPr lang="en-US" sz="1100" dirty="0" err="1">
                <a:solidFill>
                  <a:srgbClr val="F7941D"/>
                </a:solidFill>
                <a:hlinkClick r:id="rId3"/>
              </a:rPr>
              <a:t>Plastivore</a:t>
            </a:r>
            <a:r>
              <a:rPr lang="en-US" sz="1100" dirty="0">
                <a:solidFill>
                  <a:srgbClr val="F7941D"/>
                </a:solidFill>
                <a:hlinkClick r:id="rId3"/>
              </a:rPr>
              <a:t> Purifier (FPP) </a:t>
            </a:r>
            <a:r>
              <a:rPr lang="en-US" sz="1100" dirty="0">
                <a:solidFill>
                  <a:srgbClr val="F7941D"/>
                </a:solidFill>
              </a:rPr>
              <a:t>uses a compression system that inserts capsulated </a:t>
            </a:r>
            <a:r>
              <a:rPr lang="en-US" sz="1100" dirty="0" err="1">
                <a:solidFill>
                  <a:srgbClr val="F7941D"/>
                </a:solidFill>
              </a:rPr>
              <a:t>Pestalotiopsis</a:t>
            </a:r>
            <a:r>
              <a:rPr lang="en-US" sz="1100" dirty="0">
                <a:solidFill>
                  <a:srgbClr val="F7941D"/>
                </a:solidFill>
              </a:rPr>
              <a:t> </a:t>
            </a:r>
            <a:r>
              <a:rPr lang="en-US" sz="1100" dirty="0" err="1">
                <a:solidFill>
                  <a:srgbClr val="F7941D"/>
                </a:solidFill>
              </a:rPr>
              <a:t>microspora</a:t>
            </a:r>
            <a:r>
              <a:rPr lang="en-US" sz="1100" dirty="0">
                <a:solidFill>
                  <a:srgbClr val="F7941D"/>
                </a:solidFill>
              </a:rPr>
              <a:t> spores into the soil where plastics were located using advanced LIDAR technology. </a:t>
            </a:r>
            <a:r>
              <a:rPr lang="en-US" sz="1100" dirty="0" err="1">
                <a:solidFill>
                  <a:srgbClr val="F7941D"/>
                </a:solidFill>
              </a:rPr>
              <a:t>Pestalotiopsis</a:t>
            </a:r>
            <a:r>
              <a:rPr lang="en-US" sz="1100" dirty="0">
                <a:solidFill>
                  <a:srgbClr val="F7941D"/>
                </a:solidFill>
              </a:rPr>
              <a:t> </a:t>
            </a:r>
            <a:r>
              <a:rPr lang="en-US" sz="1100" dirty="0" err="1">
                <a:solidFill>
                  <a:srgbClr val="F7941D"/>
                </a:solidFill>
              </a:rPr>
              <a:t>microspora</a:t>
            </a:r>
            <a:r>
              <a:rPr lang="en-US" sz="1100" dirty="0">
                <a:solidFill>
                  <a:srgbClr val="F7941D"/>
                </a:solidFill>
              </a:rPr>
              <a:t> devours and breaks down polyurethane, turning it into organic matter. FPP will clean and purify our soil, leading to healthier food and water conditions while preventing serious illnesses.</a:t>
            </a:r>
            <a:r>
              <a:rPr lang="en" sz="1200" dirty="0">
                <a:solidFill>
                  <a:schemeClr val="dk1"/>
                </a:solidFill>
              </a:rPr>
              <a:t> </a:t>
            </a:r>
            <a:endParaRPr sz="1600" dirty="0"/>
          </a:p>
        </p:txBody>
      </p:sp>
      <p:sp>
        <p:nvSpPr>
          <p:cNvPr id="685" name="Shape 685"/>
          <p:cNvSpPr txBox="1">
            <a:spLocks noGrp="1"/>
          </p:cNvSpPr>
          <p:nvPr>
            <p:ph type="body" idx="1"/>
          </p:nvPr>
        </p:nvSpPr>
        <p:spPr>
          <a:xfrm>
            <a:off x="4608476" y="1272700"/>
            <a:ext cx="4313099" cy="30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1" dirty="0">
                <a:solidFill>
                  <a:srgbClr val="80CCB2"/>
                </a:solidFill>
              </a:rPr>
              <a:t>Help reduce the frustrated hospital wait time with technology</a:t>
            </a:r>
            <a:endParaRPr sz="1100" b="1" dirty="0">
              <a:solidFill>
                <a:schemeClr val="dk1"/>
              </a:solidFill>
            </a:endParaRPr>
          </a:p>
        </p:txBody>
      </p:sp>
      <p:sp>
        <p:nvSpPr>
          <p:cNvPr id="686" name="Shape 686"/>
          <p:cNvSpPr txBox="1">
            <a:spLocks noGrp="1"/>
          </p:cNvSpPr>
          <p:nvPr>
            <p:ph type="body" idx="1"/>
          </p:nvPr>
        </p:nvSpPr>
        <p:spPr>
          <a:xfrm>
            <a:off x="3282334" y="1726773"/>
            <a:ext cx="1186409" cy="1357289"/>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000" i="1" dirty="0"/>
              <a:t>“”Our team is mad with plastics. </a:t>
            </a:r>
            <a:r>
              <a:rPr lang="en-US" sz="1000" i="1" dirty="0"/>
              <a:t>People could become sick from digesting too much plastic!.”</a:t>
            </a:r>
            <a:endParaRPr sz="1000" dirty="0"/>
          </a:p>
        </p:txBody>
      </p:sp>
      <p:sp>
        <p:nvSpPr>
          <p:cNvPr id="687" name="Shape 687"/>
          <p:cNvSpPr txBox="1">
            <a:spLocks noGrp="1"/>
          </p:cNvSpPr>
          <p:nvPr>
            <p:ph type="body" idx="1"/>
          </p:nvPr>
        </p:nvSpPr>
        <p:spPr>
          <a:xfrm>
            <a:off x="4675251" y="3641557"/>
            <a:ext cx="4385424" cy="12903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US" sz="1100" dirty="0">
                <a:solidFill>
                  <a:srgbClr val="F7941D"/>
                </a:solidFill>
                <a:hlinkClick r:id="rId4"/>
              </a:rPr>
              <a:t>The ER Assistant</a:t>
            </a:r>
            <a:r>
              <a:rPr lang="en-US" sz="1100" dirty="0">
                <a:solidFill>
                  <a:srgbClr val="F7941D"/>
                </a:solidFill>
              </a:rPr>
              <a:t>, is an ER reception with all the necessary tools and AI equipped to admit hospital patience and </a:t>
            </a:r>
            <a:r>
              <a:rPr lang="en-US" sz="1100" dirty="0"/>
              <a:t>to diagnosed efficiently and effectively. </a:t>
            </a:r>
            <a:endParaRPr lang="en-US" sz="1100" dirty="0">
              <a:solidFill>
                <a:srgbClr val="F7941D"/>
              </a:solidFill>
            </a:endParaRPr>
          </a:p>
        </p:txBody>
      </p:sp>
      <p:sp>
        <p:nvSpPr>
          <p:cNvPr id="688" name="Shape 688"/>
          <p:cNvSpPr txBox="1">
            <a:spLocks noGrp="1"/>
          </p:cNvSpPr>
          <p:nvPr>
            <p:ph type="body" idx="1"/>
          </p:nvPr>
        </p:nvSpPr>
        <p:spPr>
          <a:xfrm>
            <a:off x="7484408" y="2084096"/>
            <a:ext cx="1467742" cy="1040071"/>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sz="1000" i="1" dirty="0"/>
              <a:t>What one of the team members, Zach says about why they invented the ER Assistant</a:t>
            </a:r>
            <a:r>
              <a:rPr lang="en" sz="1000" i="1" dirty="0"/>
              <a:t>.” – his </a:t>
            </a:r>
            <a:r>
              <a:rPr lang="en" sz="1000" i="1" dirty="0">
                <a:hlinkClick r:id="rId4"/>
              </a:rPr>
              <a:t>video</a:t>
            </a:r>
            <a:endParaRPr sz="1000" dirty="0"/>
          </a:p>
        </p:txBody>
      </p:sp>
      <p:cxnSp>
        <p:nvCxnSpPr>
          <p:cNvPr id="691" name="Shape 691"/>
          <p:cNvCxnSpPr/>
          <p:nvPr/>
        </p:nvCxnSpPr>
        <p:spPr>
          <a:xfrm>
            <a:off x="4468750" y="1349475"/>
            <a:ext cx="0" cy="3132300"/>
          </a:xfrm>
          <a:prstGeom prst="straightConnector1">
            <a:avLst/>
          </a:prstGeom>
          <a:noFill/>
          <a:ln w="9525" cap="flat" cmpd="sng">
            <a:solidFill>
              <a:srgbClr val="80CCB2"/>
            </a:solidFill>
            <a:prstDash val="solid"/>
            <a:round/>
            <a:headEnd type="none" w="med" len="med"/>
            <a:tailEnd type="none" w="med" len="med"/>
          </a:ln>
        </p:spPr>
      </p:cxnSp>
      <p:pic>
        <p:nvPicPr>
          <p:cNvPr id="3" name="Picture 2">
            <a:hlinkClick r:id="rId5"/>
            <a:extLst>
              <a:ext uri="{FF2B5EF4-FFF2-40B4-BE49-F238E27FC236}">
                <a16:creationId xmlns:a16="http://schemas.microsoft.com/office/drawing/2014/main" id="{DAF8D094-941A-4C48-BD47-9746B84AF7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3725" y="1597519"/>
            <a:ext cx="3138609" cy="1851636"/>
          </a:xfrm>
          <a:prstGeom prst="rect">
            <a:avLst/>
          </a:prstGeom>
        </p:spPr>
      </p:pic>
      <p:pic>
        <p:nvPicPr>
          <p:cNvPr id="4" name="Picture 3">
            <a:extLst>
              <a:ext uri="{FF2B5EF4-FFF2-40B4-BE49-F238E27FC236}">
                <a16:creationId xmlns:a16="http://schemas.microsoft.com/office/drawing/2014/main" id="{5A534EA9-C094-4346-3ED3-65DEBDA842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90360" y="1921339"/>
            <a:ext cx="2420564" cy="16137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Table of Contents</a:t>
            </a:r>
            <a:endParaRPr b="1"/>
          </a:p>
        </p:txBody>
      </p:sp>
      <p:sp>
        <p:nvSpPr>
          <p:cNvPr id="553" name="Shape 553"/>
          <p:cNvSpPr txBox="1">
            <a:spLocks noGrp="1"/>
          </p:cNvSpPr>
          <p:nvPr>
            <p:ph type="body" idx="1"/>
          </p:nvPr>
        </p:nvSpPr>
        <p:spPr>
          <a:xfrm>
            <a:off x="1273800" y="1102075"/>
            <a:ext cx="7090500" cy="2541600"/>
          </a:xfrm>
          <a:prstGeom prst="rect">
            <a:avLst/>
          </a:prstGeom>
        </p:spPr>
        <p:txBody>
          <a:bodyPr spcFirstLastPara="1" wrap="square" lIns="91425" tIns="91425" rIns="91425" bIns="91425" anchor="t" anchorCtr="0">
            <a:noAutofit/>
          </a:bodyPr>
          <a:lstStyle/>
          <a:p>
            <a:pPr marL="457200" lvl="0" indent="-304800" rtl="0">
              <a:lnSpc>
                <a:spcPct val="150000"/>
              </a:lnSpc>
              <a:spcBef>
                <a:spcPts val="0"/>
              </a:spcBef>
              <a:spcAft>
                <a:spcPts val="0"/>
              </a:spcAft>
              <a:buClr>
                <a:srgbClr val="F7941D"/>
              </a:buClr>
              <a:buSzPts val="1200"/>
              <a:buChar char="●"/>
            </a:pPr>
            <a:r>
              <a:rPr lang="en" sz="1200" dirty="0"/>
              <a:t>What and why ExploraVision and how can you incorporate in your classroom?</a:t>
            </a:r>
            <a:endParaRPr sz="1200" dirty="0"/>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Introduc</a:t>
            </a:r>
            <a:r>
              <a:rPr lang="en" sz="1200" dirty="0"/>
              <a:t>ing</a:t>
            </a:r>
            <a:r>
              <a:rPr lang="en" sz="1200" dirty="0">
                <a:solidFill>
                  <a:srgbClr val="F7941D"/>
                </a:solidFill>
              </a:rPr>
              <a:t> the Toshiba/NSTA ExploraVision competition</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Brainstorming: </a:t>
            </a:r>
            <a:r>
              <a:rPr lang="en" sz="1200" dirty="0"/>
              <a:t>Solve Problems</a:t>
            </a:r>
            <a:r>
              <a:rPr lang="en" sz="1200" dirty="0">
                <a:solidFill>
                  <a:srgbClr val="F7941D"/>
                </a:solidFill>
              </a:rPr>
              <a:t> </a:t>
            </a:r>
            <a:r>
              <a:rPr lang="en" sz="1200" dirty="0"/>
              <a:t>by Asking</a:t>
            </a:r>
            <a:r>
              <a:rPr lang="en" sz="1200" dirty="0">
                <a:solidFill>
                  <a:srgbClr val="F7941D"/>
                </a:solidFill>
              </a:rPr>
              <a:t> Questions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Brainstorming: I</a:t>
            </a:r>
            <a:r>
              <a:rPr lang="en" sz="1200" dirty="0"/>
              <a:t>nventors Who Solved Problems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Brainstorming: </a:t>
            </a:r>
            <a:r>
              <a:rPr lang="en" sz="1200" dirty="0"/>
              <a:t>Generating ExploraVision Ideas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a:t>
            </a:r>
            <a:r>
              <a:rPr lang="en" sz="1200" dirty="0"/>
              <a:t>Understanding Your Topic</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a:t>
            </a:r>
            <a:r>
              <a:rPr lang="en" sz="1200" dirty="0"/>
              <a:t>Past ExploraVision Winners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Engineering Process for Problem Solving</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Components </a:t>
            </a:r>
            <a:r>
              <a:rPr lang="en" sz="1200" dirty="0"/>
              <a:t>R</a:t>
            </a:r>
            <a:r>
              <a:rPr lang="en" sz="1200" dirty="0">
                <a:solidFill>
                  <a:srgbClr val="F7941D"/>
                </a:solidFill>
              </a:rPr>
              <a:t>equired to Complete a Project</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Key Components: Consequences, Design Process, and Breakthroughs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Summary and Sources: Abstract and Bibliography</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Communication</a:t>
            </a:r>
            <a:r>
              <a:rPr lang="en" sz="1200" dirty="0"/>
              <a:t>: Website &amp; Video</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t>Judge Expectations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t>Project </a:t>
            </a:r>
            <a:r>
              <a:rPr lang="en" sz="1200" dirty="0">
                <a:solidFill>
                  <a:srgbClr val="F7941D"/>
                </a:solidFill>
              </a:rPr>
              <a:t>Resources</a:t>
            </a:r>
            <a:endParaRPr sz="1200" dirty="0">
              <a:solidFill>
                <a:srgbClr val="F7941D"/>
              </a:solidFill>
            </a:endParaRPr>
          </a:p>
        </p:txBody>
      </p:sp>
      <p:pic>
        <p:nvPicPr>
          <p:cNvPr id="3" name="Picture 2">
            <a:extLst>
              <a:ext uri="{FF2B5EF4-FFF2-40B4-BE49-F238E27FC236}">
                <a16:creationId xmlns:a16="http://schemas.microsoft.com/office/drawing/2014/main" id="{772219F1-CA3C-4171-8FA2-4F0ED5DA1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8037" y="-5721"/>
            <a:ext cx="1492526" cy="7023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414925" y="1272700"/>
            <a:ext cx="3914100" cy="306600"/>
          </a:xfrm>
          <a:prstGeom prst="rect">
            <a:avLst/>
          </a:prstGeom>
        </p:spPr>
        <p:txBody>
          <a:bodyPr spcFirstLastPara="1" wrap="square" lIns="91425" tIns="91425" rIns="91425" bIns="91425" anchor="t" anchorCtr="0">
            <a:noAutofit/>
          </a:bodyPr>
          <a:lstStyle/>
          <a:p>
            <a:pPr marL="0" lvl="0" indent="0">
              <a:buNone/>
            </a:pPr>
            <a:r>
              <a:rPr lang="en-US" sz="1100" b="1" dirty="0">
                <a:solidFill>
                  <a:srgbClr val="80CCB2"/>
                </a:solidFill>
              </a:rPr>
              <a:t>An effective roofing alternative </a:t>
            </a:r>
            <a:endParaRPr sz="1100" b="1" dirty="0">
              <a:solidFill>
                <a:schemeClr val="dk1"/>
              </a:solidFill>
            </a:endParaRPr>
          </a:p>
          <a:p>
            <a:pPr marL="0" lvl="0" indent="0" rtl="0">
              <a:spcBef>
                <a:spcPts val="1600"/>
              </a:spcBef>
              <a:spcAft>
                <a:spcPts val="1600"/>
              </a:spcAft>
              <a:buNone/>
            </a:pPr>
            <a:endParaRPr sz="1000" dirty="0"/>
          </a:p>
        </p:txBody>
      </p:sp>
      <p:sp>
        <p:nvSpPr>
          <p:cNvPr id="682" name="Shape 682"/>
          <p:cNvSpPr txBox="1">
            <a:spLocks noGrp="1"/>
          </p:cNvSpPr>
          <p:nvPr>
            <p:ph type="title"/>
          </p:nvPr>
        </p:nvSpPr>
        <p:spPr>
          <a:xfrm>
            <a:off x="1303800" y="598575"/>
            <a:ext cx="70305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Past ExploraVision Winners,</a:t>
            </a:r>
            <a:r>
              <a:rPr lang="en" b="1"/>
              <a:t> Grad</a:t>
            </a:r>
            <a:r>
              <a:rPr lang="en"/>
              <a:t>es </a:t>
            </a:r>
            <a:r>
              <a:rPr lang="en" b="1"/>
              <a:t>4-6</a:t>
            </a:r>
            <a:endParaRPr b="1"/>
          </a:p>
        </p:txBody>
      </p:sp>
      <p:sp>
        <p:nvSpPr>
          <p:cNvPr id="684" name="Shape 684"/>
          <p:cNvSpPr txBox="1">
            <a:spLocks noGrp="1"/>
          </p:cNvSpPr>
          <p:nvPr>
            <p:ph type="body" idx="1"/>
          </p:nvPr>
        </p:nvSpPr>
        <p:spPr>
          <a:xfrm>
            <a:off x="143725" y="3467375"/>
            <a:ext cx="4185300" cy="1519672"/>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1100" dirty="0" err="1">
                <a:hlinkClick r:id="rId3"/>
              </a:rPr>
              <a:t>Algatiles</a:t>
            </a:r>
            <a:r>
              <a:rPr lang="en-US" sz="1100" dirty="0"/>
              <a:t> consist of a polycarbonate sheet that algae grow under and a sheet of steel that algae grow on. </a:t>
            </a:r>
            <a:r>
              <a:rPr lang="en-US" sz="1100" dirty="0" err="1"/>
              <a:t>Algatiles</a:t>
            </a:r>
            <a:r>
              <a:rPr lang="en-US" sz="1100" dirty="0"/>
              <a:t> offer an effective roofing alternative that counters anthropogenic carbon dioxide in the atmosphere. The </a:t>
            </a:r>
            <a:r>
              <a:rPr lang="en-US" sz="1100" dirty="0" err="1"/>
              <a:t>Algatile</a:t>
            </a:r>
            <a:r>
              <a:rPr lang="en-US" sz="1100" dirty="0"/>
              <a:t> system supports the algae's basic needs: fresh water, sunlight, and CO2 to photosynthesize. </a:t>
            </a:r>
            <a:r>
              <a:rPr lang="en-US" sz="1100" dirty="0" err="1"/>
              <a:t>Algatile</a:t>
            </a:r>
            <a:r>
              <a:rPr lang="en-US" sz="1100" dirty="0"/>
              <a:t> will absorb thirty-two pounds of CO2 per year. </a:t>
            </a:r>
            <a:r>
              <a:rPr lang="en" sz="1200" dirty="0">
                <a:solidFill>
                  <a:schemeClr val="dk1"/>
                </a:solidFill>
              </a:rPr>
              <a:t> </a:t>
            </a:r>
            <a:endParaRPr sz="1600" dirty="0"/>
          </a:p>
        </p:txBody>
      </p:sp>
      <p:sp>
        <p:nvSpPr>
          <p:cNvPr id="685" name="Shape 685"/>
          <p:cNvSpPr txBox="1">
            <a:spLocks noGrp="1"/>
          </p:cNvSpPr>
          <p:nvPr>
            <p:ph type="body" idx="1"/>
          </p:nvPr>
        </p:nvSpPr>
        <p:spPr>
          <a:xfrm>
            <a:off x="5375775" y="1272700"/>
            <a:ext cx="3276600" cy="30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1" dirty="0">
                <a:solidFill>
                  <a:srgbClr val="80CCB2"/>
                </a:solidFill>
              </a:rPr>
              <a:t>A New Way to Combat noise pollution</a:t>
            </a:r>
            <a:endParaRPr sz="1100" b="1" dirty="0">
              <a:solidFill>
                <a:schemeClr val="dk1"/>
              </a:solidFill>
            </a:endParaRPr>
          </a:p>
        </p:txBody>
      </p:sp>
      <p:sp>
        <p:nvSpPr>
          <p:cNvPr id="686" name="Shape 686"/>
          <p:cNvSpPr txBox="1">
            <a:spLocks noGrp="1"/>
          </p:cNvSpPr>
          <p:nvPr>
            <p:ph type="body" idx="1"/>
          </p:nvPr>
        </p:nvSpPr>
        <p:spPr>
          <a:xfrm>
            <a:off x="2733625" y="1640274"/>
            <a:ext cx="1461600" cy="1479061"/>
          </a:xfrm>
          <a:prstGeom prst="rect">
            <a:avLst/>
          </a:prstGeom>
        </p:spPr>
        <p:txBody>
          <a:bodyPr spcFirstLastPara="1" wrap="square" lIns="91425" tIns="91425" rIns="91425" bIns="91425" anchor="t" anchorCtr="0">
            <a:noAutofit/>
          </a:bodyPr>
          <a:lstStyle/>
          <a:p>
            <a:pPr marL="0" lvl="0" indent="0">
              <a:spcAft>
                <a:spcPts val="1600"/>
              </a:spcAft>
              <a:buNone/>
            </a:pPr>
            <a:r>
              <a:rPr lang="en" sz="1000" i="1" dirty="0"/>
              <a:t>“</a:t>
            </a:r>
            <a:r>
              <a:rPr lang="en-US" sz="1000" i="1" dirty="0"/>
              <a:t>We wanted to tackle a climate change and wanted to do naturally.</a:t>
            </a:r>
            <a:r>
              <a:rPr lang="en" sz="1000" i="1" dirty="0"/>
              <a:t>” – </a:t>
            </a:r>
            <a:r>
              <a:rPr lang="en-US" sz="1000" i="1" dirty="0" err="1"/>
              <a:t>Algatile</a:t>
            </a:r>
            <a:r>
              <a:rPr lang="en-US" sz="1000" i="1" dirty="0"/>
              <a:t> team, </a:t>
            </a:r>
            <a:r>
              <a:rPr lang="en-US" sz="1000" i="1" dirty="0">
                <a:hlinkClick r:id="rId4"/>
              </a:rPr>
              <a:t>Aditya </a:t>
            </a:r>
            <a:r>
              <a:rPr lang="en-US" sz="1000" i="1" dirty="0" err="1">
                <a:hlinkClick r:id="rId4"/>
              </a:rPr>
              <a:t>Thakar</a:t>
            </a:r>
            <a:r>
              <a:rPr lang="en-US" sz="1000" i="1" dirty="0">
                <a:hlinkClick r:id="rId4"/>
              </a:rPr>
              <a:t> </a:t>
            </a:r>
            <a:r>
              <a:rPr lang="en-US" sz="1000" i="1" dirty="0"/>
              <a:t>(click &amp; watch how they came up with the idea)</a:t>
            </a:r>
            <a:endParaRPr sz="1000" i="1" dirty="0"/>
          </a:p>
        </p:txBody>
      </p:sp>
      <p:sp>
        <p:nvSpPr>
          <p:cNvPr id="687" name="Shape 687"/>
          <p:cNvSpPr txBox="1">
            <a:spLocks noGrp="1"/>
          </p:cNvSpPr>
          <p:nvPr>
            <p:ph type="body" idx="1"/>
          </p:nvPr>
        </p:nvSpPr>
        <p:spPr>
          <a:xfrm>
            <a:off x="4967475" y="3467375"/>
            <a:ext cx="4093200" cy="1052400"/>
          </a:xfrm>
          <a:prstGeom prst="rect">
            <a:avLst/>
          </a:prstGeom>
        </p:spPr>
        <p:txBody>
          <a:bodyPr spcFirstLastPara="1" wrap="square" lIns="91425" tIns="91425" rIns="91425" bIns="91425" anchor="t" anchorCtr="0">
            <a:noAutofit/>
          </a:bodyPr>
          <a:lstStyle/>
          <a:p>
            <a:pPr marL="0" lvl="0" indent="0">
              <a:spcAft>
                <a:spcPts val="1600"/>
              </a:spcAft>
              <a:buNone/>
            </a:pPr>
            <a:r>
              <a:rPr lang="en-US" sz="1100" dirty="0">
                <a:hlinkClick r:id="rId5"/>
              </a:rPr>
              <a:t>RMF (</a:t>
            </a:r>
            <a:r>
              <a:rPr lang="en-US" sz="1100" dirty="0" err="1">
                <a:hlinkClick r:id="rId5"/>
              </a:rPr>
              <a:t>Relinquit</a:t>
            </a:r>
            <a:r>
              <a:rPr lang="en-US" sz="1100" dirty="0">
                <a:hlinkClick r:id="rId5"/>
              </a:rPr>
              <a:t> </a:t>
            </a:r>
            <a:r>
              <a:rPr lang="en-US" sz="1100" dirty="0" err="1">
                <a:hlinkClick r:id="rId5"/>
              </a:rPr>
              <a:t>Mutatio</a:t>
            </a:r>
            <a:r>
              <a:rPr lang="en-US" sz="1100" dirty="0">
                <a:hlinkClick r:id="rId5"/>
              </a:rPr>
              <a:t> </a:t>
            </a:r>
            <a:r>
              <a:rPr lang="en-US" sz="1100" dirty="0" err="1">
                <a:hlinkClick r:id="rId5"/>
              </a:rPr>
              <a:t>Figura</a:t>
            </a:r>
            <a:r>
              <a:rPr lang="en-US" sz="1100" dirty="0">
                <a:hlinkClick r:id="rId5"/>
              </a:rPr>
              <a:t>) </a:t>
            </a:r>
            <a:r>
              <a:rPr lang="en-US" sz="1100" dirty="0"/>
              <a:t>seeks to help societies across the globe combat noise pollution. Their project, “RMF: Leaves Changing Shapes uses liquid-elastomers (LCE’s) and 4-D printing, creating a leaf shape-shifting system to absorbs sound waves. RMF also returns natural environmental sounds into communities, ultimately absolving health risks associated with noise pollution</a:t>
            </a:r>
            <a:r>
              <a:rPr lang="en" sz="1100" dirty="0">
                <a:solidFill>
                  <a:srgbClr val="F7941D"/>
                </a:solidFill>
              </a:rPr>
              <a:t>.</a:t>
            </a:r>
            <a:endParaRPr sz="1100" dirty="0">
              <a:solidFill>
                <a:srgbClr val="F7941D"/>
              </a:solidFill>
            </a:endParaRPr>
          </a:p>
        </p:txBody>
      </p:sp>
      <p:sp>
        <p:nvSpPr>
          <p:cNvPr id="688" name="Shape 688"/>
          <p:cNvSpPr txBox="1">
            <a:spLocks noGrp="1"/>
          </p:cNvSpPr>
          <p:nvPr>
            <p:ph type="body" idx="1"/>
          </p:nvPr>
        </p:nvSpPr>
        <p:spPr>
          <a:xfrm>
            <a:off x="7328575" y="1772899"/>
            <a:ext cx="1696200" cy="1346435"/>
          </a:xfrm>
          <a:prstGeom prst="rect">
            <a:avLst/>
          </a:prstGeom>
        </p:spPr>
        <p:txBody>
          <a:bodyPr spcFirstLastPara="1" wrap="square" lIns="91425" tIns="91425" rIns="91425" bIns="91425" anchor="t" anchorCtr="0">
            <a:noAutofit/>
          </a:bodyPr>
          <a:lstStyle/>
          <a:p>
            <a:pPr marL="0" lvl="0" indent="0">
              <a:spcAft>
                <a:spcPts val="1600"/>
              </a:spcAft>
              <a:buNone/>
            </a:pPr>
            <a:r>
              <a:rPr lang="en" sz="1000" i="1" dirty="0"/>
              <a:t>“</a:t>
            </a:r>
            <a:r>
              <a:rPr lang="en-US" sz="1000" i="1" dirty="0"/>
              <a:t>Exposure to continual noise causes stress, poor concentration, hearing loss, and heart conditions. Recent research states that noise effects children’s learning.”</a:t>
            </a:r>
            <a:endParaRPr sz="1000" i="1" dirty="0"/>
          </a:p>
        </p:txBody>
      </p:sp>
      <p:cxnSp>
        <p:nvCxnSpPr>
          <p:cNvPr id="691" name="Shape 691"/>
          <p:cNvCxnSpPr/>
          <p:nvPr/>
        </p:nvCxnSpPr>
        <p:spPr>
          <a:xfrm>
            <a:off x="4468750" y="1349475"/>
            <a:ext cx="0" cy="3132300"/>
          </a:xfrm>
          <a:prstGeom prst="straightConnector1">
            <a:avLst/>
          </a:prstGeom>
          <a:noFill/>
          <a:ln w="9525" cap="flat" cmpd="sng">
            <a:solidFill>
              <a:srgbClr val="80CCB2"/>
            </a:solidFill>
            <a:prstDash val="solid"/>
            <a:round/>
            <a:headEnd type="none" w="med" len="med"/>
            <a:tailEnd type="none" w="med" len="med"/>
          </a:ln>
        </p:spPr>
      </p:cxn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4925" y="1772900"/>
            <a:ext cx="2239725" cy="1595554"/>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42276" y="1772900"/>
            <a:ext cx="2427622" cy="1618010"/>
          </a:xfrm>
          <a:prstGeom prst="rect">
            <a:avLst/>
          </a:prstGeom>
        </p:spPr>
      </p:pic>
    </p:spTree>
    <p:extLst>
      <p:ext uri="{BB962C8B-B14F-4D97-AF65-F5344CB8AC3E}">
        <p14:creationId xmlns:p14="http://schemas.microsoft.com/office/powerpoint/2010/main" val="234285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1303800" y="598575"/>
            <a:ext cx="73143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Engineering Process for Problem Solving </a:t>
            </a:r>
            <a:endParaRPr b="1"/>
          </a:p>
        </p:txBody>
      </p:sp>
      <p:sp>
        <p:nvSpPr>
          <p:cNvPr id="697" name="Shape 697"/>
          <p:cNvSpPr txBox="1">
            <a:spLocks noGrp="1"/>
          </p:cNvSpPr>
          <p:nvPr>
            <p:ph type="body" idx="1"/>
          </p:nvPr>
        </p:nvSpPr>
        <p:spPr>
          <a:xfrm>
            <a:off x="1097200" y="1329950"/>
            <a:ext cx="7961100" cy="384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1" dirty="0">
                <a:solidFill>
                  <a:srgbClr val="F7941D"/>
                </a:solidFill>
              </a:rPr>
              <a:t>The engineering process is often used by professional engineers to solve problems and it can be used to structure your team’s ExploraVision efforts:</a:t>
            </a:r>
            <a:endParaRPr sz="1600" b="1" dirty="0">
              <a:solidFill>
                <a:srgbClr val="F7941D"/>
              </a:solidFill>
            </a:endParaRPr>
          </a:p>
          <a:p>
            <a:pPr marL="457200" lvl="0" indent="-330200" rtl="0">
              <a:spcBef>
                <a:spcPts val="1600"/>
              </a:spcBef>
              <a:spcAft>
                <a:spcPts val="0"/>
              </a:spcAft>
              <a:buClr>
                <a:srgbClr val="F7941D"/>
              </a:buClr>
              <a:buSzPts val="1600"/>
              <a:buAutoNum type="arabicPeriod"/>
            </a:pPr>
            <a:r>
              <a:rPr lang="en" sz="1600" dirty="0">
                <a:solidFill>
                  <a:srgbClr val="F7941D"/>
                </a:solidFill>
              </a:rPr>
              <a:t>Identify and </a:t>
            </a:r>
            <a:r>
              <a:rPr lang="en" sz="1600" dirty="0"/>
              <a:t>d</a:t>
            </a:r>
            <a:r>
              <a:rPr lang="en" sz="1600" dirty="0">
                <a:solidFill>
                  <a:srgbClr val="F7941D"/>
                </a:solidFill>
              </a:rPr>
              <a:t>efine the problem</a:t>
            </a:r>
            <a:endParaRPr sz="1600" dirty="0">
              <a:solidFill>
                <a:srgbClr val="F7941D"/>
              </a:solidFill>
            </a:endParaRPr>
          </a:p>
          <a:p>
            <a:pPr marL="457200" lvl="0" indent="-330200" rtl="0">
              <a:spcBef>
                <a:spcPts val="0"/>
              </a:spcBef>
              <a:spcAft>
                <a:spcPts val="0"/>
              </a:spcAft>
              <a:buClr>
                <a:srgbClr val="F7941D"/>
              </a:buClr>
              <a:buSzPts val="1600"/>
              <a:buAutoNum type="arabicPeriod"/>
            </a:pPr>
            <a:r>
              <a:rPr lang="en" sz="1600" dirty="0">
                <a:solidFill>
                  <a:srgbClr val="F7941D"/>
                </a:solidFill>
              </a:rPr>
              <a:t>Gather information</a:t>
            </a:r>
            <a:r>
              <a:rPr lang="en" sz="1600" dirty="0"/>
              <a:t> and perform r</a:t>
            </a:r>
            <a:r>
              <a:rPr lang="en" sz="1600" dirty="0">
                <a:solidFill>
                  <a:srgbClr val="F7941D"/>
                </a:solidFill>
              </a:rPr>
              <a:t>esearch</a:t>
            </a:r>
            <a:endParaRPr sz="1600" dirty="0">
              <a:solidFill>
                <a:srgbClr val="F7941D"/>
              </a:solidFill>
            </a:endParaRPr>
          </a:p>
          <a:p>
            <a:pPr marL="457200" lvl="0" indent="-330200" rtl="0">
              <a:spcBef>
                <a:spcPts val="0"/>
              </a:spcBef>
              <a:spcAft>
                <a:spcPts val="0"/>
              </a:spcAft>
              <a:buClr>
                <a:srgbClr val="F7941D"/>
              </a:buClr>
              <a:buSzPts val="1600"/>
              <a:buAutoNum type="arabicPeriod"/>
            </a:pPr>
            <a:r>
              <a:rPr lang="en" sz="1600" dirty="0">
                <a:solidFill>
                  <a:srgbClr val="F7941D"/>
                </a:solidFill>
              </a:rPr>
              <a:t>Brainstorm </a:t>
            </a:r>
            <a:r>
              <a:rPr lang="en" sz="1600" dirty="0"/>
              <a:t>and d</a:t>
            </a:r>
            <a:r>
              <a:rPr lang="en" sz="1600" dirty="0">
                <a:solidFill>
                  <a:srgbClr val="F7941D"/>
                </a:solidFill>
              </a:rPr>
              <a:t>evelop </a:t>
            </a:r>
            <a:r>
              <a:rPr lang="en" sz="1600" dirty="0"/>
              <a:t>p</a:t>
            </a:r>
            <a:r>
              <a:rPr lang="en" sz="1600" dirty="0">
                <a:solidFill>
                  <a:srgbClr val="F7941D"/>
                </a:solidFill>
              </a:rPr>
              <a:t>ossible </a:t>
            </a:r>
            <a:r>
              <a:rPr lang="en" sz="1600" dirty="0"/>
              <a:t>s</a:t>
            </a:r>
            <a:r>
              <a:rPr lang="en" sz="1600" dirty="0">
                <a:solidFill>
                  <a:srgbClr val="F7941D"/>
                </a:solidFill>
              </a:rPr>
              <a:t>olutions</a:t>
            </a:r>
            <a:endParaRPr sz="1600" dirty="0">
              <a:solidFill>
                <a:srgbClr val="F7941D"/>
              </a:solidFill>
            </a:endParaRPr>
          </a:p>
          <a:p>
            <a:pPr marL="457200" lvl="0" indent="-330200" rtl="0">
              <a:spcBef>
                <a:spcPts val="0"/>
              </a:spcBef>
              <a:spcAft>
                <a:spcPts val="0"/>
              </a:spcAft>
              <a:buClr>
                <a:srgbClr val="F7941D"/>
              </a:buClr>
              <a:buSzPts val="1600"/>
              <a:buAutoNum type="arabicPeriod"/>
            </a:pPr>
            <a:r>
              <a:rPr lang="en" sz="1600" dirty="0">
                <a:solidFill>
                  <a:srgbClr val="F7941D"/>
                </a:solidFill>
              </a:rPr>
              <a:t>Design </a:t>
            </a:r>
            <a:r>
              <a:rPr lang="en" sz="1600" dirty="0"/>
              <a:t>y</a:t>
            </a:r>
            <a:r>
              <a:rPr lang="en" sz="1600" dirty="0">
                <a:solidFill>
                  <a:srgbClr val="F7941D"/>
                </a:solidFill>
              </a:rPr>
              <a:t>our </a:t>
            </a:r>
            <a:r>
              <a:rPr lang="en" sz="1600" dirty="0"/>
              <a:t>s</a:t>
            </a:r>
            <a:r>
              <a:rPr lang="en" sz="1600" dirty="0">
                <a:solidFill>
                  <a:srgbClr val="F7941D"/>
                </a:solidFill>
              </a:rPr>
              <a:t>olution</a:t>
            </a:r>
            <a:endParaRPr sz="1600" dirty="0">
              <a:solidFill>
                <a:srgbClr val="F7941D"/>
              </a:solidFill>
            </a:endParaRPr>
          </a:p>
          <a:p>
            <a:pPr marL="457200" lvl="0" indent="-330200" rtl="0">
              <a:spcBef>
                <a:spcPts val="0"/>
              </a:spcBef>
              <a:spcAft>
                <a:spcPts val="0"/>
              </a:spcAft>
              <a:buClr>
                <a:srgbClr val="F7941D"/>
              </a:buClr>
              <a:buSzPts val="1600"/>
              <a:buAutoNum type="arabicPeriod"/>
            </a:pPr>
            <a:r>
              <a:rPr lang="en" sz="1600" dirty="0">
                <a:solidFill>
                  <a:srgbClr val="F7941D"/>
                </a:solidFill>
              </a:rPr>
              <a:t>Build a </a:t>
            </a:r>
            <a:r>
              <a:rPr lang="en" sz="1600" dirty="0"/>
              <a:t>p</a:t>
            </a:r>
            <a:r>
              <a:rPr lang="en" sz="1600" dirty="0">
                <a:solidFill>
                  <a:srgbClr val="F7941D"/>
                </a:solidFill>
              </a:rPr>
              <a:t>rototype</a:t>
            </a:r>
            <a:endParaRPr sz="1600" dirty="0">
              <a:solidFill>
                <a:srgbClr val="F7941D"/>
              </a:solidFill>
            </a:endParaRPr>
          </a:p>
          <a:p>
            <a:pPr marL="457200" lvl="0" indent="-330200" rtl="0">
              <a:spcBef>
                <a:spcPts val="0"/>
              </a:spcBef>
              <a:spcAft>
                <a:spcPts val="0"/>
              </a:spcAft>
              <a:buClr>
                <a:srgbClr val="F7941D"/>
              </a:buClr>
              <a:buSzPts val="1600"/>
              <a:buAutoNum type="arabicPeriod"/>
            </a:pPr>
            <a:r>
              <a:rPr lang="en" sz="1600" dirty="0">
                <a:solidFill>
                  <a:srgbClr val="F7941D"/>
                </a:solidFill>
              </a:rPr>
              <a:t>Test </a:t>
            </a:r>
            <a:r>
              <a:rPr lang="en" sz="1600" dirty="0"/>
              <a:t>it</a:t>
            </a:r>
            <a:endParaRPr sz="1600" dirty="0">
              <a:solidFill>
                <a:srgbClr val="F7941D"/>
              </a:solidFill>
            </a:endParaRPr>
          </a:p>
          <a:p>
            <a:pPr marL="457200" lvl="0" indent="-330200" rtl="0">
              <a:spcBef>
                <a:spcPts val="0"/>
              </a:spcBef>
              <a:spcAft>
                <a:spcPts val="0"/>
              </a:spcAft>
              <a:buClr>
                <a:srgbClr val="F7941D"/>
              </a:buClr>
              <a:buSzPts val="1600"/>
              <a:buAutoNum type="arabicPeriod"/>
            </a:pPr>
            <a:r>
              <a:rPr lang="en" sz="1600" dirty="0">
                <a:solidFill>
                  <a:srgbClr val="F7941D"/>
                </a:solidFill>
              </a:rPr>
              <a:t>(Rebuild it</a:t>
            </a:r>
            <a:r>
              <a:rPr lang="en" sz="1600" dirty="0"/>
              <a:t>, if needed)</a:t>
            </a:r>
            <a:endParaRPr sz="1600" dirty="0">
              <a:solidFill>
                <a:srgbClr val="F7941D"/>
              </a:solidFill>
            </a:endParaRPr>
          </a:p>
          <a:p>
            <a:pPr marL="457200" lvl="0" indent="-330200" rtl="0">
              <a:spcBef>
                <a:spcPts val="0"/>
              </a:spcBef>
              <a:spcAft>
                <a:spcPts val="0"/>
              </a:spcAft>
              <a:buClr>
                <a:srgbClr val="F7941D"/>
              </a:buClr>
              <a:buSzPts val="1600"/>
              <a:buAutoNum type="arabicPeriod"/>
            </a:pPr>
            <a:r>
              <a:rPr lang="en" sz="1600" dirty="0">
                <a:solidFill>
                  <a:srgbClr val="F7941D"/>
                </a:solidFill>
              </a:rPr>
              <a:t>Evaluate </a:t>
            </a:r>
            <a:r>
              <a:rPr lang="en" sz="1600" dirty="0"/>
              <a:t>y</a:t>
            </a:r>
            <a:r>
              <a:rPr lang="en" sz="1600" dirty="0">
                <a:solidFill>
                  <a:srgbClr val="F7941D"/>
                </a:solidFill>
              </a:rPr>
              <a:t>our </a:t>
            </a:r>
            <a:r>
              <a:rPr lang="en" sz="1600" dirty="0"/>
              <a:t>s</a:t>
            </a:r>
            <a:r>
              <a:rPr lang="en" sz="1600" dirty="0">
                <a:solidFill>
                  <a:srgbClr val="F7941D"/>
                </a:solidFill>
              </a:rPr>
              <a:t>olution</a:t>
            </a:r>
            <a:endParaRPr sz="1600" dirty="0">
              <a:solidFill>
                <a:srgbClr val="F7941D"/>
              </a:solidFill>
            </a:endParaRPr>
          </a:p>
        </p:txBody>
      </p:sp>
      <p:pic>
        <p:nvPicPr>
          <p:cNvPr id="4" name="Picture 3">
            <a:extLst>
              <a:ext uri="{FF2B5EF4-FFF2-40B4-BE49-F238E27FC236}">
                <a16:creationId xmlns:a16="http://schemas.microsoft.com/office/drawing/2014/main" id="{93DE970C-757F-48E4-9373-011C1CFC53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2501" y="2293488"/>
            <a:ext cx="3273442" cy="21817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1227600" y="598575"/>
            <a:ext cx="7916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Components Required to Complete </a:t>
            </a:r>
            <a:r>
              <a:rPr lang="en"/>
              <a:t>a</a:t>
            </a:r>
            <a:r>
              <a:rPr lang="en" b="1"/>
              <a:t> Project </a:t>
            </a:r>
            <a:endParaRPr b="1"/>
          </a:p>
        </p:txBody>
      </p:sp>
      <p:sp>
        <p:nvSpPr>
          <p:cNvPr id="705" name="Shape 705"/>
          <p:cNvSpPr txBox="1">
            <a:spLocks noGrp="1"/>
          </p:cNvSpPr>
          <p:nvPr>
            <p:ph type="body" idx="1"/>
          </p:nvPr>
        </p:nvSpPr>
        <p:spPr>
          <a:xfrm>
            <a:off x="1594925" y="1300950"/>
            <a:ext cx="7030500" cy="25416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F7941D"/>
              </a:buClr>
              <a:buSzPts val="1800"/>
              <a:buChar char="●"/>
            </a:pPr>
            <a:r>
              <a:rPr lang="en" sz="1800" dirty="0">
                <a:solidFill>
                  <a:srgbClr val="F7941D"/>
                </a:solidFill>
              </a:rPr>
              <a:t>Abstract </a:t>
            </a:r>
            <a:endParaRPr sz="1800" dirty="0">
              <a:solidFill>
                <a:srgbClr val="F7941D"/>
              </a:solidFill>
            </a:endParaRPr>
          </a:p>
          <a:p>
            <a:pPr marL="457200" marR="0" lvl="0" indent="-342900" algn="l" rtl="0">
              <a:lnSpc>
                <a:spcPct val="115000"/>
              </a:lnSpc>
              <a:spcBef>
                <a:spcPts val="0"/>
              </a:spcBef>
              <a:spcAft>
                <a:spcPts val="0"/>
              </a:spcAft>
              <a:buClr>
                <a:srgbClr val="F7941D"/>
              </a:buClr>
              <a:buSzPts val="1800"/>
              <a:buChar char="●"/>
            </a:pPr>
            <a:r>
              <a:rPr lang="en" sz="1800" dirty="0">
                <a:solidFill>
                  <a:srgbClr val="F7941D"/>
                </a:solidFill>
              </a:rPr>
              <a:t>Description </a:t>
            </a:r>
            <a:endParaRPr sz="1800" dirty="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dirty="0">
                <a:solidFill>
                  <a:srgbClr val="F7941D"/>
                </a:solidFill>
              </a:rPr>
              <a:t>Present Technology </a:t>
            </a:r>
            <a:endParaRPr sz="1800" dirty="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dirty="0">
                <a:solidFill>
                  <a:srgbClr val="F7941D"/>
                </a:solidFill>
              </a:rPr>
              <a:t>History </a:t>
            </a:r>
            <a:endParaRPr sz="1800" dirty="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dirty="0">
                <a:solidFill>
                  <a:srgbClr val="F7941D"/>
                </a:solidFill>
              </a:rPr>
              <a:t>Future Technology </a:t>
            </a:r>
            <a:endParaRPr sz="1800" dirty="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dirty="0">
                <a:solidFill>
                  <a:srgbClr val="F7941D"/>
                </a:solidFill>
              </a:rPr>
              <a:t>Breakthroughs </a:t>
            </a:r>
            <a:endParaRPr sz="1800" dirty="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dirty="0">
                <a:solidFill>
                  <a:srgbClr val="F7941D"/>
                </a:solidFill>
              </a:rPr>
              <a:t>Design Process </a:t>
            </a:r>
            <a:endParaRPr sz="1800" dirty="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dirty="0">
                <a:solidFill>
                  <a:srgbClr val="F7941D"/>
                </a:solidFill>
              </a:rPr>
              <a:t>Consequences </a:t>
            </a:r>
            <a:endParaRPr sz="1800" dirty="0">
              <a:solidFill>
                <a:srgbClr val="F7941D"/>
              </a:solidFill>
            </a:endParaRPr>
          </a:p>
          <a:p>
            <a:pPr marL="457200" marR="0" lvl="0" indent="-342900" algn="l" rtl="0">
              <a:lnSpc>
                <a:spcPct val="115000"/>
              </a:lnSpc>
              <a:spcBef>
                <a:spcPts val="0"/>
              </a:spcBef>
              <a:spcAft>
                <a:spcPts val="0"/>
              </a:spcAft>
              <a:buClr>
                <a:srgbClr val="F7941D"/>
              </a:buClr>
              <a:buSzPts val="1800"/>
              <a:buChar char="●"/>
            </a:pPr>
            <a:r>
              <a:rPr lang="en" sz="1800" dirty="0">
                <a:solidFill>
                  <a:srgbClr val="F7941D"/>
                </a:solidFill>
              </a:rPr>
              <a:t>Bibliography </a:t>
            </a:r>
          </a:p>
          <a:p>
            <a:pPr marL="457200" marR="0" lvl="0" indent="-342900" algn="l" rtl="0">
              <a:lnSpc>
                <a:spcPct val="115000"/>
              </a:lnSpc>
              <a:spcBef>
                <a:spcPts val="0"/>
              </a:spcBef>
              <a:spcAft>
                <a:spcPts val="0"/>
              </a:spcAft>
              <a:buClr>
                <a:srgbClr val="F7941D"/>
              </a:buClr>
              <a:buSzPts val="1800"/>
              <a:buChar char="●"/>
            </a:pPr>
            <a:r>
              <a:rPr lang="en" sz="1800" dirty="0">
                <a:solidFill>
                  <a:srgbClr val="F7941D"/>
                </a:solidFill>
              </a:rPr>
              <a:t>Sample Web Pages </a:t>
            </a:r>
          </a:p>
          <a:p>
            <a:pPr marL="114300" marR="0" lvl="0" indent="0" algn="l" rtl="0">
              <a:lnSpc>
                <a:spcPct val="115000"/>
              </a:lnSpc>
              <a:spcBef>
                <a:spcPts val="0"/>
              </a:spcBef>
              <a:spcAft>
                <a:spcPts val="0"/>
              </a:spcAft>
              <a:buClr>
                <a:srgbClr val="F7941D"/>
              </a:buClr>
              <a:buSzPts val="1800"/>
              <a:buNone/>
            </a:pPr>
            <a:r>
              <a:rPr lang="en" sz="1800" dirty="0"/>
              <a:t>Note: please visit </a:t>
            </a:r>
            <a:r>
              <a:rPr lang="en" sz="1800" dirty="0">
                <a:hlinkClick r:id="rId3"/>
              </a:rPr>
              <a:t>here</a:t>
            </a:r>
            <a:r>
              <a:rPr lang="en" sz="1800" dirty="0"/>
              <a:t> for theK-3 and 4-6 entry template</a:t>
            </a:r>
            <a:endParaRPr sz="1800" dirty="0">
              <a:solidFill>
                <a:srgbClr val="F7941D"/>
              </a:solidFill>
            </a:endParaRPr>
          </a:p>
        </p:txBody>
      </p:sp>
      <p:sp>
        <p:nvSpPr>
          <p:cNvPr id="707" name="Shape 707"/>
          <p:cNvSpPr/>
          <p:nvPr/>
        </p:nvSpPr>
        <p:spPr>
          <a:xfrm>
            <a:off x="5284792" y="1588300"/>
            <a:ext cx="2809725" cy="292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txBox="1"/>
          <p:nvPr/>
        </p:nvSpPr>
        <p:spPr>
          <a:xfrm>
            <a:off x="5703100" y="1588300"/>
            <a:ext cx="1785900" cy="476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t>Project Formats</a:t>
            </a:r>
          </a:p>
          <a:p>
            <a:pPr marL="0" lvl="0" indent="0">
              <a:spcBef>
                <a:spcPts val="0"/>
              </a:spcBef>
              <a:spcAft>
                <a:spcPts val="0"/>
              </a:spcAft>
              <a:buNone/>
            </a:pPr>
            <a:endParaRPr lang="en" b="1" u="sng" dirty="0"/>
          </a:p>
          <a:p>
            <a:pPr marL="0" lvl="0" indent="0">
              <a:spcBef>
                <a:spcPts val="0"/>
              </a:spcBef>
              <a:spcAft>
                <a:spcPts val="0"/>
              </a:spcAft>
              <a:buNone/>
            </a:pPr>
            <a:r>
              <a:rPr lang="en" b="1" u="sng" dirty="0"/>
              <a:t>Grades – K-3 Storyboard</a:t>
            </a:r>
          </a:p>
          <a:p>
            <a:pPr marL="0" lvl="0" indent="0">
              <a:spcBef>
                <a:spcPts val="0"/>
              </a:spcBef>
              <a:spcAft>
                <a:spcPts val="0"/>
              </a:spcAft>
              <a:buNone/>
            </a:pPr>
            <a:endParaRPr lang="en" b="1" u="sng" dirty="0"/>
          </a:p>
          <a:p>
            <a:pPr marL="0" lvl="0" indent="0">
              <a:spcBef>
                <a:spcPts val="0"/>
              </a:spcBef>
              <a:spcAft>
                <a:spcPts val="0"/>
              </a:spcAft>
              <a:buNone/>
            </a:pPr>
            <a:r>
              <a:rPr lang="en" b="1" u="sng" dirty="0"/>
              <a:t>Grades 4-6 </a:t>
            </a:r>
          </a:p>
          <a:p>
            <a:pPr marL="0" lvl="0" indent="0">
              <a:spcBef>
                <a:spcPts val="0"/>
              </a:spcBef>
              <a:spcAft>
                <a:spcPts val="0"/>
              </a:spcAft>
              <a:buNone/>
            </a:pPr>
            <a:r>
              <a:rPr lang="en" b="1" u="sng" dirty="0"/>
              <a:t>Presentation (Slides/Google Slides or Standard ExploraVision Project Format)</a:t>
            </a:r>
            <a:endParaRPr b="1" u="sng" dirty="0"/>
          </a:p>
        </p:txBody>
      </p:sp>
      <p:pic>
        <p:nvPicPr>
          <p:cNvPr id="709" name="Shape 70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19920" y="3855346"/>
            <a:ext cx="639746" cy="5371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a:t>Key Components: Breakthroughs, Design Process, and Consequences </a:t>
            </a:r>
            <a:endParaRPr sz="2000" b="1"/>
          </a:p>
        </p:txBody>
      </p:sp>
      <p:sp>
        <p:nvSpPr>
          <p:cNvPr id="715" name="Shape 715"/>
          <p:cNvSpPr txBox="1">
            <a:spLocks noGrp="1"/>
          </p:cNvSpPr>
          <p:nvPr>
            <p:ph type="body" idx="1"/>
          </p:nvPr>
        </p:nvSpPr>
        <p:spPr>
          <a:xfrm>
            <a:off x="573175" y="1630050"/>
            <a:ext cx="2451000" cy="1448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solidFill>
                  <a:srgbClr val="F7941D"/>
                </a:solidFill>
              </a:rPr>
              <a:t>Breakthroughs: </a:t>
            </a:r>
            <a:r>
              <a:rPr lang="en" sz="1200">
                <a:solidFill>
                  <a:srgbClr val="F7941D"/>
                </a:solidFill>
              </a:rPr>
              <a:t>Research and describe the breakthroughs necessary to make </a:t>
            </a:r>
            <a:r>
              <a:rPr lang="en" sz="1200"/>
              <a:t>your</a:t>
            </a:r>
            <a:r>
              <a:rPr lang="en" sz="1200">
                <a:solidFill>
                  <a:srgbClr val="F7941D"/>
                </a:solidFill>
              </a:rPr>
              <a:t> future technology a reality. Describe why this technology doesn’t exist today. Choose one of your required breakthroughs and describe an investigation that would need to be carried out to test your project. If possible, include the kind of data or measurements that would be collected in this investigation.</a:t>
            </a:r>
            <a:endParaRPr sz="1200">
              <a:solidFill>
                <a:srgbClr val="F7941D"/>
              </a:solidFill>
            </a:endParaRPr>
          </a:p>
        </p:txBody>
      </p:sp>
      <p:sp>
        <p:nvSpPr>
          <p:cNvPr id="717" name="Shape 717"/>
          <p:cNvSpPr txBox="1"/>
          <p:nvPr/>
        </p:nvSpPr>
        <p:spPr>
          <a:xfrm>
            <a:off x="3555025" y="1630050"/>
            <a:ext cx="2666100" cy="2685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b="1">
                <a:solidFill>
                  <a:srgbClr val="F7941D"/>
                </a:solidFill>
                <a:latin typeface="Raleway"/>
                <a:ea typeface="Raleway"/>
                <a:cs typeface="Raleway"/>
                <a:sym typeface="Raleway"/>
              </a:rPr>
              <a:t>Design Process: </a:t>
            </a:r>
            <a:r>
              <a:rPr lang="en" sz="1200">
                <a:solidFill>
                  <a:srgbClr val="F7941D"/>
                </a:solidFill>
                <a:latin typeface="Raleway"/>
                <a:ea typeface="Raleway"/>
                <a:cs typeface="Raleway"/>
                <a:sym typeface="Raleway"/>
              </a:rPr>
              <a:t>Describe three different features your team considered for the design of your technology. These features should be directly related to your current project, not one </a:t>
            </a:r>
            <a:r>
              <a:rPr lang="en" sz="1200">
                <a:solidFill>
                  <a:srgbClr val="F7941D"/>
                </a:solidFill>
                <a:uFill>
                  <a:noFill/>
                </a:uFill>
                <a:latin typeface="Raleway"/>
                <a:ea typeface="Raleway"/>
                <a:cs typeface="Raleway"/>
                <a:sym typeface="Raleway"/>
                <a:hlinkClick r:id="rId3"/>
              </a:rPr>
              <a:t>submitted in previous years</a:t>
            </a:r>
            <a:r>
              <a:rPr lang="en" sz="1200">
                <a:solidFill>
                  <a:srgbClr val="F7941D"/>
                </a:solidFill>
                <a:latin typeface="Raleway"/>
                <a:ea typeface="Raleway"/>
                <a:cs typeface="Raleway"/>
                <a:sym typeface="Raleway"/>
              </a:rPr>
              <a:t>. Describe why your team rejected each feature in favor of the ones in the submitted technology. Explain why the features in your submitted project are better than the ones you rejected.</a:t>
            </a:r>
            <a:endParaRPr sz="1200">
              <a:solidFill>
                <a:srgbClr val="F7941D"/>
              </a:solidFill>
              <a:latin typeface="Raleway"/>
              <a:ea typeface="Raleway"/>
              <a:cs typeface="Raleway"/>
              <a:sym typeface="Raleway"/>
            </a:endParaRPr>
          </a:p>
          <a:p>
            <a:pPr marL="0" lvl="0" indent="0">
              <a:spcBef>
                <a:spcPts val="1600"/>
              </a:spcBef>
              <a:spcAft>
                <a:spcPts val="0"/>
              </a:spcAft>
              <a:buNone/>
            </a:pPr>
            <a:endParaRPr/>
          </a:p>
        </p:txBody>
      </p:sp>
      <p:sp>
        <p:nvSpPr>
          <p:cNvPr id="718" name="Shape 718"/>
          <p:cNvSpPr txBox="1"/>
          <p:nvPr/>
        </p:nvSpPr>
        <p:spPr>
          <a:xfrm>
            <a:off x="6523625" y="1630050"/>
            <a:ext cx="2345400" cy="1372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b="1">
                <a:solidFill>
                  <a:srgbClr val="F7941D"/>
                </a:solidFill>
                <a:latin typeface="Raleway"/>
                <a:ea typeface="Raleway"/>
                <a:cs typeface="Raleway"/>
                <a:sym typeface="Raleway"/>
              </a:rPr>
              <a:t>Consequences:</a:t>
            </a:r>
            <a:r>
              <a:rPr lang="en" sz="1200">
                <a:solidFill>
                  <a:srgbClr val="F7941D"/>
                </a:solidFill>
                <a:latin typeface="Raleway"/>
                <a:ea typeface="Raleway"/>
                <a:cs typeface="Raleway"/>
                <a:sym typeface="Raleway"/>
              </a:rPr>
              <a:t> Recognizing that all technologies have consequences, describe the potential positive and negative impact of this new technology on society.</a:t>
            </a:r>
            <a:endParaRPr sz="1200">
              <a:solidFill>
                <a:srgbClr val="F7941D"/>
              </a:solidFill>
              <a:latin typeface="Raleway"/>
              <a:ea typeface="Raleway"/>
              <a:cs typeface="Raleway"/>
              <a:sym typeface="Raleway"/>
            </a:endParaRPr>
          </a:p>
          <a:p>
            <a:pPr marL="0" lvl="0" indent="0">
              <a:spcBef>
                <a:spcPts val="1600"/>
              </a:spcBef>
              <a:spcAft>
                <a:spcPts val="0"/>
              </a:spcAft>
              <a:buNone/>
            </a:pPr>
            <a:endParaRPr/>
          </a:p>
        </p:txBody>
      </p:sp>
      <p:cxnSp>
        <p:nvCxnSpPr>
          <p:cNvPr id="719" name="Shape 719"/>
          <p:cNvCxnSpPr/>
          <p:nvPr/>
        </p:nvCxnSpPr>
        <p:spPr>
          <a:xfrm>
            <a:off x="3295938" y="1457950"/>
            <a:ext cx="0" cy="3132300"/>
          </a:xfrm>
          <a:prstGeom prst="straightConnector1">
            <a:avLst/>
          </a:prstGeom>
          <a:noFill/>
          <a:ln w="9525" cap="flat" cmpd="sng">
            <a:solidFill>
              <a:srgbClr val="80CCB2"/>
            </a:solidFill>
            <a:prstDash val="solid"/>
            <a:round/>
            <a:headEnd type="none" w="med" len="med"/>
            <a:tailEnd type="none" w="med" len="med"/>
          </a:ln>
        </p:spPr>
      </p:cxnSp>
      <p:cxnSp>
        <p:nvCxnSpPr>
          <p:cNvPr id="720" name="Shape 720"/>
          <p:cNvCxnSpPr/>
          <p:nvPr/>
        </p:nvCxnSpPr>
        <p:spPr>
          <a:xfrm>
            <a:off x="6391688" y="1457950"/>
            <a:ext cx="0" cy="3132300"/>
          </a:xfrm>
          <a:prstGeom prst="straightConnector1">
            <a:avLst/>
          </a:prstGeom>
          <a:noFill/>
          <a:ln w="9525" cap="flat" cmpd="sng">
            <a:solidFill>
              <a:srgbClr val="80CCB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1303800" y="598575"/>
            <a:ext cx="76152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Summary and Sources: Abstract and Bibliography</a:t>
            </a:r>
            <a:endParaRPr sz="2400" b="1"/>
          </a:p>
        </p:txBody>
      </p:sp>
      <p:sp>
        <p:nvSpPr>
          <p:cNvPr id="726" name="Shape 726"/>
          <p:cNvSpPr txBox="1">
            <a:spLocks noGrp="1"/>
          </p:cNvSpPr>
          <p:nvPr>
            <p:ph type="body" idx="1"/>
          </p:nvPr>
        </p:nvSpPr>
        <p:spPr>
          <a:xfrm>
            <a:off x="1330350" y="1530400"/>
            <a:ext cx="7562100" cy="33480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b="1">
                <a:solidFill>
                  <a:srgbClr val="80CCB2"/>
                </a:solidFill>
              </a:rPr>
              <a:t>Abstract: </a:t>
            </a:r>
            <a:endParaRPr sz="1600" b="1">
              <a:solidFill>
                <a:srgbClr val="80CCB2"/>
              </a:solidFill>
            </a:endParaRPr>
          </a:p>
          <a:p>
            <a:pPr marL="457200" marR="0" lvl="0" indent="-330200" algn="l" rtl="0">
              <a:lnSpc>
                <a:spcPct val="115000"/>
              </a:lnSpc>
              <a:spcBef>
                <a:spcPts val="1600"/>
              </a:spcBef>
              <a:spcAft>
                <a:spcPts val="0"/>
              </a:spcAft>
              <a:buClr>
                <a:srgbClr val="F7941D"/>
              </a:buClr>
              <a:buSzPts val="1600"/>
              <a:buChar char="●"/>
            </a:pPr>
            <a:r>
              <a:rPr lang="en" sz="1600">
                <a:solidFill>
                  <a:srgbClr val="F7941D"/>
                </a:solidFill>
              </a:rPr>
              <a:t>An abstract should help the reader understand your project quickly and encourage them to read on </a:t>
            </a:r>
            <a:endParaRPr sz="1600">
              <a:solidFill>
                <a:srgbClr val="F7941D"/>
              </a:solidFill>
            </a:endParaRPr>
          </a:p>
          <a:p>
            <a:pPr marL="457200" marR="0" lvl="0" indent="-330200" algn="l" rtl="0">
              <a:lnSpc>
                <a:spcPct val="115000"/>
              </a:lnSpc>
              <a:spcBef>
                <a:spcPts val="0"/>
              </a:spcBef>
              <a:spcAft>
                <a:spcPts val="0"/>
              </a:spcAft>
              <a:buClr>
                <a:srgbClr val="F7941D"/>
              </a:buClr>
              <a:buSzPts val="1600"/>
              <a:buChar char="●"/>
            </a:pPr>
            <a:r>
              <a:rPr lang="en" sz="1600">
                <a:solidFill>
                  <a:srgbClr val="F7941D"/>
                </a:solidFill>
              </a:rPr>
              <a:t>In no more than 150 words, summarize your proposed future technology and other relevant information</a:t>
            </a:r>
            <a:endParaRPr sz="1600">
              <a:solidFill>
                <a:srgbClr val="F7941D"/>
              </a:solidFill>
            </a:endParaRPr>
          </a:p>
          <a:p>
            <a:pPr marL="0" lvl="0" indent="0" rtl="0">
              <a:spcBef>
                <a:spcPts val="1600"/>
              </a:spcBef>
              <a:spcAft>
                <a:spcPts val="0"/>
              </a:spcAft>
              <a:buNone/>
            </a:pPr>
            <a:r>
              <a:rPr lang="en" sz="1600" b="1">
                <a:solidFill>
                  <a:srgbClr val="80CCB2"/>
                </a:solidFill>
              </a:rPr>
              <a:t>Bibliography: </a:t>
            </a:r>
            <a:endParaRPr sz="1600" b="1">
              <a:solidFill>
                <a:srgbClr val="80CCB2"/>
              </a:solidFill>
            </a:endParaRPr>
          </a:p>
          <a:p>
            <a:pPr marL="457200" lvl="0" indent="-330200" rtl="0">
              <a:spcBef>
                <a:spcPts val="1600"/>
              </a:spcBef>
              <a:spcAft>
                <a:spcPts val="0"/>
              </a:spcAft>
              <a:buClr>
                <a:srgbClr val="F7941D"/>
              </a:buClr>
              <a:buSzPts val="1600"/>
              <a:buChar char="●"/>
            </a:pPr>
            <a:r>
              <a:rPr lang="en" sz="1600"/>
              <a:t>Include all research </a:t>
            </a:r>
            <a:r>
              <a:rPr lang="en" sz="1600">
                <a:solidFill>
                  <a:srgbClr val="F7941D"/>
                </a:solidFill>
              </a:rPr>
              <a:t>sources </a:t>
            </a:r>
            <a:r>
              <a:rPr lang="en" sz="1600"/>
              <a:t>i</a:t>
            </a:r>
            <a:r>
              <a:rPr lang="en" sz="1600">
                <a:solidFill>
                  <a:srgbClr val="F7941D"/>
                </a:solidFill>
              </a:rPr>
              <a:t>n </a:t>
            </a:r>
            <a:r>
              <a:rPr lang="en" sz="1600"/>
              <a:t>the </a:t>
            </a:r>
            <a:r>
              <a:rPr lang="en" sz="1600">
                <a:solidFill>
                  <a:srgbClr val="F7941D"/>
                </a:solidFill>
              </a:rPr>
              <a:t>bibliography. Ple</a:t>
            </a:r>
            <a:r>
              <a:rPr lang="en" sz="1600"/>
              <a:t>ase cite in MLA or APA</a:t>
            </a:r>
            <a:endParaRPr sz="1600">
              <a:solidFill>
                <a:srgbClr val="F7941D"/>
              </a:solidFill>
            </a:endParaRPr>
          </a:p>
          <a:p>
            <a:pPr marL="457200" lvl="0" indent="-330200" rtl="0">
              <a:spcBef>
                <a:spcPts val="0"/>
              </a:spcBef>
              <a:spcAft>
                <a:spcPts val="0"/>
              </a:spcAft>
              <a:buClr>
                <a:srgbClr val="F7941D"/>
              </a:buClr>
              <a:buSzPts val="1600"/>
              <a:buChar char="●"/>
            </a:pPr>
            <a:r>
              <a:rPr lang="en" sz="1600">
                <a:solidFill>
                  <a:srgbClr val="F7941D"/>
                </a:solidFill>
              </a:rPr>
              <a:t>Sources must be clearly labeled and include title, author, publisher, and copyright date (depending on citation format)</a:t>
            </a:r>
            <a:endParaRPr sz="1600">
              <a:solidFill>
                <a:srgbClr val="F7941D"/>
              </a:solidFill>
            </a:endParaRPr>
          </a:p>
          <a:p>
            <a:pPr marL="0" lvl="0" indent="0" rtl="0">
              <a:spcBef>
                <a:spcPts val="1600"/>
              </a:spcBef>
              <a:spcAft>
                <a:spcPts val="1600"/>
              </a:spcAft>
              <a:buNone/>
            </a:pPr>
            <a:endParaRPr sz="1600">
              <a:solidFill>
                <a:srgbClr val="F7941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Communication: </a:t>
            </a:r>
            <a:r>
              <a:rPr lang="en" sz="2400"/>
              <a:t>Website &amp; Video</a:t>
            </a:r>
            <a:endParaRPr sz="2400" b="1"/>
          </a:p>
        </p:txBody>
      </p:sp>
      <p:sp>
        <p:nvSpPr>
          <p:cNvPr id="733" name="Shape 733"/>
          <p:cNvSpPr txBox="1">
            <a:spLocks noGrp="1"/>
          </p:cNvSpPr>
          <p:nvPr>
            <p:ph type="body" idx="1"/>
          </p:nvPr>
        </p:nvSpPr>
        <p:spPr>
          <a:xfrm>
            <a:off x="869450" y="1450625"/>
            <a:ext cx="4582500" cy="33009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F7941D"/>
              </a:buClr>
              <a:buSzPts val="1400"/>
              <a:buChar char="●"/>
            </a:pPr>
            <a:r>
              <a:rPr lang="en" sz="1400" dirty="0">
                <a:solidFill>
                  <a:srgbClr val="F7941D"/>
                </a:solidFill>
              </a:rPr>
              <a:t>Each team will learn how to best communicate the value of their project. Teams can either hand-draw or build actual websites that succinctly explain their project in 5 pages or </a:t>
            </a:r>
            <a:r>
              <a:rPr lang="en" sz="1400" dirty="0"/>
              <a:t>fewer</a:t>
            </a:r>
            <a:r>
              <a:rPr lang="en" sz="1400" dirty="0">
                <a:solidFill>
                  <a:srgbClr val="F7941D"/>
                </a:solidFill>
              </a:rPr>
              <a:t>.</a:t>
            </a:r>
            <a:endParaRPr sz="1400" dirty="0"/>
          </a:p>
          <a:p>
            <a:pPr marL="457200" marR="0" lvl="0" indent="-317500" algn="l" rtl="0">
              <a:lnSpc>
                <a:spcPct val="115000"/>
              </a:lnSpc>
              <a:spcBef>
                <a:spcPts val="0"/>
              </a:spcBef>
              <a:spcAft>
                <a:spcPts val="0"/>
              </a:spcAft>
              <a:buClr>
                <a:srgbClr val="F7941D"/>
              </a:buClr>
              <a:buSzPts val="1400"/>
              <a:buChar char="●"/>
            </a:pPr>
            <a:r>
              <a:rPr lang="en" sz="1400" dirty="0">
                <a:solidFill>
                  <a:srgbClr val="F7941D"/>
                </a:solidFill>
              </a:rPr>
              <a:t>Images, text and diagrams need to include descriptions of future ideas/technologies</a:t>
            </a:r>
            <a:endParaRPr sz="1400" dirty="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dirty="0">
                <a:solidFill>
                  <a:srgbClr val="F7941D"/>
                </a:solidFill>
              </a:rPr>
              <a:t>When possible, use </a:t>
            </a:r>
            <a:r>
              <a:rPr lang="en" sz="1400" u="sng" dirty="0">
                <a:solidFill>
                  <a:srgbClr val="0000FF"/>
                </a:solidFill>
                <a:hlinkClick r:id="rId3"/>
              </a:rPr>
              <a:t>data</a:t>
            </a:r>
            <a:r>
              <a:rPr lang="en" sz="1400" dirty="0">
                <a:solidFill>
                  <a:srgbClr val="F7941D"/>
                </a:solidFill>
              </a:rPr>
              <a:t> to backup your project’s claims</a:t>
            </a:r>
            <a:endParaRPr sz="1400" dirty="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dirty="0">
                <a:solidFill>
                  <a:srgbClr val="F7941D"/>
                </a:solidFill>
              </a:rPr>
              <a:t>If your team wishes to create a video, consider using the website as a “storyboard” to layout the important </a:t>
            </a:r>
            <a:r>
              <a:rPr lang="en" sz="1400" dirty="0"/>
              <a:t>themes</a:t>
            </a:r>
            <a:endParaRPr sz="1400" dirty="0">
              <a:solidFill>
                <a:srgbClr val="F7941D"/>
              </a:solidFill>
            </a:endParaRPr>
          </a:p>
        </p:txBody>
      </p:sp>
      <p:pic>
        <p:nvPicPr>
          <p:cNvPr id="735" name="Shape 7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822650" y="1597875"/>
            <a:ext cx="2814623" cy="1876425"/>
          </a:xfrm>
          <a:prstGeom prst="rect">
            <a:avLst/>
          </a:prstGeom>
          <a:noFill/>
          <a:ln>
            <a:noFill/>
          </a:ln>
        </p:spPr>
      </p:pic>
      <p:sp>
        <p:nvSpPr>
          <p:cNvPr id="736" name="Shape 736"/>
          <p:cNvSpPr txBox="1"/>
          <p:nvPr/>
        </p:nvSpPr>
        <p:spPr>
          <a:xfrm>
            <a:off x="5822650" y="3624425"/>
            <a:ext cx="3093300" cy="1127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200" i="1">
                <a:solidFill>
                  <a:srgbClr val="80CCB2"/>
                </a:solidFill>
                <a:latin typeface="Raleway"/>
                <a:ea typeface="Raleway"/>
                <a:cs typeface="Raleway"/>
                <a:sym typeface="Raleway"/>
              </a:rPr>
              <a:t>Not able to build a website? Consider these: Word (horizontal letter), PowerPoint or hand-drawn</a:t>
            </a:r>
            <a:endParaRPr sz="1200" i="1">
              <a:solidFill>
                <a:srgbClr val="80CCB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Judge Expectations</a:t>
            </a:r>
            <a:endParaRPr sz="2600" b="1"/>
          </a:p>
        </p:txBody>
      </p:sp>
      <p:sp>
        <p:nvSpPr>
          <p:cNvPr id="742" name="Shape 742"/>
          <p:cNvSpPr txBox="1">
            <a:spLocks noGrp="1"/>
          </p:cNvSpPr>
          <p:nvPr>
            <p:ph type="body" idx="1"/>
          </p:nvPr>
        </p:nvSpPr>
        <p:spPr>
          <a:xfrm>
            <a:off x="869475" y="1529550"/>
            <a:ext cx="4937100" cy="2881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F7941D"/>
              </a:buClr>
              <a:buSzPts val="1400"/>
              <a:buChar char="●"/>
            </a:pPr>
            <a:r>
              <a:rPr lang="en" sz="1400">
                <a:solidFill>
                  <a:srgbClr val="F7941D"/>
                </a:solidFill>
              </a:rPr>
              <a:t>Each judge awards points for ideas that </a:t>
            </a:r>
            <a:r>
              <a:rPr lang="en" sz="1400" b="1">
                <a:solidFill>
                  <a:srgbClr val="F7941D"/>
                </a:solidFill>
              </a:rPr>
              <a:t>haven’t been invented, overall creativity, scientific accuracy, strong communication, and feasibility of the project’s vision</a:t>
            </a:r>
            <a:endParaRPr sz="1400" b="1">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a:solidFill>
                  <a:srgbClr val="F7941D"/>
                </a:solidFill>
              </a:rPr>
              <a:t>Judges award higher scores to entries that are different from those that have previously won</a:t>
            </a:r>
            <a:endParaRPr sz="140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b="1">
                <a:solidFill>
                  <a:srgbClr val="F7941D"/>
                </a:solidFill>
              </a:rPr>
              <a:t>Judging is divided into two phases: </a:t>
            </a:r>
            <a:r>
              <a:rPr lang="en" sz="1400">
                <a:solidFill>
                  <a:srgbClr val="F7941D"/>
                </a:solidFill>
              </a:rPr>
              <a:t>regional and national judging. All eligible projects will be evaluated in the regional judging phase</a:t>
            </a:r>
            <a:endParaRPr sz="140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a:solidFill>
                  <a:srgbClr val="F7941D"/>
                </a:solidFill>
              </a:rPr>
              <a:t>24 regional winning teams will move on to national judging, where </a:t>
            </a:r>
            <a:r>
              <a:rPr lang="en" sz="1400" b="1">
                <a:solidFill>
                  <a:srgbClr val="F7941D"/>
                </a:solidFill>
              </a:rPr>
              <a:t>8 teams become finalists</a:t>
            </a:r>
            <a:endParaRPr sz="1400" b="1" u="sng">
              <a:solidFill>
                <a:srgbClr val="F7941D"/>
              </a:solidFill>
            </a:endParaRPr>
          </a:p>
        </p:txBody>
      </p:sp>
      <p:sp>
        <p:nvSpPr>
          <p:cNvPr id="744" name="Shape 744"/>
          <p:cNvSpPr txBox="1">
            <a:spLocks noGrp="1"/>
          </p:cNvSpPr>
          <p:nvPr>
            <p:ph type="body" idx="1"/>
          </p:nvPr>
        </p:nvSpPr>
        <p:spPr>
          <a:xfrm>
            <a:off x="6252225" y="1420350"/>
            <a:ext cx="2411700" cy="2990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a:solidFill>
                  <a:srgbClr val="80CCB2"/>
                </a:solidFill>
              </a:rPr>
              <a:t>Who are our judges?</a:t>
            </a:r>
            <a:endParaRPr sz="1200" b="1">
              <a:solidFill>
                <a:srgbClr val="80CCB2"/>
              </a:solidFill>
            </a:endParaRPr>
          </a:p>
          <a:p>
            <a:pPr marL="0" marR="0" lvl="0" indent="0" algn="l" rtl="0">
              <a:lnSpc>
                <a:spcPct val="115000"/>
              </a:lnSpc>
              <a:spcBef>
                <a:spcPts val="1600"/>
              </a:spcBef>
              <a:spcAft>
                <a:spcPts val="0"/>
              </a:spcAft>
              <a:buNone/>
            </a:pPr>
            <a:r>
              <a:rPr lang="en" sz="1200" i="1">
                <a:solidFill>
                  <a:srgbClr val="80CCB2"/>
                </a:solidFill>
              </a:rPr>
              <a:t>ExploraVision judges are career scientists, innovators, engineers and industry professionals who recognize the value of STEM education. Past judges worked for NASA, UPenn and other forward-thinking organizations. </a:t>
            </a:r>
            <a:endParaRPr sz="1200" i="1">
              <a:solidFill>
                <a:srgbClr val="80CCB2"/>
              </a:solidFill>
            </a:endParaRPr>
          </a:p>
          <a:p>
            <a:pPr marL="0" marR="0" lvl="0" indent="0" algn="l" rtl="0">
              <a:lnSpc>
                <a:spcPct val="115000"/>
              </a:lnSpc>
              <a:spcBef>
                <a:spcPts val="1600"/>
              </a:spcBef>
              <a:spcAft>
                <a:spcPts val="1600"/>
              </a:spcAft>
              <a:buNone/>
            </a:pPr>
            <a:r>
              <a:rPr lang="en" sz="1200" i="1">
                <a:solidFill>
                  <a:srgbClr val="80CCB2"/>
                </a:solidFill>
              </a:rPr>
              <a:t>Due to their deep expertise, judges can assess the feasibility of submitted projects.</a:t>
            </a:r>
            <a:endParaRPr sz="1200" i="1">
              <a:solidFill>
                <a:srgbClr val="80CCB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dirty="0"/>
              <a:t>Resources</a:t>
            </a:r>
            <a:endParaRPr sz="2600" b="1" dirty="0"/>
          </a:p>
        </p:txBody>
      </p:sp>
      <p:sp>
        <p:nvSpPr>
          <p:cNvPr id="750" name="Shape 750"/>
          <p:cNvSpPr txBox="1">
            <a:spLocks noGrp="1"/>
          </p:cNvSpPr>
          <p:nvPr>
            <p:ph type="body" idx="1"/>
          </p:nvPr>
        </p:nvSpPr>
        <p:spPr>
          <a:xfrm>
            <a:off x="900150" y="1272375"/>
            <a:ext cx="5072100" cy="34164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u="sng" dirty="0">
                <a:solidFill>
                  <a:schemeClr val="hlink"/>
                </a:solidFill>
                <a:hlinkClick r:id="rId3"/>
              </a:rPr>
              <a:t>ExploraVision website</a:t>
            </a:r>
            <a:r>
              <a:rPr lang="en" sz="1200" dirty="0"/>
              <a:t> (more details on the entire program)</a:t>
            </a:r>
            <a:endParaRPr sz="1200" dirty="0"/>
          </a:p>
          <a:p>
            <a:pPr marL="457200" lvl="0" indent="-304800" rtl="0">
              <a:spcBef>
                <a:spcPts val="0"/>
              </a:spcBef>
              <a:spcAft>
                <a:spcPts val="0"/>
              </a:spcAft>
              <a:buSzPts val="1200"/>
              <a:buChar char="●"/>
            </a:pPr>
            <a:r>
              <a:rPr lang="en" sz="1200" dirty="0"/>
              <a:t>Tap into</a:t>
            </a:r>
            <a:r>
              <a:rPr lang="en" sz="1200" dirty="0">
                <a:solidFill>
                  <a:schemeClr val="dk1"/>
                </a:solidFill>
                <a:uFill>
                  <a:noFill/>
                </a:uFill>
                <a:hlinkClick r:id="rId4"/>
              </a:rPr>
              <a:t> </a:t>
            </a:r>
            <a:r>
              <a:rPr lang="en" sz="1200" u="sng" dirty="0">
                <a:solidFill>
                  <a:schemeClr val="accent5"/>
                </a:solidFill>
                <a:hlinkClick r:id="rId4"/>
              </a:rPr>
              <a:t>Skype a Scientist</a:t>
            </a:r>
            <a:r>
              <a:rPr lang="en" sz="1200" dirty="0"/>
              <a:t>, which connects established scientists and K-12 students via video chat for 30-60 minute, Q&amp;A sessions</a:t>
            </a:r>
            <a:endParaRPr sz="1200" dirty="0"/>
          </a:p>
          <a:p>
            <a:pPr marL="457200" lvl="0" indent="-304800" rtl="0">
              <a:spcBef>
                <a:spcPts val="0"/>
              </a:spcBef>
              <a:spcAft>
                <a:spcPts val="0"/>
              </a:spcAft>
              <a:buSzPts val="1200"/>
              <a:buChar char="●"/>
            </a:pPr>
            <a:r>
              <a:rPr lang="en" sz="1200" dirty="0"/>
              <a:t>Ask for </a:t>
            </a:r>
            <a:r>
              <a:rPr lang="en" sz="1200" b="1" dirty="0"/>
              <a:t>mentorship from parents or other adults </a:t>
            </a:r>
            <a:r>
              <a:rPr lang="en" sz="1200" dirty="0"/>
              <a:t>in the community who work in field(s) related to the project</a:t>
            </a:r>
            <a:endParaRPr sz="1200" dirty="0"/>
          </a:p>
          <a:p>
            <a:pPr lvl="0" indent="-304800">
              <a:buSzPts val="1200"/>
            </a:pPr>
            <a:r>
              <a:rPr lang="en-US" sz="1200" dirty="0"/>
              <a:t>Collaborate with </a:t>
            </a:r>
            <a:r>
              <a:rPr lang="en-US" sz="1200" b="1" dirty="0"/>
              <a:t>school</a:t>
            </a:r>
            <a:r>
              <a:rPr lang="en-US" sz="1200" dirty="0"/>
              <a:t> </a:t>
            </a:r>
            <a:r>
              <a:rPr lang="en-US" sz="1200" b="1" dirty="0"/>
              <a:t>librarians</a:t>
            </a:r>
            <a:r>
              <a:rPr lang="en-US" sz="1200" dirty="0"/>
              <a:t> for research and </a:t>
            </a:r>
            <a:r>
              <a:rPr lang="en-US" sz="1200" b="1" dirty="0"/>
              <a:t>language arts teachers</a:t>
            </a:r>
            <a:r>
              <a:rPr lang="en-US" sz="1200" dirty="0"/>
              <a:t> for communicating the big idea</a:t>
            </a:r>
          </a:p>
          <a:p>
            <a:pPr marL="457200" lvl="0" indent="-304800" rtl="0">
              <a:spcBef>
                <a:spcPts val="0"/>
              </a:spcBef>
              <a:spcAft>
                <a:spcPts val="0"/>
              </a:spcAft>
              <a:buSzPts val="1200"/>
              <a:buChar char="●"/>
            </a:pPr>
            <a:r>
              <a:rPr lang="en" sz="1200" dirty="0"/>
              <a:t>Useful websites for students:</a:t>
            </a:r>
            <a:r>
              <a:rPr lang="en" sz="1200" dirty="0">
                <a:solidFill>
                  <a:schemeClr val="dk1"/>
                </a:solidFill>
              </a:rPr>
              <a:t> </a:t>
            </a:r>
            <a:r>
              <a:rPr lang="en" sz="1200" u="sng" dirty="0">
                <a:solidFill>
                  <a:schemeClr val="accent5"/>
                </a:solidFill>
                <a:hlinkClick r:id="rId5"/>
              </a:rPr>
              <a:t>NASA Climate Change</a:t>
            </a:r>
            <a:r>
              <a:rPr lang="en" sz="1200" dirty="0">
                <a:solidFill>
                  <a:schemeClr val="dk1"/>
                </a:solidFill>
              </a:rPr>
              <a:t>, </a:t>
            </a:r>
            <a:r>
              <a:rPr lang="en" sz="1200" u="sng" dirty="0">
                <a:solidFill>
                  <a:schemeClr val="accent5"/>
                </a:solidFill>
                <a:hlinkClick r:id="rId6"/>
              </a:rPr>
              <a:t>Kids National Geographic</a:t>
            </a:r>
            <a:r>
              <a:rPr lang="en" sz="1200" dirty="0">
                <a:solidFill>
                  <a:schemeClr val="dk1"/>
                </a:solidFill>
              </a:rPr>
              <a:t>, </a:t>
            </a:r>
            <a:r>
              <a:rPr lang="en" sz="1200" u="sng" dirty="0">
                <a:solidFill>
                  <a:schemeClr val="hlink"/>
                </a:solidFill>
                <a:hlinkClick r:id="rId7"/>
              </a:rPr>
              <a:t>Robotics for Kids</a:t>
            </a:r>
            <a:r>
              <a:rPr lang="en" sz="1200" dirty="0">
                <a:solidFill>
                  <a:schemeClr val="dk1"/>
                </a:solidFill>
              </a:rPr>
              <a:t>, </a:t>
            </a:r>
            <a:r>
              <a:rPr lang="en" sz="1200" u="sng" dirty="0">
                <a:solidFill>
                  <a:schemeClr val="accent5"/>
                </a:solidFill>
                <a:hlinkClick r:id="rId8"/>
              </a:rPr>
              <a:t>Referral MD</a:t>
            </a:r>
            <a:r>
              <a:rPr lang="en" sz="1200" dirty="0">
                <a:solidFill>
                  <a:schemeClr val="dk1"/>
                </a:solidFill>
              </a:rPr>
              <a:t>, </a:t>
            </a:r>
            <a:r>
              <a:rPr lang="en" sz="1200" u="sng" dirty="0">
                <a:solidFill>
                  <a:schemeClr val="hlink"/>
                </a:solidFill>
                <a:hlinkClick r:id="rId9"/>
              </a:rPr>
              <a:t>What’s an Engineer?</a:t>
            </a:r>
            <a:r>
              <a:rPr lang="en" sz="1200" dirty="0">
                <a:solidFill>
                  <a:schemeClr val="dk1"/>
                </a:solidFill>
              </a:rPr>
              <a:t>, </a:t>
            </a:r>
            <a:r>
              <a:rPr lang="en" sz="1200" u="sng" dirty="0">
                <a:solidFill>
                  <a:schemeClr val="accent5"/>
                </a:solidFill>
                <a:hlinkClick r:id="rId10"/>
              </a:rPr>
              <a:t>EIA for Kids</a:t>
            </a:r>
            <a:r>
              <a:rPr lang="en" sz="1200" dirty="0">
                <a:solidFill>
                  <a:schemeClr val="dk1"/>
                </a:solidFill>
              </a:rPr>
              <a:t>, </a:t>
            </a:r>
            <a:r>
              <a:rPr lang="en" sz="1200" u="sng" dirty="0">
                <a:solidFill>
                  <a:schemeClr val="accent5"/>
                </a:solidFill>
                <a:hlinkClick r:id="rId11"/>
              </a:rPr>
              <a:t>DOE Sustainable Energy</a:t>
            </a:r>
            <a:r>
              <a:rPr lang="en" sz="1200" dirty="0">
                <a:solidFill>
                  <a:schemeClr val="dk1"/>
                </a:solidFill>
              </a:rPr>
              <a:t>, </a:t>
            </a:r>
            <a:r>
              <a:rPr lang="en" sz="1200" u="sng" dirty="0">
                <a:solidFill>
                  <a:schemeClr val="hlink"/>
                </a:solidFill>
                <a:hlinkClick r:id="rId12"/>
              </a:rPr>
              <a:t>USPTO for Kids</a:t>
            </a:r>
            <a:endParaRPr sz="1200" dirty="0">
              <a:solidFill>
                <a:schemeClr val="dk1"/>
              </a:solidFill>
            </a:endParaRPr>
          </a:p>
          <a:p>
            <a:pPr marL="457200" lvl="0" indent="-304800" rtl="0">
              <a:spcBef>
                <a:spcPts val="0"/>
              </a:spcBef>
              <a:spcAft>
                <a:spcPts val="0"/>
              </a:spcAft>
              <a:buSzPts val="1200"/>
              <a:buChar char="●"/>
            </a:pPr>
            <a:r>
              <a:rPr lang="en" sz="1200" dirty="0"/>
              <a:t>Useful websites for teachers: </a:t>
            </a:r>
            <a:r>
              <a:rPr lang="en" sz="1200" u="sng" dirty="0">
                <a:solidFill>
                  <a:schemeClr val="accent5"/>
                </a:solidFill>
                <a:hlinkClick r:id="rId13"/>
              </a:rPr>
              <a:t>Robotics</a:t>
            </a:r>
            <a:r>
              <a:rPr lang="en" sz="1200" dirty="0">
                <a:solidFill>
                  <a:schemeClr val="dk1"/>
                </a:solidFill>
              </a:rPr>
              <a:t>, </a:t>
            </a:r>
            <a:r>
              <a:rPr lang="en" sz="1200" u="sng" dirty="0">
                <a:solidFill>
                  <a:schemeClr val="accent5"/>
                </a:solidFill>
                <a:hlinkClick r:id="rId14"/>
              </a:rPr>
              <a:t>Science Friday</a:t>
            </a:r>
            <a:r>
              <a:rPr lang="en" sz="1200" dirty="0">
                <a:solidFill>
                  <a:schemeClr val="dk1"/>
                </a:solidFill>
              </a:rPr>
              <a:t>, </a:t>
            </a:r>
            <a:r>
              <a:rPr lang="en" sz="1200" u="sng" dirty="0">
                <a:solidFill>
                  <a:schemeClr val="accent5"/>
                </a:solidFill>
                <a:hlinkClick r:id="rId15"/>
              </a:rPr>
              <a:t>NASA</a:t>
            </a:r>
            <a:r>
              <a:rPr lang="en" sz="1200" dirty="0">
                <a:solidFill>
                  <a:schemeClr val="dk1"/>
                </a:solidFill>
              </a:rPr>
              <a:t>, </a:t>
            </a:r>
            <a:r>
              <a:rPr lang="en" sz="1200" u="sng" dirty="0">
                <a:solidFill>
                  <a:schemeClr val="accent5"/>
                </a:solidFill>
                <a:hlinkClick r:id="rId16"/>
              </a:rPr>
              <a:t>ASCE</a:t>
            </a:r>
            <a:r>
              <a:rPr lang="en" sz="1200" dirty="0">
                <a:solidFill>
                  <a:schemeClr val="dk1"/>
                </a:solidFill>
              </a:rPr>
              <a:t>, </a:t>
            </a:r>
            <a:r>
              <a:rPr lang="en" sz="1200" u="sng" dirty="0">
                <a:solidFill>
                  <a:schemeClr val="hlink"/>
                </a:solidFill>
                <a:hlinkClick r:id="rId17"/>
              </a:rPr>
              <a:t>NGSS</a:t>
            </a:r>
            <a:r>
              <a:rPr lang="en" sz="1200" dirty="0">
                <a:solidFill>
                  <a:schemeClr val="dk1"/>
                </a:solidFill>
              </a:rPr>
              <a:t> </a:t>
            </a:r>
            <a:endParaRPr sz="1200" dirty="0"/>
          </a:p>
        </p:txBody>
      </p:sp>
      <p:pic>
        <p:nvPicPr>
          <p:cNvPr id="9" name="Picture 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171705" y="3120229"/>
            <a:ext cx="2549557" cy="1699280"/>
          </a:xfrm>
          <a:prstGeom prst="rect">
            <a:avLst/>
          </a:prstGeom>
        </p:spPr>
      </p:pic>
      <p:pic>
        <p:nvPicPr>
          <p:cNvPr id="4" name="Picture 3">
            <a:extLst>
              <a:ext uri="{FF2B5EF4-FFF2-40B4-BE49-F238E27FC236}">
                <a16:creationId xmlns:a16="http://schemas.microsoft.com/office/drawing/2014/main" id="{1A7A04CD-DFC5-4C9D-8A23-0AF2163C3EDE}"/>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171704" y="1272375"/>
            <a:ext cx="2549558" cy="17411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dirty="0"/>
              <a:t>Resources</a:t>
            </a:r>
            <a:endParaRPr sz="2600" b="1" dirty="0"/>
          </a:p>
        </p:txBody>
      </p:sp>
      <p:sp>
        <p:nvSpPr>
          <p:cNvPr id="750" name="Shape 750"/>
          <p:cNvSpPr txBox="1">
            <a:spLocks noGrp="1"/>
          </p:cNvSpPr>
          <p:nvPr>
            <p:ph type="body" idx="1"/>
          </p:nvPr>
        </p:nvSpPr>
        <p:spPr>
          <a:xfrm>
            <a:off x="900150" y="1272375"/>
            <a:ext cx="5072100" cy="2871608"/>
          </a:xfrm>
          <a:prstGeom prst="rect">
            <a:avLst/>
          </a:prstGeom>
        </p:spPr>
        <p:txBody>
          <a:bodyPr spcFirstLastPara="1" wrap="square" lIns="91425" tIns="91425" rIns="91425" bIns="91425" anchor="t" anchorCtr="0">
            <a:noAutofit/>
          </a:bodyPr>
          <a:lstStyle/>
          <a:p>
            <a:pPr marL="146050" lvl="0" indent="0">
              <a:buNone/>
            </a:pPr>
            <a:r>
              <a:rPr lang="en-US" sz="1600" dirty="0"/>
              <a:t>NSTA’s Science Competition Director on ExploraVision:</a:t>
            </a:r>
            <a:endParaRPr lang="en-US" sz="1600" dirty="0">
              <a:hlinkClick r:id="rId3"/>
            </a:endParaRPr>
          </a:p>
          <a:p>
            <a:r>
              <a:rPr lang="en-US" sz="1600" u="sng" dirty="0">
                <a:hlinkClick r:id="rId4"/>
              </a:rPr>
              <a:t>What is ExploraVision</a:t>
            </a:r>
            <a:endParaRPr lang="en-US" sz="1600" u="sng" dirty="0"/>
          </a:p>
          <a:p>
            <a:pPr lvl="0"/>
            <a:r>
              <a:rPr lang="en-US" sz="1600" u="sng" dirty="0">
                <a:hlinkClick r:id="rId5"/>
              </a:rPr>
              <a:t>How to Kick Off ExploraVision</a:t>
            </a:r>
            <a:endParaRPr lang="en-US" sz="1600" u="sng" dirty="0">
              <a:hlinkClick r:id="rId3"/>
            </a:endParaRPr>
          </a:p>
          <a:p>
            <a:pPr lvl="0"/>
            <a:r>
              <a:rPr lang="en-US" sz="1600" u="sng" dirty="0">
                <a:hlinkClick r:id="rId3"/>
              </a:rPr>
              <a:t>How to choose an ExploraVision topic</a:t>
            </a:r>
            <a:endParaRPr lang="en-US" sz="1600" dirty="0"/>
          </a:p>
          <a:p>
            <a:pPr lvl="0"/>
            <a:r>
              <a:rPr lang="en-US" sz="1600" u="sng" dirty="0">
                <a:hlinkClick r:id="rId6"/>
              </a:rPr>
              <a:t>How to Form ExploraVision Teams</a:t>
            </a:r>
            <a:endParaRPr lang="en-US" sz="1600" dirty="0"/>
          </a:p>
          <a:p>
            <a:pPr lvl="0"/>
            <a:r>
              <a:rPr lang="en-US" sz="1600" u="sng" dirty="0">
                <a:hlinkClick r:id="rId7"/>
              </a:rPr>
              <a:t>How to Keep Your Team Motivated</a:t>
            </a:r>
            <a:endParaRPr lang="en-US" sz="1600" dirty="0"/>
          </a:p>
          <a:p>
            <a:pPr lvl="0"/>
            <a:r>
              <a:rPr lang="en-US" sz="1600" u="sng" dirty="0">
                <a:hlinkClick r:id="rId8"/>
              </a:rPr>
              <a:t>How to Prepare for ExploraVision Project and Get Started</a:t>
            </a:r>
            <a:endParaRPr lang="en-US" sz="1600" dirty="0"/>
          </a:p>
          <a:p>
            <a:r>
              <a:rPr lang="en-US" sz="1600" dirty="0"/>
              <a:t>ExploraVision</a:t>
            </a:r>
            <a:r>
              <a:rPr lang="en-US" sz="1600" dirty="0">
                <a:solidFill>
                  <a:srgbClr val="000000"/>
                </a:solidFill>
              </a:rPr>
              <a:t> </a:t>
            </a:r>
            <a:r>
              <a:rPr lang="en-US" sz="1600" u="sng" dirty="0">
                <a:solidFill>
                  <a:schemeClr val="hlink"/>
                </a:solidFill>
                <a:hlinkClick r:id="rId9"/>
              </a:rPr>
              <a:t>FAQ</a:t>
            </a:r>
            <a:r>
              <a:rPr lang="en-US" sz="1600" dirty="0"/>
              <a:t> video</a:t>
            </a:r>
          </a:p>
          <a:p>
            <a:pPr lvl="0"/>
            <a:endParaRPr lang="en-US" sz="1600" dirty="0"/>
          </a:p>
        </p:txBody>
      </p:sp>
      <p:pic>
        <p:nvPicPr>
          <p:cNvPr id="4" name="Picture 3"/>
          <p:cNvPicPr>
            <a:picLocks noChangeAspect="1"/>
          </p:cNvPicPr>
          <p:nvPr/>
        </p:nvPicPr>
        <p:blipFill>
          <a:blip r:embed="rId10"/>
          <a:stretch>
            <a:fillRect/>
          </a:stretch>
        </p:blipFill>
        <p:spPr>
          <a:xfrm>
            <a:off x="5762888" y="2213703"/>
            <a:ext cx="2689506" cy="1508747"/>
          </a:xfrm>
          <a:prstGeom prst="rect">
            <a:avLst/>
          </a:prstGeom>
        </p:spPr>
      </p:pic>
    </p:spTree>
    <p:extLst>
      <p:ext uri="{BB962C8B-B14F-4D97-AF65-F5344CB8AC3E}">
        <p14:creationId xmlns:p14="http://schemas.microsoft.com/office/powerpoint/2010/main" val="2827977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body" idx="1"/>
          </p:nvPr>
        </p:nvSpPr>
        <p:spPr>
          <a:xfrm>
            <a:off x="1400783" y="1014700"/>
            <a:ext cx="4369345" cy="3978832"/>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400" dirty="0">
                <a:solidFill>
                  <a:srgbClr val="F7941D"/>
                </a:solidFill>
              </a:rPr>
              <a:t>Past ExploraVision teachers have used this program as a tool to motivate students and bring schools together. Here are a few ideas to inspire you:</a:t>
            </a:r>
            <a:endParaRPr sz="1400" dirty="0">
              <a:solidFill>
                <a:srgbClr val="F7941D"/>
              </a:solidFill>
            </a:endParaRPr>
          </a:p>
          <a:p>
            <a:pPr marL="457200" lvl="0" indent="-323850" rtl="0">
              <a:spcBef>
                <a:spcPts val="600"/>
              </a:spcBef>
              <a:spcAft>
                <a:spcPts val="0"/>
              </a:spcAft>
              <a:buClr>
                <a:srgbClr val="F7941D"/>
              </a:buClr>
              <a:buSzPts val="1500"/>
              <a:buChar char="●"/>
            </a:pPr>
            <a:r>
              <a:rPr lang="en" sz="1400" dirty="0">
                <a:solidFill>
                  <a:srgbClr val="F7941D"/>
                </a:solidFill>
              </a:rPr>
              <a:t>Teachers at a magnet school in Nashville organized a </a:t>
            </a:r>
            <a:r>
              <a:rPr lang="en" sz="1400" b="1" dirty="0">
                <a:solidFill>
                  <a:srgbClr val="F7941D"/>
                </a:solidFill>
              </a:rPr>
              <a:t>school-wide Shark Tank-style program</a:t>
            </a:r>
            <a:r>
              <a:rPr lang="en" sz="1400" dirty="0">
                <a:solidFill>
                  <a:srgbClr val="F7941D"/>
                </a:solidFill>
              </a:rPr>
              <a:t> where teams presented their projects before a panel of four, including a non-science teacher, a parent, a community representative, and an expert in STEM</a:t>
            </a:r>
            <a:endParaRPr sz="1400" dirty="0">
              <a:solidFill>
                <a:srgbClr val="F7941D"/>
              </a:solidFill>
            </a:endParaRPr>
          </a:p>
          <a:p>
            <a:pPr marL="457200" lvl="0" indent="-323850" rtl="0">
              <a:spcBef>
                <a:spcPts val="0"/>
              </a:spcBef>
              <a:spcAft>
                <a:spcPts val="0"/>
              </a:spcAft>
              <a:buClr>
                <a:srgbClr val="F7941D"/>
              </a:buClr>
              <a:buSzPts val="1500"/>
              <a:buChar char="●"/>
            </a:pPr>
            <a:r>
              <a:rPr lang="en" sz="1400" dirty="0">
                <a:solidFill>
                  <a:srgbClr val="F7941D"/>
                </a:solidFill>
              </a:rPr>
              <a:t>A teacher in Atlanta hosted an </a:t>
            </a:r>
            <a:r>
              <a:rPr lang="en" sz="1400" b="1" dirty="0">
                <a:solidFill>
                  <a:srgbClr val="F7941D"/>
                </a:solidFill>
              </a:rPr>
              <a:t>award ceremony</a:t>
            </a:r>
            <a:r>
              <a:rPr lang="en" sz="1400" dirty="0">
                <a:solidFill>
                  <a:srgbClr val="F7941D"/>
                </a:solidFill>
              </a:rPr>
              <a:t> for upper grades with district leadership</a:t>
            </a:r>
            <a:endParaRPr sz="1400" dirty="0">
              <a:solidFill>
                <a:srgbClr val="F7941D"/>
              </a:solidFill>
            </a:endParaRPr>
          </a:p>
          <a:p>
            <a:pPr marL="457200" lvl="0" indent="-323850" rtl="0">
              <a:spcBef>
                <a:spcPts val="0"/>
              </a:spcBef>
              <a:spcAft>
                <a:spcPts val="0"/>
              </a:spcAft>
              <a:buClr>
                <a:srgbClr val="F7941D"/>
              </a:buClr>
              <a:buSzPts val="1500"/>
              <a:buChar char="●"/>
            </a:pPr>
            <a:r>
              <a:rPr lang="en" sz="1400" dirty="0">
                <a:solidFill>
                  <a:srgbClr val="F7941D"/>
                </a:solidFill>
              </a:rPr>
              <a:t>In Ottawa, a teacher celebrated the end of the year-long program with </a:t>
            </a:r>
            <a:r>
              <a:rPr lang="en" sz="1400" b="1" dirty="0">
                <a:solidFill>
                  <a:srgbClr val="F7941D"/>
                </a:solidFill>
              </a:rPr>
              <a:t>cupcakes </a:t>
            </a:r>
          </a:p>
        </p:txBody>
      </p:sp>
      <p:sp>
        <p:nvSpPr>
          <p:cNvPr id="761" name="Shape 76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dirty="0"/>
              <a:t>Resources</a:t>
            </a:r>
            <a:endParaRPr sz="2600" b="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8812" y="1035323"/>
            <a:ext cx="2564170" cy="1824755"/>
          </a:xfrm>
          <a:prstGeom prst="rect">
            <a:avLst/>
          </a:prstGeom>
        </p:spPr>
      </p:pic>
      <p:pic>
        <p:nvPicPr>
          <p:cNvPr id="3" name="Picture 2">
            <a:extLst>
              <a:ext uri="{FF2B5EF4-FFF2-40B4-BE49-F238E27FC236}">
                <a16:creationId xmlns:a16="http://schemas.microsoft.com/office/drawing/2014/main" id="{4EB06D56-7A99-4EA1-83F8-C40973DB64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8812" y="3074404"/>
            <a:ext cx="2564170" cy="17090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What is ExploraVision?</a:t>
            </a:r>
            <a:endParaRPr dirty="0"/>
          </a:p>
        </p:txBody>
      </p:sp>
      <p:pic>
        <p:nvPicPr>
          <p:cNvPr id="560" name="Shape 560" descr="Toshiba/NSTA ExploraVision is more than a science fair or a competition -- it can be a tool to ignite every student's enthusiasm for STEM subjects! Find out more!" title="TOSHIBA/NSTA EXPLORAVISION">
            <a:hlinkClick r:id="rId3"/>
          </p:cNvPr>
          <p:cNvPicPr preferRelativeResize="0"/>
          <p:nvPr/>
        </p:nvPicPr>
        <p:blipFill>
          <a:blip r:embed="rId4">
            <a:alphaModFix/>
          </a:blip>
          <a:stretch>
            <a:fillRect/>
          </a:stretch>
        </p:blipFill>
        <p:spPr>
          <a:xfrm>
            <a:off x="1381550" y="1315400"/>
            <a:ext cx="4572000" cy="3429000"/>
          </a:xfrm>
          <a:prstGeom prst="rect">
            <a:avLst/>
          </a:prstGeom>
          <a:noFill/>
          <a:ln>
            <a:noFill/>
          </a:ln>
        </p:spPr>
      </p:pic>
      <p:sp>
        <p:nvSpPr>
          <p:cNvPr id="563" name="Shape 563"/>
          <p:cNvSpPr txBox="1">
            <a:spLocks noGrp="1"/>
          </p:cNvSpPr>
          <p:nvPr>
            <p:ph type="body" idx="1"/>
          </p:nvPr>
        </p:nvSpPr>
        <p:spPr>
          <a:xfrm>
            <a:off x="6533063" y="2616954"/>
            <a:ext cx="2212200" cy="2088535"/>
          </a:xfrm>
          <a:prstGeom prst="rect">
            <a:avLst/>
          </a:prstGeom>
        </p:spPr>
        <p:txBody>
          <a:bodyPr spcFirstLastPara="1" wrap="square" lIns="91425" tIns="91425" rIns="91425" bIns="91425" anchor="t" anchorCtr="0">
            <a:noAutofit/>
          </a:bodyPr>
          <a:lstStyle/>
          <a:p>
            <a:pPr marL="0" lvl="0" indent="0">
              <a:spcAft>
                <a:spcPts val="1600"/>
              </a:spcAft>
              <a:buNone/>
            </a:pPr>
            <a:r>
              <a:rPr lang="en" sz="1100" dirty="0"/>
              <a:t>Through Toshiba’s shared mission and partnership with NSTA, the Toshiba/NSTA ExploraVision competition has made a vital contribution to the educational community for 29 years. It is a </a:t>
            </a:r>
            <a:r>
              <a:rPr lang="en" sz="1100" b="1" dirty="0"/>
              <a:t>FREE</a:t>
            </a:r>
            <a:r>
              <a:rPr lang="en" sz="1100" dirty="0"/>
              <a:t> </a:t>
            </a:r>
            <a:r>
              <a:rPr lang="en" sz="1100" b="1" dirty="0"/>
              <a:t>virtual</a:t>
            </a:r>
            <a:r>
              <a:rPr lang="en" sz="1100" dirty="0"/>
              <a:t> or </a:t>
            </a:r>
            <a:r>
              <a:rPr lang="en" sz="1100" b="1" dirty="0"/>
              <a:t>in-person</a:t>
            </a:r>
            <a:r>
              <a:rPr lang="en" sz="1100" dirty="0"/>
              <a:t> </a:t>
            </a:r>
            <a:r>
              <a:rPr lang="en" sz="1100" b="1" dirty="0"/>
              <a:t>collabrative</a:t>
            </a:r>
            <a:r>
              <a:rPr lang="en" sz="1100" dirty="0"/>
              <a:t> program and all students receive recognition for participating in the competition.</a:t>
            </a:r>
            <a:endParaRPr sz="1100" u="sng"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154" y="1094674"/>
            <a:ext cx="2380109" cy="370821"/>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4815" y="1670204"/>
            <a:ext cx="2580448" cy="766315"/>
          </a:xfrm>
          <a:prstGeom prst="rect">
            <a:avLst/>
          </a:prstGeom>
        </p:spPr>
      </p:pic>
      <p:sp>
        <p:nvSpPr>
          <p:cNvPr id="2" name="TextBox 1">
            <a:extLst>
              <a:ext uri="{FF2B5EF4-FFF2-40B4-BE49-F238E27FC236}">
                <a16:creationId xmlns:a16="http://schemas.microsoft.com/office/drawing/2014/main" id="{58EC6C79-FFB8-795B-38B9-DDC3442B14F2}"/>
              </a:ext>
            </a:extLst>
          </p:cNvPr>
          <p:cNvSpPr txBox="1"/>
          <p:nvPr/>
        </p:nvSpPr>
        <p:spPr>
          <a:xfrm>
            <a:off x="1381550" y="4744400"/>
            <a:ext cx="4018548" cy="276999"/>
          </a:xfrm>
          <a:prstGeom prst="rect">
            <a:avLst/>
          </a:prstGeom>
          <a:noFill/>
        </p:spPr>
        <p:txBody>
          <a:bodyPr wrap="square" rtlCol="0">
            <a:spAutoFit/>
          </a:bodyPr>
          <a:lstStyle/>
          <a:p>
            <a:r>
              <a:rPr lang="en-US" sz="1200" i="1" dirty="0"/>
              <a:t>Click the image to watch the “about ExploraVision” video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Resources &amp; Collaboration Tools</a:t>
            </a:r>
            <a:endParaRPr dirty="0"/>
          </a:p>
        </p:txBody>
      </p:sp>
      <p:pic>
        <p:nvPicPr>
          <p:cNvPr id="12" name="Picture 1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910" y="2328862"/>
            <a:ext cx="3712028" cy="1719611"/>
          </a:xfrm>
          <a:prstGeom prst="rect">
            <a:avLst/>
          </a:prstGeom>
        </p:spPr>
      </p:pic>
      <p:sp>
        <p:nvSpPr>
          <p:cNvPr id="13" name="TextBox 12"/>
          <p:cNvSpPr txBox="1"/>
          <p:nvPr/>
        </p:nvSpPr>
        <p:spPr>
          <a:xfrm>
            <a:off x="602067" y="1461068"/>
            <a:ext cx="8186738" cy="568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buClr>
                <a:srgbClr val="F7941D"/>
              </a:buClr>
              <a:buSzPts val="1300"/>
              <a:buFont typeface="Raleway"/>
              <a:buNone/>
              <a:defRPr>
                <a:solidFill>
                  <a:srgbClr val="F7941D"/>
                </a:solidFill>
                <a:latin typeface="Raleway"/>
                <a:ea typeface="Raleway"/>
                <a:cs typeface="Raleway"/>
                <a:sym typeface="Raleway"/>
              </a:defRPr>
            </a:lvl1pPr>
            <a:lvl2pPr marL="9144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2pPr>
            <a:lvl3pPr marL="13716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3pPr>
            <a:lvl4pPr marL="18288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4pPr>
            <a:lvl5pPr marL="22860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5pPr>
            <a:lvl6pPr marL="27432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6pPr>
            <a:lvl7pPr marL="32004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7pPr>
            <a:lvl8pPr marL="36576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8pPr>
            <a:lvl9pPr marL="4114800" indent="-298450">
              <a:lnSpc>
                <a:spcPct val="115000"/>
              </a:lnSpc>
              <a:spcBef>
                <a:spcPts val="1600"/>
              </a:spcBef>
              <a:spcAft>
                <a:spcPts val="1600"/>
              </a:spcAft>
              <a:buClr>
                <a:schemeClr val="dk2"/>
              </a:buClr>
              <a:buSzPts val="1100"/>
              <a:buFont typeface="Raleway"/>
              <a:buChar char="■"/>
              <a:defRPr sz="1100">
                <a:solidFill>
                  <a:schemeClr val="dk2"/>
                </a:solidFill>
                <a:latin typeface="Raleway"/>
                <a:ea typeface="Raleway"/>
                <a:cs typeface="Raleway"/>
                <a:sym typeface="Raleway"/>
              </a:defRPr>
            </a:lvl9pPr>
          </a:lstStyle>
          <a:p>
            <a:r>
              <a:rPr lang="en-US" dirty="0"/>
              <a:t>Getting your students organized and ready for this </a:t>
            </a:r>
            <a:r>
              <a:rPr lang="en-US" b="1" dirty="0"/>
              <a:t>FREE</a:t>
            </a:r>
            <a:r>
              <a:rPr lang="en-US" dirty="0"/>
              <a:t> K-12 STEM competition can be done </a:t>
            </a:r>
            <a:r>
              <a:rPr lang="en-US" b="1" dirty="0"/>
              <a:t>easily</a:t>
            </a:r>
            <a:r>
              <a:rPr lang="en-US" dirty="0"/>
              <a:t> and </a:t>
            </a:r>
            <a:r>
              <a:rPr lang="en-US" b="1" dirty="0"/>
              <a:t>virtually</a:t>
            </a:r>
            <a:r>
              <a:rPr lang="en-US" dirty="0"/>
              <a:t> through the use of online tools such below.</a:t>
            </a:r>
          </a:p>
        </p:txBody>
      </p:sp>
      <p:pic>
        <p:nvPicPr>
          <p:cNvPr id="14" name="Picture 1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07603" y="2217842"/>
            <a:ext cx="2010615" cy="1831356"/>
          </a:xfrm>
          <a:prstGeom prst="rect">
            <a:avLst/>
          </a:prstGeom>
        </p:spPr>
      </p:pic>
      <p:pic>
        <p:nvPicPr>
          <p:cNvPr id="15" name="Picture 14">
            <a:hlinkClick r:id="rId7"/>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75381" y="2217118"/>
            <a:ext cx="2302562" cy="1832804"/>
          </a:xfrm>
          <a:prstGeom prst="rect">
            <a:avLst/>
          </a:prstGeom>
        </p:spPr>
      </p:pic>
      <p:sp>
        <p:nvSpPr>
          <p:cNvPr id="16" name="Rectangle 15"/>
          <p:cNvSpPr/>
          <p:nvPr/>
        </p:nvSpPr>
        <p:spPr>
          <a:xfrm>
            <a:off x="1226878" y="4237098"/>
            <a:ext cx="6663707" cy="587853"/>
          </a:xfrm>
          <a:prstGeom prst="rect">
            <a:avLst/>
          </a:prstGeom>
          <a:noFill/>
          <a:ln>
            <a:noFill/>
          </a:ln>
        </p:spPr>
        <p:txBody>
          <a:bodyPr spcFirstLastPara="1" wrap="square" lIns="91425" tIns="91425" rIns="91425" bIns="91425" anchor="t" anchorCtr="0">
            <a:noAutofit/>
          </a:bodyPr>
          <a:lstStyle/>
          <a:p>
            <a:pPr>
              <a:lnSpc>
                <a:spcPct val="115000"/>
              </a:lnSpc>
              <a:buClr>
                <a:srgbClr val="F7941D"/>
              </a:buClr>
              <a:buSzPts val="1300"/>
              <a:buFont typeface="Raleway"/>
              <a:buNone/>
            </a:pPr>
            <a:r>
              <a:rPr lang="en-US" altLang="en-US" dirty="0">
                <a:solidFill>
                  <a:srgbClr val="F7941D"/>
                </a:solidFill>
                <a:latin typeface="Raleway"/>
                <a:ea typeface="Raleway"/>
                <a:cs typeface="Raleway"/>
                <a:sym typeface="Raleway"/>
              </a:rPr>
              <a:t>Are you overwhelmed in this school year? Have questions or want to know tips on how to introduce to your classroom and how to get started virtual teams? </a:t>
            </a:r>
          </a:p>
          <a:p>
            <a:pPr>
              <a:lnSpc>
                <a:spcPct val="115000"/>
              </a:lnSpc>
              <a:buClr>
                <a:srgbClr val="F7941D"/>
              </a:buClr>
              <a:buSzPts val="1300"/>
              <a:buFont typeface="Raleway"/>
              <a:buNone/>
            </a:pPr>
            <a:r>
              <a:rPr lang="en-US" altLang="en-US" dirty="0">
                <a:solidFill>
                  <a:srgbClr val="F7941D"/>
                </a:solidFill>
                <a:latin typeface="Raleway"/>
                <a:ea typeface="Raleway"/>
                <a:cs typeface="Raleway"/>
                <a:sym typeface="Raleway"/>
              </a:rPr>
              <a:t>Email to: </a:t>
            </a:r>
            <a:r>
              <a:rPr lang="en-US" altLang="en-US" b="1" dirty="0">
                <a:solidFill>
                  <a:srgbClr val="F7941D"/>
                </a:solidFill>
                <a:latin typeface="Raleway"/>
                <a:ea typeface="Raleway"/>
                <a:cs typeface="Raleway"/>
                <a:sym typeface="Raleway"/>
              </a:rPr>
              <a:t>exploravision@nsta.org</a:t>
            </a:r>
          </a:p>
        </p:txBody>
      </p:sp>
    </p:spTree>
    <p:extLst>
      <p:ext uri="{BB962C8B-B14F-4D97-AF65-F5344CB8AC3E}">
        <p14:creationId xmlns:p14="http://schemas.microsoft.com/office/powerpoint/2010/main" val="103226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Social Media</a:t>
            </a:r>
            <a:endParaRPr dirty="0"/>
          </a:p>
        </p:txBody>
      </p:sp>
      <p:sp>
        <p:nvSpPr>
          <p:cNvPr id="767" name="Shape 767"/>
          <p:cNvSpPr txBox="1">
            <a:spLocks noGrp="1"/>
          </p:cNvSpPr>
          <p:nvPr>
            <p:ph type="body" idx="1"/>
          </p:nvPr>
        </p:nvSpPr>
        <p:spPr>
          <a:xfrm>
            <a:off x="1303799" y="1208311"/>
            <a:ext cx="4443857" cy="254352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dirty="0"/>
              <a:t>Search #ExploraVision on Twitter, Facebook and Instagram to get how other educators are using ExploraVision and keep motivating students </a:t>
            </a:r>
          </a:p>
          <a:p>
            <a:pPr marL="0" lvl="0" indent="0">
              <a:spcBef>
                <a:spcPts val="0"/>
              </a:spcBef>
              <a:spcAft>
                <a:spcPts val="0"/>
              </a:spcAft>
              <a:buNone/>
            </a:pPr>
            <a:endParaRPr lang="en" sz="1400" dirty="0"/>
          </a:p>
          <a:p>
            <a:pPr marL="0" lvl="0" indent="0">
              <a:spcBef>
                <a:spcPts val="0"/>
              </a:spcBef>
              <a:spcAft>
                <a:spcPts val="0"/>
              </a:spcAft>
              <a:buNone/>
            </a:pPr>
            <a:r>
              <a:rPr lang="en" sz="1400" dirty="0"/>
              <a:t>You will see cool photos from the ExploraVision winners as well as teachers chronicling their teams’ projects over the school year. </a:t>
            </a:r>
            <a:endParaRPr sz="1400" dirty="0"/>
          </a:p>
          <a:p>
            <a:pPr marL="0" lvl="0" indent="0">
              <a:spcBef>
                <a:spcPts val="1600"/>
              </a:spcBef>
              <a:buNone/>
            </a:pPr>
            <a:r>
              <a:rPr lang="en" sz="1400" dirty="0"/>
              <a:t>Follow Toshiba on social media for program updates and inspiration!</a:t>
            </a:r>
          </a:p>
          <a:p>
            <a:pPr marL="0" lvl="0" indent="0">
              <a:spcBef>
                <a:spcPts val="1600"/>
              </a:spcBef>
              <a:spcAft>
                <a:spcPts val="1600"/>
              </a:spcAft>
              <a:buNone/>
            </a:pPr>
            <a:r>
              <a:rPr lang="en" sz="1400" b="1" dirty="0"/>
              <a:t>Join our Community!</a:t>
            </a:r>
            <a:endParaRPr sz="1400" b="1" dirty="0"/>
          </a:p>
        </p:txBody>
      </p:sp>
      <p:pic>
        <p:nvPicPr>
          <p:cNvPr id="768" name="Shape 7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39111" y="1351750"/>
            <a:ext cx="3290565" cy="2993100"/>
          </a:xfrm>
          <a:prstGeom prst="rect">
            <a:avLst/>
          </a:prstGeom>
          <a:noFill/>
          <a:ln>
            <a:noFill/>
          </a:ln>
        </p:spPr>
      </p:pic>
      <p:sp>
        <p:nvSpPr>
          <p:cNvPr id="769" name="Shape 769"/>
          <p:cNvSpPr txBox="1">
            <a:spLocks noGrp="1"/>
          </p:cNvSpPr>
          <p:nvPr>
            <p:ph type="body" idx="1"/>
          </p:nvPr>
        </p:nvSpPr>
        <p:spPr>
          <a:xfrm>
            <a:off x="497374" y="4620600"/>
            <a:ext cx="6568443" cy="470191"/>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dirty="0">
                <a:solidFill>
                  <a:srgbClr val="80CCB2"/>
                </a:solidFill>
              </a:rPr>
              <a:t>@ToshibaAmerica | ToshibaAmerica| @toshiba_STEMeducation </a:t>
            </a:r>
            <a:endParaRPr sz="1400" dirty="0">
              <a:solidFill>
                <a:srgbClr val="80CCB2"/>
              </a:solidFill>
            </a:endParaRPr>
          </a:p>
        </p:txBody>
      </p:sp>
      <p:pic>
        <p:nvPicPr>
          <p:cNvPr id="770" name="Shape 7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29150" y="4180825"/>
            <a:ext cx="439775" cy="439775"/>
          </a:xfrm>
          <a:prstGeom prst="rect">
            <a:avLst/>
          </a:prstGeom>
          <a:noFill/>
          <a:ln>
            <a:noFill/>
          </a:ln>
        </p:spPr>
      </p:pic>
      <p:pic>
        <p:nvPicPr>
          <p:cNvPr id="771" name="Shape 77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403300" y="4180823"/>
            <a:ext cx="439775" cy="439775"/>
          </a:xfrm>
          <a:prstGeom prst="rect">
            <a:avLst/>
          </a:prstGeom>
          <a:noFill/>
          <a:ln>
            <a:noFill/>
          </a:ln>
        </p:spPr>
      </p:pic>
      <p:pic>
        <p:nvPicPr>
          <p:cNvPr id="772" name="Shape 77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054994" y="4222025"/>
            <a:ext cx="439775" cy="3573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Why ExploraVision?</a:t>
            </a:r>
            <a:endParaRPr dirty="0"/>
          </a:p>
        </p:txBody>
      </p:sp>
      <p:sp>
        <p:nvSpPr>
          <p:cNvPr id="570" name="Shape 570"/>
          <p:cNvSpPr txBox="1">
            <a:spLocks noGrp="1"/>
          </p:cNvSpPr>
          <p:nvPr>
            <p:ph type="body" idx="1"/>
          </p:nvPr>
        </p:nvSpPr>
        <p:spPr>
          <a:xfrm>
            <a:off x="6533075" y="2312400"/>
            <a:ext cx="2212200" cy="1033915"/>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dirty="0"/>
              <a:t>Why </a:t>
            </a:r>
            <a:r>
              <a:rPr lang="en" sz="1200" b="1" dirty="0"/>
              <a:t>Bill Nye the Science Guy </a:t>
            </a:r>
            <a:r>
              <a:rPr lang="en" sz="1200" dirty="0"/>
              <a:t>loves ExploraVision and his advice for students </a:t>
            </a:r>
            <a:endParaRPr sz="1200" u="sng" dirty="0"/>
          </a:p>
        </p:txBody>
      </p:sp>
      <p:pic>
        <p:nvPicPr>
          <p:cNvPr id="2" name="Picture 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6626" y="1542614"/>
            <a:ext cx="5271220" cy="2994485"/>
          </a:xfrm>
          <a:prstGeom prst="rect">
            <a:avLst/>
          </a:prstGeom>
        </p:spPr>
      </p:pic>
      <p:sp>
        <p:nvSpPr>
          <p:cNvPr id="3" name="TextBox 2">
            <a:extLst>
              <a:ext uri="{FF2B5EF4-FFF2-40B4-BE49-F238E27FC236}">
                <a16:creationId xmlns:a16="http://schemas.microsoft.com/office/drawing/2014/main" id="{8516028C-4FB4-24CB-B399-45A17BFC912B}"/>
              </a:ext>
            </a:extLst>
          </p:cNvPr>
          <p:cNvSpPr txBox="1"/>
          <p:nvPr/>
        </p:nvSpPr>
        <p:spPr>
          <a:xfrm>
            <a:off x="1333423" y="4567938"/>
            <a:ext cx="5271220" cy="276999"/>
          </a:xfrm>
          <a:prstGeom prst="rect">
            <a:avLst/>
          </a:prstGeom>
          <a:noFill/>
        </p:spPr>
        <p:txBody>
          <a:bodyPr wrap="square" rtlCol="0">
            <a:spAutoFit/>
          </a:bodyPr>
          <a:lstStyle/>
          <a:p>
            <a:r>
              <a:rPr lang="en-US" sz="1200" i="1" dirty="0"/>
              <a:t>Click the image to watch why Bill Nye support ExploraVision</a:t>
            </a:r>
          </a:p>
        </p:txBody>
      </p:sp>
    </p:spTree>
    <p:extLst>
      <p:ext uri="{BB962C8B-B14F-4D97-AF65-F5344CB8AC3E}">
        <p14:creationId xmlns:p14="http://schemas.microsoft.com/office/powerpoint/2010/main" val="416629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Why ExploraVision?</a:t>
            </a:r>
            <a:endParaRPr dirty="0"/>
          </a:p>
        </p:txBody>
      </p:sp>
      <p:sp>
        <p:nvSpPr>
          <p:cNvPr id="570" name="Shape 570"/>
          <p:cNvSpPr txBox="1">
            <a:spLocks noGrp="1"/>
          </p:cNvSpPr>
          <p:nvPr>
            <p:ph type="body" idx="1"/>
          </p:nvPr>
        </p:nvSpPr>
        <p:spPr>
          <a:xfrm>
            <a:off x="6533075" y="2107592"/>
            <a:ext cx="2133847" cy="1537915"/>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dirty="0"/>
              <a:t>How much </a:t>
            </a:r>
            <a:r>
              <a:rPr lang="en" sz="1200" b="1" dirty="0"/>
              <a:t>fun</a:t>
            </a:r>
            <a:r>
              <a:rPr lang="en" sz="1200" dirty="0"/>
              <a:t> the ExploraVision </a:t>
            </a:r>
            <a:r>
              <a:rPr lang="en" sz="1200" b="1" dirty="0"/>
              <a:t>past winner </a:t>
            </a:r>
            <a:r>
              <a:rPr lang="en" sz="1200" dirty="0"/>
              <a:t>had with working on ExploraVision, what he has learned from the program, and his </a:t>
            </a:r>
            <a:r>
              <a:rPr lang="en" sz="1200" b="1" dirty="0"/>
              <a:t>advice</a:t>
            </a:r>
            <a:r>
              <a:rPr lang="en" sz="1200" dirty="0"/>
              <a:t> for students </a:t>
            </a:r>
            <a:endParaRPr sz="1200" u="sng" dirty="0"/>
          </a:p>
        </p:txBody>
      </p:sp>
      <p:pic>
        <p:nvPicPr>
          <p:cNvPr id="3" name="Picture 2">
            <a:hlinkClick r:id="rId3"/>
            <a:extLst>
              <a:ext uri="{FF2B5EF4-FFF2-40B4-BE49-F238E27FC236}">
                <a16:creationId xmlns:a16="http://schemas.microsoft.com/office/drawing/2014/main" id="{1F61E0DB-5DDE-4786-BC43-9133E88433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7149" y="1485071"/>
            <a:ext cx="4903304" cy="2782957"/>
          </a:xfrm>
          <a:prstGeom prst="rect">
            <a:avLst/>
          </a:prstGeom>
        </p:spPr>
      </p:pic>
      <p:sp>
        <p:nvSpPr>
          <p:cNvPr id="2" name="TextBox 1">
            <a:extLst>
              <a:ext uri="{FF2B5EF4-FFF2-40B4-BE49-F238E27FC236}">
                <a16:creationId xmlns:a16="http://schemas.microsoft.com/office/drawing/2014/main" id="{B306562E-4418-3CDF-4346-5A72A039F151}"/>
              </a:ext>
            </a:extLst>
          </p:cNvPr>
          <p:cNvSpPr txBox="1"/>
          <p:nvPr/>
        </p:nvSpPr>
        <p:spPr>
          <a:xfrm>
            <a:off x="1397254" y="4294131"/>
            <a:ext cx="4794998" cy="276999"/>
          </a:xfrm>
          <a:prstGeom prst="rect">
            <a:avLst/>
          </a:prstGeom>
          <a:noFill/>
        </p:spPr>
        <p:txBody>
          <a:bodyPr wrap="square" rtlCol="0">
            <a:spAutoFit/>
          </a:bodyPr>
          <a:lstStyle/>
          <a:p>
            <a:r>
              <a:rPr lang="en-US" sz="1200" i="1" dirty="0"/>
              <a:t>Click the image to watch how ExploraVision made a difference</a:t>
            </a:r>
          </a:p>
        </p:txBody>
      </p:sp>
    </p:spTree>
    <p:extLst>
      <p:ext uri="{BB962C8B-B14F-4D97-AF65-F5344CB8AC3E}">
        <p14:creationId xmlns:p14="http://schemas.microsoft.com/office/powerpoint/2010/main" val="57915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6977682"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can you engage young kids?</a:t>
            </a:r>
            <a:endParaRPr dirty="0"/>
          </a:p>
        </p:txBody>
      </p:sp>
      <p:sp>
        <p:nvSpPr>
          <p:cNvPr id="570" name="Shape 570"/>
          <p:cNvSpPr txBox="1">
            <a:spLocks noGrp="1"/>
          </p:cNvSpPr>
          <p:nvPr>
            <p:ph type="body" idx="1"/>
          </p:nvPr>
        </p:nvSpPr>
        <p:spPr>
          <a:xfrm>
            <a:off x="6533075" y="2312400"/>
            <a:ext cx="2212200" cy="1557235"/>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dirty="0"/>
              <a:t>How did a </a:t>
            </a:r>
            <a:r>
              <a:rPr lang="en" sz="1200" b="1" dirty="0"/>
              <a:t>K-3</a:t>
            </a:r>
            <a:r>
              <a:rPr lang="en" sz="1200" dirty="0"/>
              <a:t> </a:t>
            </a:r>
            <a:r>
              <a:rPr lang="en" sz="1200" b="1" dirty="0"/>
              <a:t>mentor</a:t>
            </a:r>
            <a:r>
              <a:rPr lang="en" sz="1200" dirty="0"/>
              <a:t> engage younger kids in ExploraVision? Learn from her about how to encourage young minds and to on course</a:t>
            </a:r>
            <a:endParaRPr sz="1200" u="sng" dirty="0"/>
          </a:p>
        </p:txBody>
      </p:sp>
      <p:pic>
        <p:nvPicPr>
          <p:cNvPr id="3" name="Picture 2">
            <a:hlinkClick r:id="rId3"/>
            <a:extLst>
              <a:ext uri="{FF2B5EF4-FFF2-40B4-BE49-F238E27FC236}">
                <a16:creationId xmlns:a16="http://schemas.microsoft.com/office/drawing/2014/main" id="{F7081C5B-B509-4028-A95E-2369EA2973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9199" y="1597875"/>
            <a:ext cx="4903305" cy="2796210"/>
          </a:xfrm>
          <a:prstGeom prst="rect">
            <a:avLst/>
          </a:prstGeom>
        </p:spPr>
      </p:pic>
      <p:sp>
        <p:nvSpPr>
          <p:cNvPr id="2" name="TextBox 1">
            <a:extLst>
              <a:ext uri="{FF2B5EF4-FFF2-40B4-BE49-F238E27FC236}">
                <a16:creationId xmlns:a16="http://schemas.microsoft.com/office/drawing/2014/main" id="{E188920A-474D-70B7-8069-C141EFC52F46}"/>
              </a:ext>
            </a:extLst>
          </p:cNvPr>
          <p:cNvSpPr txBox="1"/>
          <p:nvPr/>
        </p:nvSpPr>
        <p:spPr>
          <a:xfrm>
            <a:off x="1259305" y="4374341"/>
            <a:ext cx="4879241" cy="276999"/>
          </a:xfrm>
          <a:prstGeom prst="rect">
            <a:avLst/>
          </a:prstGeom>
          <a:noFill/>
        </p:spPr>
        <p:txBody>
          <a:bodyPr wrap="square" rtlCol="0">
            <a:spAutoFit/>
          </a:bodyPr>
          <a:lstStyle/>
          <a:p>
            <a:r>
              <a:rPr lang="en-US" sz="1200" i="1" dirty="0"/>
              <a:t>Click the image to watch how to implement ExploraVision to K-3 kids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How can you incorporate in your classroom? </a:t>
            </a:r>
            <a:endParaRPr dirty="0"/>
          </a:p>
        </p:txBody>
      </p:sp>
      <p:sp>
        <p:nvSpPr>
          <p:cNvPr id="570" name="Shape 570"/>
          <p:cNvSpPr txBox="1">
            <a:spLocks noGrp="1"/>
          </p:cNvSpPr>
          <p:nvPr>
            <p:ph type="body" idx="1"/>
          </p:nvPr>
        </p:nvSpPr>
        <p:spPr>
          <a:xfrm>
            <a:off x="6533075" y="2312400"/>
            <a:ext cx="2212200" cy="163703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dirty="0"/>
              <a:t>How do you engage younger students in ExploraVision? Learn from </a:t>
            </a:r>
            <a:r>
              <a:rPr lang="en-US" sz="1200" dirty="0"/>
              <a:t>Ms. Jennifer O Sullivan</a:t>
            </a:r>
            <a:r>
              <a:rPr lang="en" sz="1200" dirty="0"/>
              <a:t>, a 4-6 teacher, who uses the program and her advise,</a:t>
            </a:r>
            <a:endParaRPr sz="1200" u="sng" dirty="0"/>
          </a:p>
        </p:txBody>
      </p:sp>
      <p:pic>
        <p:nvPicPr>
          <p:cNvPr id="4" name="Picture 3">
            <a:hlinkClick r:id="rId3"/>
            <a:extLst>
              <a:ext uri="{FF2B5EF4-FFF2-40B4-BE49-F238E27FC236}">
                <a16:creationId xmlns:a16="http://schemas.microsoft.com/office/drawing/2014/main" id="{8CCA81C3-5674-43E0-96CB-475B240DA7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26434" y="1693741"/>
            <a:ext cx="4943061" cy="2874348"/>
          </a:xfrm>
          <a:prstGeom prst="rect">
            <a:avLst/>
          </a:prstGeom>
        </p:spPr>
      </p:pic>
      <p:sp>
        <p:nvSpPr>
          <p:cNvPr id="2" name="TextBox 1">
            <a:extLst>
              <a:ext uri="{FF2B5EF4-FFF2-40B4-BE49-F238E27FC236}">
                <a16:creationId xmlns:a16="http://schemas.microsoft.com/office/drawing/2014/main" id="{5D577F35-386B-39E2-3A86-D07DCC08CE3D}"/>
              </a:ext>
            </a:extLst>
          </p:cNvPr>
          <p:cNvSpPr txBox="1"/>
          <p:nvPr/>
        </p:nvSpPr>
        <p:spPr>
          <a:xfrm>
            <a:off x="1235242" y="4454551"/>
            <a:ext cx="4868779" cy="261610"/>
          </a:xfrm>
          <a:prstGeom prst="rect">
            <a:avLst/>
          </a:prstGeom>
          <a:noFill/>
        </p:spPr>
        <p:txBody>
          <a:bodyPr wrap="square" rtlCol="0">
            <a:spAutoFit/>
          </a:bodyPr>
          <a:lstStyle/>
          <a:p>
            <a:r>
              <a:rPr lang="en-US" sz="1100" i="1" dirty="0"/>
              <a:t>Click the image to watch how to implement ExploraVision in your classroom</a:t>
            </a:r>
          </a:p>
        </p:txBody>
      </p:sp>
    </p:spTree>
    <p:extLst>
      <p:ext uri="{BB962C8B-B14F-4D97-AF65-F5344CB8AC3E}">
        <p14:creationId xmlns:p14="http://schemas.microsoft.com/office/powerpoint/2010/main" val="307054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How can you incorporate in your classroom? </a:t>
            </a:r>
            <a:endParaRPr dirty="0"/>
          </a:p>
        </p:txBody>
      </p:sp>
      <p:sp>
        <p:nvSpPr>
          <p:cNvPr id="570" name="Shape 570"/>
          <p:cNvSpPr txBox="1">
            <a:spLocks noGrp="1"/>
          </p:cNvSpPr>
          <p:nvPr>
            <p:ph type="body" idx="1"/>
          </p:nvPr>
        </p:nvSpPr>
        <p:spPr>
          <a:xfrm>
            <a:off x="6533075" y="2312400"/>
            <a:ext cx="2212200" cy="1552464"/>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dirty="0"/>
              <a:t>How do you engage younger students in ExploraVision? Learn from </a:t>
            </a:r>
            <a:r>
              <a:rPr lang="en-US" sz="1200" dirty="0"/>
              <a:t>Ms. Maureen Foelkl</a:t>
            </a:r>
            <a:r>
              <a:rPr lang="en" sz="1200" dirty="0"/>
              <a:t>, a 4-6 teacher, who uses the program and her advise,</a:t>
            </a:r>
            <a:endParaRPr sz="1200" u="sng" dirty="0"/>
          </a:p>
        </p:txBody>
      </p:sp>
      <p:pic>
        <p:nvPicPr>
          <p:cNvPr id="6" name="Picture 5">
            <a:hlinkClick r:id="rId3"/>
            <a:extLst>
              <a:ext uri="{FF2B5EF4-FFF2-40B4-BE49-F238E27FC236}">
                <a16:creationId xmlns:a16="http://schemas.microsoft.com/office/drawing/2014/main" id="{8E9FE86F-C1A3-4751-8E4B-EF16ED889D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00" y="1643228"/>
            <a:ext cx="4962144" cy="2901697"/>
          </a:xfrm>
          <a:prstGeom prst="rect">
            <a:avLst/>
          </a:prstGeom>
        </p:spPr>
      </p:pic>
    </p:spTree>
    <p:extLst>
      <p:ext uri="{BB962C8B-B14F-4D97-AF65-F5344CB8AC3E}">
        <p14:creationId xmlns:p14="http://schemas.microsoft.com/office/powerpoint/2010/main" val="354170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1303800" y="598575"/>
            <a:ext cx="74877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Introducing Toshiba/NSTA ExploraVision</a:t>
            </a:r>
            <a:endParaRPr b="1"/>
          </a:p>
        </p:txBody>
      </p:sp>
      <p:sp>
        <p:nvSpPr>
          <p:cNvPr id="578" name="Shape 578"/>
          <p:cNvSpPr txBox="1">
            <a:spLocks noGrp="1"/>
          </p:cNvSpPr>
          <p:nvPr>
            <p:ph type="body" idx="1"/>
          </p:nvPr>
        </p:nvSpPr>
        <p:spPr>
          <a:xfrm>
            <a:off x="1075200" y="1151850"/>
            <a:ext cx="7487700"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F7941D"/>
              </a:buClr>
              <a:buSzPts val="1400"/>
              <a:buChar char="●"/>
            </a:pPr>
            <a:r>
              <a:rPr lang="en" sz="1400" dirty="0">
                <a:solidFill>
                  <a:srgbClr val="F7941D"/>
                </a:solidFill>
              </a:rPr>
              <a:t>ExploraVision is a STEM competition for K-12 students in the US and Canada </a:t>
            </a:r>
            <a:endParaRPr sz="1400"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It challenges students to </a:t>
            </a:r>
            <a:r>
              <a:rPr lang="en" sz="1400" b="1" dirty="0">
                <a:solidFill>
                  <a:srgbClr val="F7941D"/>
                </a:solidFill>
              </a:rPr>
              <a:t>think creatively</a:t>
            </a:r>
            <a:r>
              <a:rPr lang="en" sz="1400" dirty="0">
                <a:solidFill>
                  <a:srgbClr val="F7941D"/>
                </a:solidFill>
              </a:rPr>
              <a:t> yet </a:t>
            </a:r>
            <a:r>
              <a:rPr lang="en" sz="1400" b="1" dirty="0">
                <a:solidFill>
                  <a:srgbClr val="F7941D"/>
                </a:solidFill>
              </a:rPr>
              <a:t>collabratively</a:t>
            </a:r>
            <a:r>
              <a:rPr lang="en" sz="1400" dirty="0">
                <a:solidFill>
                  <a:srgbClr val="F7941D"/>
                </a:solidFill>
              </a:rPr>
              <a:t> about current scientific research and technology</a:t>
            </a:r>
            <a:r>
              <a:rPr lang="en" sz="1400" dirty="0"/>
              <a:t> and its limitations</a:t>
            </a:r>
            <a:endParaRPr sz="1400"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Teams of 2-4 research an existing technology and </a:t>
            </a:r>
            <a:r>
              <a:rPr lang="en" sz="1400" b="1" dirty="0">
                <a:solidFill>
                  <a:srgbClr val="F7941D"/>
                </a:solidFill>
              </a:rPr>
              <a:t>envision what that technology might look like 10 and more years in the future</a:t>
            </a:r>
            <a:endParaRPr sz="1400" b="1"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Teams then identify what scientific “breakthroughs” are required for their idea to become a reality and </a:t>
            </a:r>
            <a:r>
              <a:rPr lang="en" sz="1400" b="1" dirty="0">
                <a:solidFill>
                  <a:srgbClr val="F7941D"/>
                </a:solidFill>
              </a:rPr>
              <a:t>describe the consequences</a:t>
            </a:r>
            <a:r>
              <a:rPr lang="en" sz="1400" dirty="0">
                <a:solidFill>
                  <a:srgbClr val="F7941D"/>
                </a:solidFill>
              </a:rPr>
              <a:t> that technology may have on society</a:t>
            </a:r>
            <a:endParaRPr sz="1400"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Teams then </a:t>
            </a:r>
            <a:r>
              <a:rPr lang="en" sz="1400" b="1" dirty="0">
                <a:solidFill>
                  <a:srgbClr val="F7941D"/>
                </a:solidFill>
              </a:rPr>
              <a:t>describe the idea with a visual in online form</a:t>
            </a:r>
            <a:endParaRPr lang="en" sz="1400" dirty="0"/>
          </a:p>
          <a:p>
            <a:pPr lvl="0" indent="-317500">
              <a:buSzPts val="1400"/>
            </a:pPr>
            <a:r>
              <a:rPr lang="en" sz="1400" dirty="0">
                <a:solidFill>
                  <a:srgbClr val="F7941D"/>
                </a:solidFill>
              </a:rPr>
              <a:t>Then 4-12 grade finalists </a:t>
            </a:r>
            <a:r>
              <a:rPr lang="en" sz="1400" b="1" dirty="0"/>
              <a:t>develop a prototype, build </a:t>
            </a:r>
            <a:r>
              <a:rPr lang="en" sz="1400" b="1" dirty="0">
                <a:solidFill>
                  <a:srgbClr val="F7941D"/>
                </a:solidFill>
              </a:rPr>
              <a:t>a website with a short</a:t>
            </a:r>
            <a:r>
              <a:rPr lang="en" sz="1400" b="1" dirty="0"/>
              <a:t> video, or live online presentation to judges </a:t>
            </a:r>
            <a:r>
              <a:rPr lang="en" sz="1400" dirty="0">
                <a:solidFill>
                  <a:srgbClr val="F7941D"/>
                </a:solidFill>
              </a:rPr>
              <a:t>of their invention</a:t>
            </a:r>
          </a:p>
          <a:p>
            <a:pPr marL="457200" lvl="0" indent="-317500" rtl="0">
              <a:spcBef>
                <a:spcPts val="0"/>
              </a:spcBef>
              <a:spcAft>
                <a:spcPts val="0"/>
              </a:spcAft>
              <a:buClr>
                <a:srgbClr val="F7941D"/>
              </a:buClr>
              <a:buSzPts val="1400"/>
              <a:buChar char="●"/>
            </a:pPr>
            <a:r>
              <a:rPr lang="en" sz="1400" dirty="0"/>
              <a:t>K-3 finalists </a:t>
            </a:r>
            <a:r>
              <a:rPr lang="en" sz="1400" b="1" dirty="0"/>
              <a:t>create vitual poster </a:t>
            </a:r>
            <a:r>
              <a:rPr lang="en" sz="1400" dirty="0"/>
              <a:t>and </a:t>
            </a:r>
            <a:r>
              <a:rPr lang="en" sz="1400" b="1" dirty="0"/>
              <a:t>live online presentation to judges</a:t>
            </a:r>
            <a:endParaRPr sz="1400" b="1"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ExploraVision is more than a science fair or a competition—it lets you </a:t>
            </a:r>
            <a:r>
              <a:rPr lang="en" sz="1400" b="1" dirty="0">
                <a:solidFill>
                  <a:srgbClr val="F7941D"/>
                </a:solidFill>
              </a:rPr>
              <a:t>dream big </a:t>
            </a:r>
            <a:r>
              <a:rPr lang="en" sz="1400" dirty="0">
                <a:solidFill>
                  <a:srgbClr val="F7941D"/>
                </a:solidFill>
              </a:rPr>
              <a:t>and </a:t>
            </a:r>
            <a:r>
              <a:rPr lang="en" sz="1400" b="1" dirty="0">
                <a:solidFill>
                  <a:srgbClr val="F7941D"/>
                </a:solidFill>
              </a:rPr>
              <a:t>solve a problem you care about</a:t>
            </a:r>
            <a:r>
              <a:rPr lang="en" sz="1400" dirty="0">
                <a:solidFill>
                  <a:srgbClr val="F7941D"/>
                </a:solidFill>
              </a:rPr>
              <a:t> using science!</a:t>
            </a:r>
            <a:endParaRPr sz="1400" b="1" dirty="0">
              <a:solidFill>
                <a:srgbClr val="F7941D"/>
              </a:solidFill>
            </a:endParaRPr>
          </a:p>
        </p:txBody>
      </p:sp>
      <p:pic>
        <p:nvPicPr>
          <p:cNvPr id="579" name="Shape 5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36100" y="4526750"/>
            <a:ext cx="834050" cy="514325"/>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TotalTime>
  <Words>3691</Words>
  <Application>Microsoft Office PowerPoint</Application>
  <PresentationFormat>On-screen Show (16:9)</PresentationFormat>
  <Paragraphs>281</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Nunito</vt:lpstr>
      <vt:lpstr>Raleway</vt:lpstr>
      <vt:lpstr>Maven Pro</vt:lpstr>
      <vt:lpstr>Momentum</vt:lpstr>
      <vt:lpstr>Momentum</vt:lpstr>
      <vt:lpstr>An Introduction to Problem Solving Through Project-Based Learning </vt:lpstr>
      <vt:lpstr>Table of Contents</vt:lpstr>
      <vt:lpstr>What is ExploraVision?</vt:lpstr>
      <vt:lpstr>Why ExploraVision?</vt:lpstr>
      <vt:lpstr>Why ExploraVision?</vt:lpstr>
      <vt:lpstr>How can you engage young kids?</vt:lpstr>
      <vt:lpstr>How can you incorporate in your classroom? </vt:lpstr>
      <vt:lpstr>How can you incorporate in your classroom? </vt:lpstr>
      <vt:lpstr>Introducing Toshiba/NSTA ExploraVision</vt:lpstr>
      <vt:lpstr>Brainstorming: Solve Problems by Asking Questions</vt:lpstr>
      <vt:lpstr>Brainstorming: Inventors Who Solved Problems</vt:lpstr>
      <vt:lpstr>PowerPoint Presentation</vt:lpstr>
      <vt:lpstr>PowerPoint Presentation</vt:lpstr>
      <vt:lpstr>PowerPoint Presentation</vt:lpstr>
      <vt:lpstr>PowerPoint Presentation</vt:lpstr>
      <vt:lpstr>Research: Understanding Your Topic</vt:lpstr>
      <vt:lpstr>Past ExploraVision Winners, Grades K-3</vt:lpstr>
      <vt:lpstr>Past ExploraVision Winners, Grades K-3</vt:lpstr>
      <vt:lpstr>Past ExploraVision Winners, Grades 4-6</vt:lpstr>
      <vt:lpstr>Past ExploraVision Winners, Grades 4-6</vt:lpstr>
      <vt:lpstr>Engineering Process for Problem Solving </vt:lpstr>
      <vt:lpstr>Components Required to Complete a Project </vt:lpstr>
      <vt:lpstr>Key Components: Breakthroughs, Design Process, and Consequences </vt:lpstr>
      <vt:lpstr>Summary and Sources: Abstract and Bibliography</vt:lpstr>
      <vt:lpstr>Communication: Website &amp; Video</vt:lpstr>
      <vt:lpstr>Judge Expectations</vt:lpstr>
      <vt:lpstr>Resources</vt:lpstr>
      <vt:lpstr>Resources</vt:lpstr>
      <vt:lpstr>Resources</vt:lpstr>
      <vt:lpstr>Resources &amp; Collaboration Tools</vt:lpstr>
      <vt:lpstr>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Problem Solving Through Project-Based Learning</dc:title>
  <dc:creator>Fischer, Mizuho (TAI)</dc:creator>
  <cp:lastModifiedBy>Fischer, Mizuho (TAI)</cp:lastModifiedBy>
  <cp:revision>59</cp:revision>
  <dcterms:modified xsi:type="dcterms:W3CDTF">2023-07-27T21:02:20Z</dcterms:modified>
</cp:coreProperties>
</file>