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5"/>
  </p:notesMasterIdLst>
  <p:sldIdLst>
    <p:sldId id="256" r:id="rId3"/>
    <p:sldId id="257" r:id="rId4"/>
    <p:sldId id="258" r:id="rId5"/>
    <p:sldId id="282" r:id="rId6"/>
    <p:sldId id="283" r:id="rId7"/>
    <p:sldId id="259" r:id="rId8"/>
    <p:sldId id="281" r:id="rId9"/>
    <p:sldId id="288" r:id="rId10"/>
    <p:sldId id="260" r:id="rId11"/>
    <p:sldId id="261" r:id="rId12"/>
    <p:sldId id="262" r:id="rId13"/>
    <p:sldId id="263" r:id="rId14"/>
    <p:sldId id="264" r:id="rId15"/>
    <p:sldId id="265" r:id="rId16"/>
    <p:sldId id="266" r:id="rId17"/>
    <p:sldId id="267" r:id="rId18"/>
    <p:sldId id="268" r:id="rId19"/>
    <p:sldId id="289" r:id="rId20"/>
    <p:sldId id="279" r:id="rId21"/>
    <p:sldId id="269" r:id="rId22"/>
    <p:sldId id="280" r:id="rId23"/>
    <p:sldId id="270" r:id="rId24"/>
    <p:sldId id="271" r:id="rId25"/>
    <p:sldId id="272" r:id="rId26"/>
    <p:sldId id="273" r:id="rId27"/>
    <p:sldId id="274" r:id="rId28"/>
    <p:sldId id="275" r:id="rId29"/>
    <p:sldId id="276" r:id="rId30"/>
    <p:sldId id="285" r:id="rId31"/>
    <p:sldId id="277" r:id="rId32"/>
    <p:sldId id="286" r:id="rId33"/>
    <p:sldId id="278" r:id="rId34"/>
  </p:sldIdLst>
  <p:sldSz cx="9144000" cy="5143500" type="screen16x9"/>
  <p:notesSz cx="6858000" cy="9144000"/>
  <p:embeddedFontLst>
    <p:embeddedFont>
      <p:font typeface="Maven Pro" panose="020B0604020202020204" charset="0"/>
      <p:regular r:id="rId36"/>
      <p:bold r:id="rId37"/>
    </p:embeddedFont>
    <p:embeddedFont>
      <p:font typeface="Nunito" pitchFamily="2" charset="0"/>
      <p:regular r:id="rId38"/>
      <p:bold r:id="rId39"/>
      <p:italic r:id="rId40"/>
      <p:boldItalic r:id="rId41"/>
    </p:embeddedFont>
    <p:embeddedFont>
      <p:font typeface="Raleway"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2579" autoAdjust="0"/>
  </p:normalViewPr>
  <p:slideViewPr>
    <p:cSldViewPr snapToGrid="0">
      <p:cViewPr varScale="1">
        <p:scale>
          <a:sx n="101" d="100"/>
          <a:sy n="101" d="100"/>
        </p:scale>
        <p:origin x="893"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R1EH5GvydEE&amp;vl=en-U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www.asce.org/about_civil_engineering/" TargetMode="External"/><Relationship Id="rId13" Type="http://schemas.openxmlformats.org/officeDocument/2006/relationships/hyperlink" Target="https://www.uspto.gov/kids/index.html" TargetMode="External"/><Relationship Id="rId3" Type="http://schemas.openxmlformats.org/officeDocument/2006/relationships/hyperlink" Target="https://www.sciencefriday.com/" TargetMode="External"/><Relationship Id="rId7" Type="http://schemas.openxmlformats.org/officeDocument/2006/relationships/hyperlink" Target="https://getreferralmd.com/2018/01/future-healthcare-technology-advancements-2018/" TargetMode="External"/><Relationship Id="rId12" Type="http://schemas.openxmlformats.org/officeDocument/2006/relationships/hyperlink" Target="https://newatlas.com/robotic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ibm.com/watson/?S_PKG=AW&amp;cm_mmc=Search_Google-_-Corporate+Advertising_Pillars-_-NA_US-_-artificial+intelligence_Exact_AW&amp;cm_mmca1=000027HR&amp;cm_mmca2=10006704&amp;cm_mmca7=9067609&amp;cm_mmca8=aud-439375932447:kwd-296308832119&amp;cm_mmca9=846ba176-3c44-470d-a269-3b679bbff69b&amp;cm_mmca10=270029170792&amp;cm_mmca11=e&amp;mkwid=846ba176-3c44-470d-a269-3b679bbff69b|447|134046&amp;cvosrc=ppc.google.artificial%20intelligence&amp;cvo_campaign=000027HR&amp;cvo_crid=270029170792&amp;Matchtype=e" TargetMode="External"/><Relationship Id="rId11" Type="http://schemas.openxmlformats.org/officeDocument/2006/relationships/hyperlink" Target="https://climate.nasa.gov/" TargetMode="External"/><Relationship Id="rId5" Type="http://schemas.openxmlformats.org/officeDocument/2006/relationships/hyperlink" Target="https://www.nasa.gov/" TargetMode="External"/><Relationship Id="rId10" Type="http://schemas.openxmlformats.org/officeDocument/2006/relationships/hyperlink" Target="https://www.energy.gov/science-innovation/clean-energy" TargetMode="External"/><Relationship Id="rId4" Type="http://schemas.openxmlformats.org/officeDocument/2006/relationships/hyperlink" Target="https://www.nationalgeographic.com/" TargetMode="External"/><Relationship Id="rId9" Type="http://schemas.openxmlformats.org/officeDocument/2006/relationships/hyperlink" Target="https://www.environmentalscience.org/career/agricultural-engineer"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fxJWin195k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thisisstatistics.org/student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3" name="Shape 5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2" name="Shape 5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u="sng"/>
              <a:t>Teacher notes:</a:t>
            </a:r>
            <a:endParaRPr sz="1400" u="sng"/>
          </a:p>
          <a:p>
            <a:pPr marL="457200" lvl="0" indent="-317500" rtl="0">
              <a:spcBef>
                <a:spcPts val="0"/>
              </a:spcBef>
              <a:spcAft>
                <a:spcPts val="0"/>
              </a:spcAft>
              <a:buSzPts val="1400"/>
              <a:buChar char="●"/>
            </a:pPr>
            <a:r>
              <a:rPr lang="en" sz="1400"/>
              <a:t>Ask students to answer these questions and think about inventors as they brainstorm problems that need solving</a:t>
            </a:r>
            <a:endParaRPr sz="1400"/>
          </a:p>
          <a:p>
            <a:pPr marL="457200" lvl="0" indent="-317500" rtl="0">
              <a:spcBef>
                <a:spcPts val="0"/>
              </a:spcBef>
              <a:spcAft>
                <a:spcPts val="0"/>
              </a:spcAft>
              <a:buSzPts val="1400"/>
              <a:buChar char="●"/>
            </a:pPr>
            <a:r>
              <a:rPr lang="en" sz="1400"/>
              <a:t>For older students, ask them to think about inefficiencies they experience in daily life. Phrase those as questions. For instance, “How can you improve the battery life of your phone without closing all of the apps?”</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0" name="Shape 5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u="sng" dirty="0">
                <a:solidFill>
                  <a:schemeClr val="dk1"/>
                </a:solidFill>
              </a:rPr>
              <a:t>Teacher notes</a:t>
            </a:r>
            <a:endParaRPr sz="1400" u="sng"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Explain that all these inventions solve a specific problem</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Ask students to look around them and think ‘how could that be better? </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Introduce the idea that inventions are often discussed in terms of impact - how much they have changed many people’s lives. </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The first step in any invention is coming up with a problem that hasn’t been solved</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It’s key that students are passionate about the problem</a:t>
            </a:r>
            <a:endParaRPr sz="1400" dirty="0">
              <a:solidFill>
                <a:schemeClr val="dk1"/>
              </a:solidFill>
            </a:endParaRPr>
          </a:p>
          <a:p>
            <a:pPr marL="0" lvl="0" indent="0"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9" name="Shape 6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8" name="Shape 6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u="sng">
                <a:solidFill>
                  <a:schemeClr val="dk1"/>
                </a:solidFill>
              </a:rPr>
              <a:t>Teacher notes</a:t>
            </a:r>
            <a:endParaRPr sz="1400" u="sng">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Ask your students these questions and share their story</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It might be a great way to collaborate with social study or English teacher</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Ask students to bring some of the current stories on the newspaper or science websites and share with the class</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Ask students to pick and write about a technology they use and want to improve- encourage them to be creative with their ideas as a homework</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For higher grade teachers: ask students to go through some of the science-related websites to read up on some of the technology and/or issues they’re interested in and want to know more and improve </a:t>
            </a:r>
            <a:endParaRPr sz="14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6" name="Shape 6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r>
              <a:rPr lang="en" sz="1200" u="sng" dirty="0">
                <a:solidFill>
                  <a:schemeClr val="dk1"/>
                </a:solidFill>
              </a:rPr>
              <a:t>Teacher notes</a:t>
            </a:r>
            <a:endParaRPr sz="1200" u="sng" dirty="0">
              <a:solidFill>
                <a:schemeClr val="dk1"/>
              </a:solidFill>
            </a:endParaRPr>
          </a:p>
          <a:p>
            <a:pPr marL="457200" lvl="0" indent="-304800" rtl="0">
              <a:spcBef>
                <a:spcPts val="0"/>
              </a:spcBef>
              <a:spcAft>
                <a:spcPts val="0"/>
              </a:spcAft>
              <a:buClr>
                <a:schemeClr val="dk1"/>
              </a:buClr>
              <a:buSzPts val="1200"/>
              <a:buChar char="●"/>
            </a:pPr>
            <a:r>
              <a:rPr lang="en" sz="1200" dirty="0">
                <a:solidFill>
                  <a:schemeClr val="dk1"/>
                </a:solidFill>
              </a:rPr>
              <a:t>Ask students to list all questions outlining what they would investigate. </a:t>
            </a:r>
            <a:endParaRPr sz="1200" dirty="0">
              <a:solidFill>
                <a:schemeClr val="dk1"/>
              </a:solidFill>
            </a:endParaRPr>
          </a:p>
          <a:p>
            <a:pPr marL="457200" lvl="0" indent="-304800" rtl="0">
              <a:spcBef>
                <a:spcPts val="0"/>
              </a:spcBef>
              <a:spcAft>
                <a:spcPts val="0"/>
              </a:spcAft>
              <a:buClr>
                <a:schemeClr val="dk1"/>
              </a:buClr>
              <a:buSzPts val="1200"/>
              <a:buChar char="●"/>
            </a:pPr>
            <a:r>
              <a:rPr lang="en" sz="1200" dirty="0">
                <a:solidFill>
                  <a:schemeClr val="dk1"/>
                </a:solidFill>
              </a:rPr>
              <a:t>Help your students to paraphrase their questions to  “How can we...?” or “Is there an alternative to…?”</a:t>
            </a:r>
            <a:endParaRPr sz="1200" dirty="0">
              <a:solidFill>
                <a:schemeClr val="dk1"/>
              </a:solidFill>
            </a:endParaRPr>
          </a:p>
          <a:p>
            <a:pPr marL="457200" lvl="0" indent="-304800" rtl="0">
              <a:spcBef>
                <a:spcPts val="0"/>
              </a:spcBef>
              <a:spcAft>
                <a:spcPts val="0"/>
              </a:spcAft>
              <a:buClr>
                <a:schemeClr val="dk1"/>
              </a:buClr>
              <a:buSzPts val="1200"/>
              <a:buChar char="●"/>
            </a:pPr>
            <a:r>
              <a:rPr lang="en" sz="1200" dirty="0">
                <a:solidFill>
                  <a:schemeClr val="dk1"/>
                </a:solidFill>
              </a:rPr>
              <a:t>Students use the sentence starters above to help formulate their question. </a:t>
            </a:r>
            <a:endParaRPr sz="1200" dirty="0">
              <a:solidFill>
                <a:schemeClr val="dk1"/>
              </a:solidFill>
            </a:endParaRPr>
          </a:p>
          <a:p>
            <a:pPr marL="457200" lvl="0" indent="-304800" rtl="0">
              <a:spcBef>
                <a:spcPts val="0"/>
              </a:spcBef>
              <a:spcAft>
                <a:spcPts val="0"/>
              </a:spcAft>
              <a:buClr>
                <a:schemeClr val="dk1"/>
              </a:buClr>
              <a:buSzPts val="1200"/>
              <a:buChar char="●"/>
            </a:pPr>
            <a:r>
              <a:rPr lang="en" sz="1200" dirty="0">
                <a:solidFill>
                  <a:schemeClr val="dk1"/>
                </a:solidFill>
              </a:rPr>
              <a:t>Students rank questions to top 3 to investigate.</a:t>
            </a:r>
            <a:endParaRPr sz="1200"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8" name="Shape 6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u="sng" dirty="0">
                <a:solidFill>
                  <a:schemeClr val="dk1"/>
                </a:solidFill>
              </a:rPr>
              <a:t>Teacher notes</a:t>
            </a:r>
            <a:endParaRPr sz="1400" u="sng"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Also introduce these areas of issues to students to help them expand their questions and area of concerns</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Ask students to pick top three and share why they’re interested in the area of concerns</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Might want to remind or introduce what AI is</a:t>
            </a:r>
            <a:endParaRPr sz="1400" dirty="0">
              <a:solidFill>
                <a:schemeClr val="dk1"/>
              </a:solidFill>
            </a:endParaRPr>
          </a:p>
          <a:p>
            <a:pPr marL="914400" lvl="1" indent="-317500" rtl="0">
              <a:spcBef>
                <a:spcPts val="0"/>
              </a:spcBef>
              <a:spcAft>
                <a:spcPts val="0"/>
              </a:spcAft>
              <a:buClr>
                <a:schemeClr val="dk1"/>
              </a:buClr>
              <a:buSzPts val="1400"/>
              <a:buChar char="○"/>
            </a:pPr>
            <a:r>
              <a:rPr lang="en" sz="1400" u="sng" dirty="0">
                <a:solidFill>
                  <a:schemeClr val="hlink"/>
                </a:solidFill>
                <a:hlinkClick r:id="rId3"/>
              </a:rPr>
              <a:t>https://www.youtube.com/watch?v=R1EH5GvydEE&amp;vl=en-US</a:t>
            </a:r>
            <a:endParaRPr sz="1400" dirty="0">
              <a:solidFill>
                <a:schemeClr val="dk1"/>
              </a:solidFill>
            </a:endParaRPr>
          </a:p>
          <a:p>
            <a:pPr marL="914400" lvl="1" indent="-317500" rtl="0">
              <a:spcBef>
                <a:spcPts val="0"/>
              </a:spcBef>
              <a:spcAft>
                <a:spcPts val="0"/>
              </a:spcAft>
              <a:buClr>
                <a:schemeClr val="dk1"/>
              </a:buClr>
              <a:buSzPts val="1400"/>
              <a:buChar char="○"/>
            </a:pPr>
            <a:r>
              <a:rPr lang="en" sz="1400" dirty="0">
                <a:solidFill>
                  <a:schemeClr val="dk1"/>
                </a:solidFill>
              </a:rPr>
              <a:t>https://www.youtube.com/watch?v=mJeNghZXtMo </a:t>
            </a:r>
            <a:endParaRPr sz="1400"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6" name="Shape 6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400" u="sng">
                <a:solidFill>
                  <a:schemeClr val="dk1"/>
                </a:solidFill>
              </a:rPr>
              <a:t>Teacher notes</a:t>
            </a:r>
            <a:endParaRPr sz="1400" u="sng">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Give homework depending on students’ area of concerns, provide further reading resources link to them; </a:t>
            </a:r>
            <a:r>
              <a:rPr lang="en" sz="1400" u="sng">
                <a:solidFill>
                  <a:schemeClr val="accent5"/>
                </a:solidFill>
                <a:hlinkClick r:id="rId3"/>
              </a:rPr>
              <a:t>Science Friday</a:t>
            </a:r>
            <a:r>
              <a:rPr lang="en" sz="1400">
                <a:solidFill>
                  <a:schemeClr val="dk1"/>
                </a:solidFill>
              </a:rPr>
              <a:t>, </a:t>
            </a:r>
            <a:r>
              <a:rPr lang="en" sz="1400" u="sng">
                <a:solidFill>
                  <a:schemeClr val="accent5"/>
                </a:solidFill>
                <a:hlinkClick r:id="rId4"/>
              </a:rPr>
              <a:t>National Geographic</a:t>
            </a:r>
            <a:r>
              <a:rPr lang="en" sz="1400">
                <a:solidFill>
                  <a:schemeClr val="dk1"/>
                </a:solidFill>
              </a:rPr>
              <a:t>, </a:t>
            </a:r>
            <a:r>
              <a:rPr lang="en" sz="1400" u="sng">
                <a:solidFill>
                  <a:schemeClr val="accent5"/>
                </a:solidFill>
                <a:hlinkClick r:id="rId5"/>
              </a:rPr>
              <a:t>NASA</a:t>
            </a:r>
            <a:r>
              <a:rPr lang="en" sz="1400">
                <a:solidFill>
                  <a:schemeClr val="dk1"/>
                </a:solidFill>
              </a:rPr>
              <a:t>, </a:t>
            </a:r>
            <a:r>
              <a:rPr lang="en" sz="1400" u="sng">
                <a:solidFill>
                  <a:schemeClr val="accent5"/>
                </a:solidFill>
                <a:hlinkClick r:id="rId6"/>
              </a:rPr>
              <a:t>IBM</a:t>
            </a:r>
            <a:r>
              <a:rPr lang="en" sz="1400">
                <a:solidFill>
                  <a:schemeClr val="dk1"/>
                </a:solidFill>
              </a:rPr>
              <a:t>, </a:t>
            </a:r>
            <a:r>
              <a:rPr lang="en" sz="1400" u="sng">
                <a:solidFill>
                  <a:schemeClr val="accent5"/>
                </a:solidFill>
                <a:hlinkClick r:id="rId7"/>
              </a:rPr>
              <a:t>Referral MD</a:t>
            </a:r>
            <a:r>
              <a:rPr lang="en" sz="1400">
                <a:solidFill>
                  <a:schemeClr val="dk1"/>
                </a:solidFill>
              </a:rPr>
              <a:t>, </a:t>
            </a:r>
            <a:r>
              <a:rPr lang="en" sz="1400" u="sng">
                <a:solidFill>
                  <a:schemeClr val="accent5"/>
                </a:solidFill>
                <a:hlinkClick r:id="rId8"/>
              </a:rPr>
              <a:t>ASCE</a:t>
            </a:r>
            <a:r>
              <a:rPr lang="en" sz="1400">
                <a:solidFill>
                  <a:schemeClr val="dk1"/>
                </a:solidFill>
              </a:rPr>
              <a:t>, </a:t>
            </a:r>
            <a:r>
              <a:rPr lang="en" sz="1400" u="sng">
                <a:solidFill>
                  <a:schemeClr val="accent5"/>
                </a:solidFill>
                <a:hlinkClick r:id="rId9"/>
              </a:rPr>
              <a:t>Environmental Science</a:t>
            </a:r>
            <a:r>
              <a:rPr lang="en" sz="1400">
                <a:solidFill>
                  <a:schemeClr val="dk1"/>
                </a:solidFill>
              </a:rPr>
              <a:t>, </a:t>
            </a:r>
            <a:r>
              <a:rPr lang="en" sz="1400" u="sng">
                <a:solidFill>
                  <a:schemeClr val="accent5"/>
                </a:solidFill>
                <a:hlinkClick r:id="rId10"/>
              </a:rPr>
              <a:t>DOE Sustainable Energy</a:t>
            </a:r>
            <a:r>
              <a:rPr lang="en" sz="1400">
                <a:solidFill>
                  <a:schemeClr val="dk1"/>
                </a:solidFill>
              </a:rPr>
              <a:t>, </a:t>
            </a:r>
            <a:r>
              <a:rPr lang="en" sz="1400" u="sng">
                <a:solidFill>
                  <a:schemeClr val="accent5"/>
                </a:solidFill>
                <a:hlinkClick r:id="rId11"/>
              </a:rPr>
              <a:t>NASA Climate Change</a:t>
            </a:r>
            <a:r>
              <a:rPr lang="en" sz="1400">
                <a:solidFill>
                  <a:schemeClr val="dk1"/>
                </a:solidFill>
              </a:rPr>
              <a:t>, </a:t>
            </a:r>
            <a:r>
              <a:rPr lang="en" sz="1400" u="sng">
                <a:solidFill>
                  <a:schemeClr val="accent5"/>
                </a:solidFill>
                <a:hlinkClick r:id="rId12"/>
              </a:rPr>
              <a:t>Robotics</a:t>
            </a:r>
            <a:r>
              <a:rPr lang="en"/>
              <a:t>, </a:t>
            </a:r>
            <a:r>
              <a:rPr lang="en" sz="1400" u="sng">
                <a:solidFill>
                  <a:schemeClr val="accent5"/>
                </a:solidFill>
                <a:hlinkClick r:id="rId13"/>
              </a:rPr>
              <a:t>USTPO for Kids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4" name="Shape 6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400" u="sng">
                <a:solidFill>
                  <a:schemeClr val="dk1"/>
                </a:solidFill>
              </a:rPr>
              <a:t>Teacher notes</a:t>
            </a:r>
            <a:endParaRPr sz="1400" u="sng">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Explain that all these inventions solve a specific problem</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Ask students to look around them and think ‘how could that be better? </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Discuss the idea that inventions are often discussed in terms of impact - how much they have changed many people’s lives. </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The first step in coming up with a problem and haven’t been solved</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It’s key that students are passionate about the problem</a:t>
            </a:r>
            <a:endParaRPr sz="1400">
              <a:solidFill>
                <a:schemeClr val="dk1"/>
              </a:solidFill>
            </a:endParaRPr>
          </a:p>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4" name="Shape 6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400" u="sng">
                <a:solidFill>
                  <a:schemeClr val="dk1"/>
                </a:solidFill>
              </a:rPr>
              <a:t>Teacher notes</a:t>
            </a:r>
            <a:endParaRPr sz="1400" u="sng">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Explain that all these inventions solve a specific problem</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Ask students to look around them and think ‘how could that be better? </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Discuss the idea that inventions are often discussed in terms of impact - how much they have changed many people’s lives. </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The first step in coming up with a problem and haven’t been solved</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It’s key that students are passionate about the problem</a:t>
            </a:r>
            <a:endParaRPr sz="1400">
              <a:solidFill>
                <a:schemeClr val="dk1"/>
              </a:solidFill>
            </a:endParaRPr>
          </a:p>
          <a:p>
            <a:pPr marL="0" lvl="0" indent="0" rtl="0">
              <a:spcBef>
                <a:spcPts val="0"/>
              </a:spcBef>
              <a:spcAft>
                <a:spcPts val="0"/>
              </a:spcAft>
              <a:buNone/>
            </a:pPr>
            <a:endParaRPr/>
          </a:p>
        </p:txBody>
      </p:sp>
    </p:spTree>
    <p:extLst>
      <p:ext uri="{BB962C8B-B14F-4D97-AF65-F5344CB8AC3E}">
        <p14:creationId xmlns:p14="http://schemas.microsoft.com/office/powerpoint/2010/main" val="3827220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4" name="Shape 6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400" u="sng" dirty="0">
                <a:solidFill>
                  <a:schemeClr val="dk1"/>
                </a:solidFill>
              </a:rPr>
              <a:t>Teacher notes</a:t>
            </a:r>
            <a:endParaRPr sz="1400" u="sng"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Explain that all these inventions solve a specific problem</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Ask students to look around them and think ‘how could that be better? </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Discuss the idea that inventions are often discussed in terms of impact - how much they have changed many people’s lives. </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The first step in coming up with a problem and haven’t been solved</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It’s key that students are passionate about the problem</a:t>
            </a:r>
            <a:endParaRPr sz="1400" dirty="0">
              <a:solidFill>
                <a:schemeClr val="dk1"/>
              </a:solidFill>
            </a:endParaRPr>
          </a:p>
          <a:p>
            <a:pPr marL="0" lvl="0" indent="0" rtl="0">
              <a:spcBef>
                <a:spcPts val="0"/>
              </a:spcBef>
              <a:spcAft>
                <a:spcPts val="0"/>
              </a:spcAft>
              <a:buNone/>
            </a:pPr>
            <a:endParaRPr dirty="0"/>
          </a:p>
        </p:txBody>
      </p:sp>
    </p:spTree>
    <p:extLst>
      <p:ext uri="{BB962C8B-B14F-4D97-AF65-F5344CB8AC3E}">
        <p14:creationId xmlns:p14="http://schemas.microsoft.com/office/powerpoint/2010/main" val="103307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0" name="Shape 5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9" name="Shape 6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9" name="Shape 6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51265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4" name="Shape 6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400" u="sng">
                <a:solidFill>
                  <a:schemeClr val="dk1"/>
                </a:solidFill>
              </a:rPr>
              <a:t>Teacher Note:</a:t>
            </a:r>
            <a:endParaRPr sz="1400" u="sng">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Watch this video to help students to understand the engineering process and why we need to solve problems</a:t>
            </a:r>
            <a:endParaRPr sz="1400">
              <a:solidFill>
                <a:schemeClr val="dk1"/>
              </a:solidFill>
            </a:endParaRPr>
          </a:p>
          <a:p>
            <a:pPr marL="914400" lvl="1" indent="-317500" rtl="0">
              <a:spcBef>
                <a:spcPts val="0"/>
              </a:spcBef>
              <a:spcAft>
                <a:spcPts val="0"/>
              </a:spcAft>
              <a:buClr>
                <a:schemeClr val="dk1"/>
              </a:buClr>
              <a:buSzPts val="1400"/>
              <a:buChar char="○"/>
            </a:pPr>
            <a:r>
              <a:rPr lang="en" sz="1400" u="sng">
                <a:solidFill>
                  <a:schemeClr val="accent5"/>
                </a:solidFill>
                <a:hlinkClick r:id="rId3"/>
              </a:rPr>
              <a:t>Engineering Process</a:t>
            </a:r>
            <a:endParaRPr/>
          </a:p>
          <a:p>
            <a:pPr marL="457200" lvl="0" indent="-317500" rtl="0">
              <a:spcBef>
                <a:spcPts val="0"/>
              </a:spcBef>
              <a:spcAft>
                <a:spcPts val="0"/>
              </a:spcAft>
              <a:buClr>
                <a:schemeClr val="dk1"/>
              </a:buClr>
              <a:buSzPts val="1400"/>
              <a:buChar char="●"/>
            </a:pPr>
            <a:r>
              <a:rPr lang="en" sz="1400"/>
              <a:t>Explain your students there are various other process steps</a:t>
            </a:r>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2" name="Shape 7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u="sng"/>
              <a:t>Teacher Note:</a:t>
            </a:r>
            <a:endParaRPr sz="1400" u="sng"/>
          </a:p>
          <a:p>
            <a:pPr marL="457200" lvl="0" indent="-317500" rtl="0">
              <a:spcBef>
                <a:spcPts val="0"/>
              </a:spcBef>
              <a:spcAft>
                <a:spcPts val="0"/>
              </a:spcAft>
              <a:buSzPts val="1400"/>
              <a:buChar char="●"/>
            </a:pPr>
            <a:r>
              <a:rPr lang="en" sz="1400"/>
              <a:t>This page helps you to explain what “research paper” is</a:t>
            </a:r>
            <a:endParaRPr sz="1400"/>
          </a:p>
          <a:p>
            <a:pPr marL="457200" lvl="0" indent="-317500" rtl="0">
              <a:spcBef>
                <a:spcPts val="0"/>
              </a:spcBef>
              <a:spcAft>
                <a:spcPts val="0"/>
              </a:spcAft>
              <a:buSzPts val="1400"/>
              <a:buChar char="●"/>
            </a:pPr>
            <a:r>
              <a:rPr lang="en" sz="1400"/>
              <a:t>Touch on Breakthroughs, Design Process, and Consequences using the following page</a:t>
            </a:r>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2" name="Shape 7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u="sng"/>
              <a:t>Teacher Note:</a:t>
            </a:r>
            <a:endParaRPr sz="1400" u="sng"/>
          </a:p>
          <a:p>
            <a:pPr marL="457200" lvl="0" indent="-317500" rtl="0">
              <a:lnSpc>
                <a:spcPct val="115000"/>
              </a:lnSpc>
              <a:spcBef>
                <a:spcPts val="0"/>
              </a:spcBef>
              <a:spcAft>
                <a:spcPts val="0"/>
              </a:spcAft>
              <a:buClr>
                <a:schemeClr val="dk1"/>
              </a:buClr>
              <a:buSzPts val="1400"/>
              <a:buChar char="●"/>
            </a:pPr>
            <a:r>
              <a:rPr lang="en" sz="1400">
                <a:solidFill>
                  <a:schemeClr val="dk1"/>
                </a:solidFill>
              </a:rPr>
              <a:t>Point the students in the direction of some emerging technologies that may be useful</a:t>
            </a:r>
            <a:endParaRPr sz="1400">
              <a:solidFill>
                <a:schemeClr val="dk1"/>
              </a:solidFill>
            </a:endParaRPr>
          </a:p>
          <a:p>
            <a:pPr marL="457200" lvl="0" indent="-317500" rtl="0">
              <a:lnSpc>
                <a:spcPct val="115000"/>
              </a:lnSpc>
              <a:spcBef>
                <a:spcPts val="0"/>
              </a:spcBef>
              <a:spcAft>
                <a:spcPts val="0"/>
              </a:spcAft>
              <a:buClr>
                <a:schemeClr val="dk1"/>
              </a:buClr>
              <a:buSzPts val="1400"/>
              <a:buChar char="●"/>
            </a:pPr>
            <a:r>
              <a:rPr lang="en" sz="1400">
                <a:solidFill>
                  <a:schemeClr val="dk1"/>
                </a:solidFill>
              </a:rPr>
              <a:t>Go over each section with your students to help them write their research paper</a:t>
            </a:r>
            <a:endParaRPr sz="14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3" name="Shape 7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u="sng"/>
              <a:t>Teacher Note:</a:t>
            </a:r>
            <a:endParaRPr sz="1400" u="sng"/>
          </a:p>
          <a:p>
            <a:pPr marL="457200" lvl="0" indent="-317500" rtl="0">
              <a:spcBef>
                <a:spcPts val="0"/>
              </a:spcBef>
              <a:spcAft>
                <a:spcPts val="0"/>
              </a:spcAft>
              <a:buSzPts val="1400"/>
              <a:buChar char="●"/>
            </a:pPr>
            <a:r>
              <a:rPr lang="en" sz="1400"/>
              <a:t>Explain students a concept of Abstract and Bibliography</a:t>
            </a:r>
            <a:endParaRPr sz="1400"/>
          </a:p>
          <a:p>
            <a:pPr marL="457200" lvl="0" indent="-317500" rtl="0">
              <a:spcBef>
                <a:spcPts val="0"/>
              </a:spcBef>
              <a:spcAft>
                <a:spcPts val="0"/>
              </a:spcAft>
              <a:buSzPts val="1400"/>
              <a:buChar char="●"/>
            </a:pPr>
            <a:r>
              <a:rPr lang="en" sz="1400"/>
              <a:t>Teachers should help students by going over to help them complete</a:t>
            </a:r>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Shape 7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0" name="Shape 7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u="sng">
                <a:solidFill>
                  <a:schemeClr val="dk1"/>
                </a:solidFill>
              </a:rPr>
              <a:t>Teacher notes</a:t>
            </a:r>
            <a:endParaRPr sz="1400" u="sng">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Students will be put together their idea in 5 web pages. They would need to think about the best way to communicate the idea. </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Students need to include images of future idea/technologies</a:t>
            </a:r>
            <a:endParaRPr sz="1400">
              <a:solidFill>
                <a:schemeClr val="dk1"/>
              </a:solidFill>
            </a:endParaRPr>
          </a:p>
          <a:p>
            <a:pPr marL="457200" lvl="0" indent="-317500" rtl="0">
              <a:spcBef>
                <a:spcPts val="0"/>
              </a:spcBef>
              <a:spcAft>
                <a:spcPts val="0"/>
              </a:spcAft>
              <a:buClr>
                <a:schemeClr val="dk1"/>
              </a:buClr>
              <a:buSzPts val="1400"/>
              <a:buChar char="●"/>
            </a:pPr>
            <a:r>
              <a:rPr lang="en" sz="1400">
                <a:solidFill>
                  <a:schemeClr val="dk1"/>
                </a:solidFill>
              </a:rPr>
              <a:t>It’d enforce their case if they use </a:t>
            </a:r>
            <a:r>
              <a:rPr lang="en" sz="1400" u="sng">
                <a:solidFill>
                  <a:schemeClr val="hlink"/>
                </a:solidFill>
                <a:hlinkClick r:id="rId3"/>
              </a:rPr>
              <a:t>statistics</a:t>
            </a:r>
            <a:r>
              <a:rPr lang="en" sz="1400">
                <a:solidFill>
                  <a:schemeClr val="dk1"/>
                </a:solidFill>
              </a:rPr>
              <a:t> and charts</a:t>
            </a:r>
            <a:endParaRPr sz="1400">
              <a:solidFill>
                <a:schemeClr val="dk1"/>
              </a:solidFill>
            </a:endParaRPr>
          </a:p>
          <a:p>
            <a:pPr marL="0" lvl="0" indent="0" rtl="0">
              <a:spcBef>
                <a:spcPts val="0"/>
              </a:spcBef>
              <a:spcAft>
                <a:spcPts val="0"/>
              </a:spcAft>
              <a:buNone/>
            </a:pPr>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9" name="Shape 7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7" name="Shape 7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7" name="Shape 7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60901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7" name="Shape 5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Shape 7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6" name="Shape 7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4" name="Shape 7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90207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5" name="Shape 7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7" name="Shape 5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465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7" name="Shape 5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5016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7" name="Shape 5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7" name="Shape 5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4002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7" name="Shape 5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45087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4" name="Shape 5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400" u="sng" dirty="0">
                <a:solidFill>
                  <a:schemeClr val="dk1"/>
                </a:solidFill>
              </a:rPr>
              <a:t>Teacher notes</a:t>
            </a:r>
            <a:endParaRPr sz="1400" u="sng" dirty="0">
              <a:solidFill>
                <a:schemeClr val="dk1"/>
              </a:solidFill>
            </a:endParaRPr>
          </a:p>
          <a:p>
            <a:pPr marL="0" lvl="0" indent="0" rtl="0">
              <a:spcBef>
                <a:spcPts val="0"/>
              </a:spcBef>
              <a:spcAft>
                <a:spcPts val="0"/>
              </a:spcAft>
              <a:buClr>
                <a:schemeClr val="dk1"/>
              </a:buClr>
              <a:buSzPts val="1100"/>
              <a:buFont typeface="Arial"/>
              <a:buNone/>
            </a:pPr>
            <a:r>
              <a:rPr lang="en" sz="1400" dirty="0">
                <a:solidFill>
                  <a:schemeClr val="dk1"/>
                </a:solidFill>
              </a:rPr>
              <a:t>Introduce the competition </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Toshiba/NSTA ExploraVision engages students to showcase their innovative and creative problem-solving projects.</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It also reinforces key skills that they already use everyday - creativity, communication, problem solving, critical thinking - and they can get rewarded for it with prizes (</a:t>
            </a:r>
            <a:r>
              <a:rPr lang="en" sz="1400" b="1" dirty="0">
                <a:solidFill>
                  <a:schemeClr val="dk1"/>
                </a:solidFill>
              </a:rPr>
              <a:t>top prize: $10,000 savings bond, Chromebook, a trip to Washington, D.C., and a chance to meet Bill Nye the Science Guy!</a:t>
            </a:r>
            <a:r>
              <a:rPr lang="en" sz="1400" dirty="0">
                <a:solidFill>
                  <a:schemeClr val="dk1"/>
                </a:solidFill>
              </a:rPr>
              <a:t>)</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Open to all K-12 grades students in the U.S. and Canada, the competition has been running since 1992 and close to 450,000 students have participated. Students can explore some of the previous finalists on www.exploravision.org</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It’s about finding a problem to solve, thinking about how you might solve it, and presenting your future solution. </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Teachers play a coaching role and students form a group of up to four people- you could choose to group students at the start, or once they have thought of ideas. </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Elaborate on “breakthroughs” and the “research paper.” You could use examples from the ExploraVision entry component page in this presentation</a:t>
            </a:r>
            <a:endParaRPr sz="1400"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6" name="Shape 46"/>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Shape 47"/>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Shape 4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68" name="Shape 268"/>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Shape 269"/>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Shape 27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277"/>
        <p:cNvGrpSpPr/>
        <p:nvPr/>
      </p:nvGrpSpPr>
      <p:grpSpPr>
        <a:xfrm>
          <a:off x="0" y="0"/>
          <a:ext cx="0" cy="0"/>
          <a:chOff x="0" y="0"/>
          <a:chExt cx="0" cy="0"/>
        </a:xfrm>
      </p:grpSpPr>
      <p:grpSp>
        <p:nvGrpSpPr>
          <p:cNvPr id="278" name="Shape 278"/>
          <p:cNvGrpSpPr/>
          <p:nvPr/>
        </p:nvGrpSpPr>
        <p:grpSpPr>
          <a:xfrm>
            <a:off x="7343003" y="3409675"/>
            <a:ext cx="1691422" cy="1732548"/>
            <a:chOff x="7343003" y="3409675"/>
            <a:chExt cx="1691422" cy="1732548"/>
          </a:xfrm>
        </p:grpSpPr>
        <p:grpSp>
          <p:nvGrpSpPr>
            <p:cNvPr id="279" name="Shape 279"/>
            <p:cNvGrpSpPr/>
            <p:nvPr/>
          </p:nvGrpSpPr>
          <p:grpSpPr>
            <a:xfrm>
              <a:off x="7343003" y="4453711"/>
              <a:ext cx="316800" cy="688513"/>
              <a:chOff x="7343003" y="4453711"/>
              <a:chExt cx="316800" cy="688513"/>
            </a:xfrm>
          </p:grpSpPr>
          <p:sp>
            <p:nvSpPr>
              <p:cNvPr id="280" name="Shape 280"/>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1" name="Shape 281"/>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82" name="Shape 282"/>
            <p:cNvGrpSpPr/>
            <p:nvPr/>
          </p:nvGrpSpPr>
          <p:grpSpPr>
            <a:xfrm>
              <a:off x="7801210" y="4105700"/>
              <a:ext cx="316800" cy="1036523"/>
              <a:chOff x="7801210" y="4105700"/>
              <a:chExt cx="316800" cy="1036523"/>
            </a:xfrm>
          </p:grpSpPr>
          <p:sp>
            <p:nvSpPr>
              <p:cNvPr id="283" name="Shape 283"/>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86" name="Shape 286"/>
            <p:cNvGrpSpPr/>
            <p:nvPr/>
          </p:nvGrpSpPr>
          <p:grpSpPr>
            <a:xfrm>
              <a:off x="8259418" y="3757688"/>
              <a:ext cx="316800" cy="1384535"/>
              <a:chOff x="8259418" y="3757688"/>
              <a:chExt cx="316800" cy="1384535"/>
            </a:xfrm>
          </p:grpSpPr>
          <p:sp>
            <p:nvSpPr>
              <p:cNvPr id="287" name="Shape 287"/>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9" name="Shape 289"/>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91" name="Shape 291"/>
            <p:cNvGrpSpPr/>
            <p:nvPr/>
          </p:nvGrpSpPr>
          <p:grpSpPr>
            <a:xfrm>
              <a:off x="8717625" y="3409675"/>
              <a:ext cx="316800" cy="1732548"/>
              <a:chOff x="8717625" y="3409675"/>
              <a:chExt cx="316800" cy="1732548"/>
            </a:xfrm>
          </p:grpSpPr>
          <p:sp>
            <p:nvSpPr>
              <p:cNvPr id="292" name="Shape 29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297" name="Shape 297"/>
          <p:cNvGrpSpPr/>
          <p:nvPr/>
        </p:nvGrpSpPr>
        <p:grpSpPr>
          <a:xfrm>
            <a:off x="5043503" y="0"/>
            <a:ext cx="3814072" cy="3839102"/>
            <a:chOff x="5043503" y="0"/>
            <a:chExt cx="3814072" cy="3839102"/>
          </a:xfrm>
        </p:grpSpPr>
        <p:sp>
          <p:nvSpPr>
            <p:cNvPr id="298" name="Shape 298"/>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00" name="Shape 300"/>
            <p:cNvGrpSpPr/>
            <p:nvPr/>
          </p:nvGrpSpPr>
          <p:grpSpPr>
            <a:xfrm>
              <a:off x="7647812" y="2704283"/>
              <a:ext cx="635219" cy="635219"/>
              <a:chOff x="6725724" y="2701260"/>
              <a:chExt cx="1208101" cy="1208100"/>
            </a:xfrm>
          </p:grpSpPr>
          <p:sp>
            <p:nvSpPr>
              <p:cNvPr id="301" name="Shape 301"/>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 name="Shape 30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Shape 303"/>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04" name="Shape 304"/>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05" name="Shape 305"/>
            <p:cNvGrpSpPr/>
            <p:nvPr/>
          </p:nvGrpSpPr>
          <p:grpSpPr>
            <a:xfrm>
              <a:off x="7952720" y="179238"/>
              <a:ext cx="873165" cy="873003"/>
              <a:chOff x="7754428" y="208725"/>
              <a:chExt cx="541800" cy="541800"/>
            </a:xfrm>
          </p:grpSpPr>
          <p:sp>
            <p:nvSpPr>
              <p:cNvPr id="306" name="Shape 306"/>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08" name="Shape 308"/>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 name="Shape 310"/>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 name="Shape 31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 name="Shape 313"/>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14" name="Shape 314"/>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315" name="Shape 315"/>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16" name="Shape 31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17"/>
        <p:cNvGrpSpPr/>
        <p:nvPr/>
      </p:nvGrpSpPr>
      <p:grpSpPr>
        <a:xfrm>
          <a:off x="0" y="0"/>
          <a:ext cx="0" cy="0"/>
          <a:chOff x="0" y="0"/>
          <a:chExt cx="0" cy="0"/>
        </a:xfrm>
      </p:grpSpPr>
      <p:grpSp>
        <p:nvGrpSpPr>
          <p:cNvPr id="318" name="Shape 318"/>
          <p:cNvGrpSpPr/>
          <p:nvPr/>
        </p:nvGrpSpPr>
        <p:grpSpPr>
          <a:xfrm>
            <a:off x="146769" y="3406"/>
            <a:ext cx="1233215" cy="1384535"/>
            <a:chOff x="146769" y="3406"/>
            <a:chExt cx="1233215" cy="1384535"/>
          </a:xfrm>
        </p:grpSpPr>
        <p:grpSp>
          <p:nvGrpSpPr>
            <p:cNvPr id="319" name="Shape 319"/>
            <p:cNvGrpSpPr/>
            <p:nvPr/>
          </p:nvGrpSpPr>
          <p:grpSpPr>
            <a:xfrm>
              <a:off x="1063183" y="3406"/>
              <a:ext cx="316800" cy="688513"/>
              <a:chOff x="1063183" y="3406"/>
              <a:chExt cx="316800" cy="688513"/>
            </a:xfrm>
          </p:grpSpPr>
          <p:sp>
            <p:nvSpPr>
              <p:cNvPr id="320" name="Shape 320"/>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 name="Shape 321"/>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22" name="Shape 322"/>
            <p:cNvGrpSpPr/>
            <p:nvPr/>
          </p:nvGrpSpPr>
          <p:grpSpPr>
            <a:xfrm>
              <a:off x="604976" y="3406"/>
              <a:ext cx="316800" cy="1036524"/>
              <a:chOff x="604976" y="3406"/>
              <a:chExt cx="316800" cy="1036524"/>
            </a:xfrm>
          </p:grpSpPr>
          <p:sp>
            <p:nvSpPr>
              <p:cNvPr id="323" name="Shape 32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 name="Shape 324"/>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 name="Shape 325"/>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26" name="Shape 326"/>
            <p:cNvGrpSpPr/>
            <p:nvPr/>
          </p:nvGrpSpPr>
          <p:grpSpPr>
            <a:xfrm>
              <a:off x="146769" y="3406"/>
              <a:ext cx="316800" cy="1384535"/>
              <a:chOff x="146769" y="3406"/>
              <a:chExt cx="316800" cy="1384535"/>
            </a:xfrm>
          </p:grpSpPr>
          <p:sp>
            <p:nvSpPr>
              <p:cNvPr id="327" name="Shape 327"/>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 name="Shape 328"/>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Shape 330"/>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331" name="Shape 331"/>
          <p:cNvGrpSpPr/>
          <p:nvPr/>
        </p:nvGrpSpPr>
        <p:grpSpPr>
          <a:xfrm>
            <a:off x="6775084" y="2904008"/>
            <a:ext cx="2186148" cy="2239500"/>
            <a:chOff x="6775084" y="2904008"/>
            <a:chExt cx="2186148" cy="2239500"/>
          </a:xfrm>
        </p:grpSpPr>
        <p:grpSp>
          <p:nvGrpSpPr>
            <p:cNvPr id="332" name="Shape 332"/>
            <p:cNvGrpSpPr/>
            <p:nvPr/>
          </p:nvGrpSpPr>
          <p:grpSpPr>
            <a:xfrm>
              <a:off x="6775084" y="4253708"/>
              <a:ext cx="409500" cy="889800"/>
              <a:chOff x="6775084" y="4253708"/>
              <a:chExt cx="409500" cy="889800"/>
            </a:xfrm>
          </p:grpSpPr>
          <p:sp>
            <p:nvSpPr>
              <p:cNvPr id="333" name="Shape 33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35" name="Shape 335"/>
            <p:cNvGrpSpPr/>
            <p:nvPr/>
          </p:nvGrpSpPr>
          <p:grpSpPr>
            <a:xfrm>
              <a:off x="7367299" y="3804008"/>
              <a:ext cx="409500" cy="1339500"/>
              <a:chOff x="7367299" y="3804008"/>
              <a:chExt cx="409500" cy="1339500"/>
            </a:xfrm>
          </p:grpSpPr>
          <p:sp>
            <p:nvSpPr>
              <p:cNvPr id="336" name="Shape 336"/>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39" name="Shape 339"/>
            <p:cNvGrpSpPr/>
            <p:nvPr/>
          </p:nvGrpSpPr>
          <p:grpSpPr>
            <a:xfrm>
              <a:off x="7959516" y="3354008"/>
              <a:ext cx="409500" cy="1789500"/>
              <a:chOff x="7959516" y="3354008"/>
              <a:chExt cx="409500" cy="1789500"/>
            </a:xfrm>
          </p:grpSpPr>
          <p:sp>
            <p:nvSpPr>
              <p:cNvPr id="340" name="Shape 340"/>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Shape 342"/>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44" name="Shape 344"/>
            <p:cNvGrpSpPr/>
            <p:nvPr/>
          </p:nvGrpSpPr>
          <p:grpSpPr>
            <a:xfrm>
              <a:off x="8551731" y="2904008"/>
              <a:ext cx="409500" cy="2239500"/>
              <a:chOff x="8551731" y="2904008"/>
              <a:chExt cx="409500" cy="2239500"/>
            </a:xfrm>
          </p:grpSpPr>
          <p:sp>
            <p:nvSpPr>
              <p:cNvPr id="345" name="Shape 345"/>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 name="Shape 346"/>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350" name="Shape 350"/>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351" name="Shape 35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2"/>
        <p:cNvGrpSpPr/>
        <p:nvPr/>
      </p:nvGrpSpPr>
      <p:grpSpPr>
        <a:xfrm>
          <a:off x="0" y="0"/>
          <a:ext cx="0" cy="0"/>
          <a:chOff x="0" y="0"/>
          <a:chExt cx="0" cy="0"/>
        </a:xfrm>
      </p:grpSpPr>
      <p:grpSp>
        <p:nvGrpSpPr>
          <p:cNvPr id="353" name="Shape 353"/>
          <p:cNvGrpSpPr/>
          <p:nvPr/>
        </p:nvGrpSpPr>
        <p:grpSpPr>
          <a:xfrm>
            <a:off x="625966" y="299376"/>
            <a:ext cx="999312" cy="999312"/>
            <a:chOff x="348199" y="179450"/>
            <a:chExt cx="1116300" cy="1116300"/>
          </a:xfrm>
        </p:grpSpPr>
        <p:sp>
          <p:nvSpPr>
            <p:cNvPr id="354" name="Shape 35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 name="Shape 35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56" name="Shape 35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7" name="Shape 357"/>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58" name="Shape 35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pic>
        <p:nvPicPr>
          <p:cNvPr id="8" name="Picture 7">
            <a:extLst>
              <a:ext uri="{FF2B5EF4-FFF2-40B4-BE49-F238E27FC236}">
                <a16:creationId xmlns:a16="http://schemas.microsoft.com/office/drawing/2014/main" id="{4C7A6A5B-0B96-419E-92C8-E3B102C3D4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98160" y="49016"/>
            <a:ext cx="1291925" cy="60796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9"/>
        <p:cNvGrpSpPr/>
        <p:nvPr/>
      </p:nvGrpSpPr>
      <p:grpSpPr>
        <a:xfrm>
          <a:off x="0" y="0"/>
          <a:ext cx="0" cy="0"/>
          <a:chOff x="0" y="0"/>
          <a:chExt cx="0" cy="0"/>
        </a:xfrm>
      </p:grpSpPr>
      <p:grpSp>
        <p:nvGrpSpPr>
          <p:cNvPr id="360" name="Shape 360"/>
          <p:cNvGrpSpPr/>
          <p:nvPr/>
        </p:nvGrpSpPr>
        <p:grpSpPr>
          <a:xfrm>
            <a:off x="625966" y="299376"/>
            <a:ext cx="999312" cy="999312"/>
            <a:chOff x="348199" y="179450"/>
            <a:chExt cx="1116300" cy="1116300"/>
          </a:xfrm>
        </p:grpSpPr>
        <p:sp>
          <p:nvSpPr>
            <p:cNvPr id="361" name="Shape 36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 name="Shape 36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3" name="Shape 36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4" name="Shape 364"/>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65" name="Shape 36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66" name="Shape 36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7"/>
        <p:cNvGrpSpPr/>
        <p:nvPr/>
      </p:nvGrpSpPr>
      <p:grpSpPr>
        <a:xfrm>
          <a:off x="0" y="0"/>
          <a:ext cx="0" cy="0"/>
          <a:chOff x="0" y="0"/>
          <a:chExt cx="0" cy="0"/>
        </a:xfrm>
      </p:grpSpPr>
      <p:grpSp>
        <p:nvGrpSpPr>
          <p:cNvPr id="368" name="Shape 368"/>
          <p:cNvGrpSpPr/>
          <p:nvPr/>
        </p:nvGrpSpPr>
        <p:grpSpPr>
          <a:xfrm>
            <a:off x="625966" y="299376"/>
            <a:ext cx="999312" cy="999312"/>
            <a:chOff x="348199" y="179450"/>
            <a:chExt cx="1116300" cy="1116300"/>
          </a:xfrm>
        </p:grpSpPr>
        <p:sp>
          <p:nvSpPr>
            <p:cNvPr id="369" name="Shape 36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71" name="Shape 37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2" name="Shape 37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3"/>
        <p:cNvGrpSpPr/>
        <p:nvPr/>
      </p:nvGrpSpPr>
      <p:grpSpPr>
        <a:xfrm>
          <a:off x="0" y="0"/>
          <a:ext cx="0" cy="0"/>
          <a:chOff x="0" y="0"/>
          <a:chExt cx="0" cy="0"/>
        </a:xfrm>
      </p:grpSpPr>
      <p:grpSp>
        <p:nvGrpSpPr>
          <p:cNvPr id="374" name="Shape 374"/>
          <p:cNvGrpSpPr/>
          <p:nvPr/>
        </p:nvGrpSpPr>
        <p:grpSpPr>
          <a:xfrm>
            <a:off x="625966" y="299376"/>
            <a:ext cx="999312" cy="999312"/>
            <a:chOff x="348199" y="179450"/>
            <a:chExt cx="1116300" cy="1116300"/>
          </a:xfrm>
        </p:grpSpPr>
        <p:sp>
          <p:nvSpPr>
            <p:cNvPr id="375" name="Shape 37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77" name="Shape 37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8" name="Shape 378"/>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79" name="Shape 37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380"/>
        <p:cNvGrpSpPr/>
        <p:nvPr/>
      </p:nvGrpSpPr>
      <p:grpSpPr>
        <a:xfrm>
          <a:off x="0" y="0"/>
          <a:ext cx="0" cy="0"/>
          <a:chOff x="0" y="0"/>
          <a:chExt cx="0" cy="0"/>
        </a:xfrm>
      </p:grpSpPr>
      <p:grpSp>
        <p:nvGrpSpPr>
          <p:cNvPr id="381" name="Shape 381"/>
          <p:cNvGrpSpPr/>
          <p:nvPr/>
        </p:nvGrpSpPr>
        <p:grpSpPr>
          <a:xfrm>
            <a:off x="6866714" y="1306"/>
            <a:ext cx="2267451" cy="2601690"/>
            <a:chOff x="6790514" y="1306"/>
            <a:chExt cx="2267451" cy="2601690"/>
          </a:xfrm>
        </p:grpSpPr>
        <p:grpSp>
          <p:nvGrpSpPr>
            <p:cNvPr id="382" name="Shape 382"/>
            <p:cNvGrpSpPr/>
            <p:nvPr/>
          </p:nvGrpSpPr>
          <p:grpSpPr>
            <a:xfrm>
              <a:off x="7067465" y="1306"/>
              <a:ext cx="1990500" cy="1990200"/>
              <a:chOff x="7067465" y="1306"/>
              <a:chExt cx="1990500" cy="1990200"/>
            </a:xfrm>
          </p:grpSpPr>
          <p:sp>
            <p:nvSpPr>
              <p:cNvPr id="383" name="Shape 383"/>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Shape 385"/>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6" name="Shape 386"/>
            <p:cNvGrpSpPr/>
            <p:nvPr/>
          </p:nvGrpSpPr>
          <p:grpSpPr>
            <a:xfrm>
              <a:off x="8207126" y="1807996"/>
              <a:ext cx="795000" cy="795000"/>
              <a:chOff x="8207126" y="1807996"/>
              <a:chExt cx="795000" cy="795000"/>
            </a:xfrm>
          </p:grpSpPr>
          <p:sp>
            <p:nvSpPr>
              <p:cNvPr id="387" name="Shape 387"/>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9" name="Shape 389"/>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90" name="Shape 390"/>
            <p:cNvGrpSpPr/>
            <p:nvPr/>
          </p:nvGrpSpPr>
          <p:grpSpPr>
            <a:xfrm>
              <a:off x="6790514" y="118857"/>
              <a:ext cx="548700" cy="548700"/>
              <a:chOff x="6790514" y="118857"/>
              <a:chExt cx="548700" cy="548700"/>
            </a:xfrm>
          </p:grpSpPr>
          <p:sp>
            <p:nvSpPr>
              <p:cNvPr id="391" name="Shape 391"/>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2" name="Shape 392"/>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393" name="Shape 393"/>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394" name="Shape 39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5"/>
        <p:cNvGrpSpPr/>
        <p:nvPr/>
      </p:nvGrpSpPr>
      <p:grpSpPr>
        <a:xfrm>
          <a:off x="0" y="0"/>
          <a:ext cx="0" cy="0"/>
          <a:chOff x="0" y="0"/>
          <a:chExt cx="0" cy="0"/>
        </a:xfrm>
      </p:grpSpPr>
      <p:grpSp>
        <p:nvGrpSpPr>
          <p:cNvPr id="396" name="Shape 396"/>
          <p:cNvGrpSpPr/>
          <p:nvPr/>
        </p:nvGrpSpPr>
        <p:grpSpPr>
          <a:xfrm>
            <a:off x="625966" y="299376"/>
            <a:ext cx="999312" cy="999312"/>
            <a:chOff x="348199" y="179450"/>
            <a:chExt cx="1116300" cy="1116300"/>
          </a:xfrm>
        </p:grpSpPr>
        <p:sp>
          <p:nvSpPr>
            <p:cNvPr id="397" name="Shape 39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8" name="Shape 39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9" name="Shape 39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0" name="Shape 400"/>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401" name="Shape 401"/>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402" name="Shape 40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pic>
        <p:nvPicPr>
          <p:cNvPr id="9" name="Picture 8">
            <a:extLst>
              <a:ext uri="{FF2B5EF4-FFF2-40B4-BE49-F238E27FC236}">
                <a16:creationId xmlns:a16="http://schemas.microsoft.com/office/drawing/2014/main" id="{F3BDC022-E33B-427B-A27E-06289F9A62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98160" y="49016"/>
            <a:ext cx="1291925" cy="60796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3"/>
        <p:cNvGrpSpPr/>
        <p:nvPr/>
      </p:nvGrpSpPr>
      <p:grpSpPr>
        <a:xfrm>
          <a:off x="0" y="0"/>
          <a:ext cx="0" cy="0"/>
          <a:chOff x="0" y="0"/>
          <a:chExt cx="0" cy="0"/>
        </a:xfrm>
      </p:grpSpPr>
      <p:grpSp>
        <p:nvGrpSpPr>
          <p:cNvPr id="404" name="Shape 404"/>
          <p:cNvGrpSpPr/>
          <p:nvPr/>
        </p:nvGrpSpPr>
        <p:grpSpPr>
          <a:xfrm>
            <a:off x="713373" y="3847119"/>
            <a:ext cx="825392" cy="825392"/>
            <a:chOff x="348199" y="179450"/>
            <a:chExt cx="1116300" cy="1116300"/>
          </a:xfrm>
        </p:grpSpPr>
        <p:sp>
          <p:nvSpPr>
            <p:cNvPr id="405" name="Shape 40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7" name="Shape 407"/>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rtl="0">
              <a:lnSpc>
                <a:spcPct val="100000"/>
              </a:lnSpc>
              <a:spcBef>
                <a:spcPts val="0"/>
              </a:spcBef>
              <a:spcAft>
                <a:spcPts val="0"/>
              </a:spcAft>
              <a:buSzPts val="1300"/>
              <a:buNone/>
              <a:defRPr/>
            </a:lvl1pPr>
          </a:lstStyle>
          <a:p>
            <a:endParaRPr/>
          </a:p>
        </p:txBody>
      </p:sp>
      <p:sp>
        <p:nvSpPr>
          <p:cNvPr id="408" name="Shape 40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82" name="Shape 82"/>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Shape 8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409"/>
        <p:cNvGrpSpPr/>
        <p:nvPr/>
      </p:nvGrpSpPr>
      <p:grpSpPr>
        <a:xfrm>
          <a:off x="0" y="0"/>
          <a:ext cx="0" cy="0"/>
          <a:chOff x="0" y="0"/>
          <a:chExt cx="0" cy="0"/>
        </a:xfrm>
      </p:grpSpPr>
      <p:grpSp>
        <p:nvGrpSpPr>
          <p:cNvPr id="410" name="Shape 410"/>
          <p:cNvGrpSpPr/>
          <p:nvPr/>
        </p:nvGrpSpPr>
        <p:grpSpPr>
          <a:xfrm>
            <a:off x="52" y="4099200"/>
            <a:ext cx="9144036" cy="1044300"/>
            <a:chOff x="52" y="4099200"/>
            <a:chExt cx="9144036" cy="1044300"/>
          </a:xfrm>
        </p:grpSpPr>
        <p:grpSp>
          <p:nvGrpSpPr>
            <p:cNvPr id="411" name="Shape 411"/>
            <p:cNvGrpSpPr/>
            <p:nvPr/>
          </p:nvGrpSpPr>
          <p:grpSpPr>
            <a:xfrm>
              <a:off x="52" y="4309200"/>
              <a:ext cx="231622" cy="834300"/>
              <a:chOff x="2688737" y="4301380"/>
              <a:chExt cx="231900" cy="834300"/>
            </a:xfrm>
          </p:grpSpPr>
          <p:sp>
            <p:nvSpPr>
              <p:cNvPr id="412" name="Shape 412"/>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3" name="Shape 413"/>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4" name="Shape 414"/>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Shape 415"/>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16" name="Shape 416"/>
            <p:cNvGrpSpPr/>
            <p:nvPr/>
          </p:nvGrpSpPr>
          <p:grpSpPr>
            <a:xfrm>
              <a:off x="371406" y="4099200"/>
              <a:ext cx="231622" cy="1044300"/>
              <a:chOff x="2688737" y="4091380"/>
              <a:chExt cx="231900" cy="1044300"/>
            </a:xfrm>
          </p:grpSpPr>
          <p:sp>
            <p:nvSpPr>
              <p:cNvPr id="417" name="Shape 417"/>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9" name="Shape 419"/>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0" name="Shape 420"/>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1" name="Shape 42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22" name="Shape 422"/>
            <p:cNvGrpSpPr/>
            <p:nvPr/>
          </p:nvGrpSpPr>
          <p:grpSpPr>
            <a:xfrm>
              <a:off x="742761" y="4309200"/>
              <a:ext cx="231622" cy="834300"/>
              <a:chOff x="2688737" y="4301380"/>
              <a:chExt cx="231900" cy="834300"/>
            </a:xfrm>
          </p:grpSpPr>
          <p:sp>
            <p:nvSpPr>
              <p:cNvPr id="423" name="Shape 423"/>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5" name="Shape 425"/>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6" name="Shape 426"/>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27" name="Shape 427"/>
            <p:cNvGrpSpPr/>
            <p:nvPr/>
          </p:nvGrpSpPr>
          <p:grpSpPr>
            <a:xfrm>
              <a:off x="1114115" y="4518900"/>
              <a:ext cx="231622" cy="624600"/>
              <a:chOff x="2688737" y="4511080"/>
              <a:chExt cx="231900" cy="624600"/>
            </a:xfrm>
          </p:grpSpPr>
          <p:sp>
            <p:nvSpPr>
              <p:cNvPr id="428" name="Shape 428"/>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9" name="Shape 429"/>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0" name="Shape 430"/>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1" name="Shape 431"/>
            <p:cNvGrpSpPr/>
            <p:nvPr/>
          </p:nvGrpSpPr>
          <p:grpSpPr>
            <a:xfrm>
              <a:off x="1856753" y="4099200"/>
              <a:ext cx="231600" cy="1044300"/>
              <a:chOff x="1856753" y="4099200"/>
              <a:chExt cx="231600" cy="1044300"/>
            </a:xfrm>
          </p:grpSpPr>
          <p:sp>
            <p:nvSpPr>
              <p:cNvPr id="432" name="Shape 432"/>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3" name="Shape 433"/>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4" name="Shape 434"/>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5" name="Shape 435"/>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6" name="Shape 436"/>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7" name="Shape 437"/>
            <p:cNvGrpSpPr/>
            <p:nvPr/>
          </p:nvGrpSpPr>
          <p:grpSpPr>
            <a:xfrm>
              <a:off x="2228107" y="4309200"/>
              <a:ext cx="231600" cy="834300"/>
              <a:chOff x="2228107" y="4309200"/>
              <a:chExt cx="231600" cy="834300"/>
            </a:xfrm>
          </p:grpSpPr>
          <p:sp>
            <p:nvSpPr>
              <p:cNvPr id="438" name="Shape 438"/>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9" name="Shape 439"/>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0" name="Shape 440"/>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1" name="Shape 44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2" name="Shape 442"/>
            <p:cNvGrpSpPr/>
            <p:nvPr/>
          </p:nvGrpSpPr>
          <p:grpSpPr>
            <a:xfrm>
              <a:off x="2599462" y="4518900"/>
              <a:ext cx="231600" cy="624600"/>
              <a:chOff x="2599462" y="4518900"/>
              <a:chExt cx="231600" cy="624600"/>
            </a:xfrm>
          </p:grpSpPr>
          <p:sp>
            <p:nvSpPr>
              <p:cNvPr id="443" name="Shape 443"/>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4" name="Shape 444"/>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5" name="Shape 445"/>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6" name="Shape 446"/>
            <p:cNvGrpSpPr/>
            <p:nvPr/>
          </p:nvGrpSpPr>
          <p:grpSpPr>
            <a:xfrm>
              <a:off x="3342171" y="4099200"/>
              <a:ext cx="231600" cy="1044300"/>
              <a:chOff x="3342171" y="4099200"/>
              <a:chExt cx="231600" cy="1044300"/>
            </a:xfrm>
          </p:grpSpPr>
          <p:sp>
            <p:nvSpPr>
              <p:cNvPr id="447" name="Shape 447"/>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8" name="Shape 448"/>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0" name="Shape 450"/>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1" name="Shape 45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52" name="Shape 452"/>
            <p:cNvGrpSpPr/>
            <p:nvPr/>
          </p:nvGrpSpPr>
          <p:grpSpPr>
            <a:xfrm>
              <a:off x="3713525" y="4309200"/>
              <a:ext cx="231600" cy="834300"/>
              <a:chOff x="3713525" y="4309200"/>
              <a:chExt cx="231600" cy="834300"/>
            </a:xfrm>
          </p:grpSpPr>
          <p:sp>
            <p:nvSpPr>
              <p:cNvPr id="453" name="Shape 453"/>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4" name="Shape 454"/>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5" name="Shape 455"/>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6" name="Shape 456"/>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57" name="Shape 457"/>
            <p:cNvGrpSpPr/>
            <p:nvPr/>
          </p:nvGrpSpPr>
          <p:grpSpPr>
            <a:xfrm>
              <a:off x="1485398" y="4309200"/>
              <a:ext cx="231600" cy="834300"/>
              <a:chOff x="1485398" y="4309200"/>
              <a:chExt cx="231600" cy="834300"/>
            </a:xfrm>
          </p:grpSpPr>
          <p:sp>
            <p:nvSpPr>
              <p:cNvPr id="458" name="Shape 458"/>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9" name="Shape 459"/>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0" name="Shape 460"/>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1" name="Shape 46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2" name="Shape 462"/>
            <p:cNvGrpSpPr/>
            <p:nvPr/>
          </p:nvGrpSpPr>
          <p:grpSpPr>
            <a:xfrm>
              <a:off x="4084879" y="4518900"/>
              <a:ext cx="231600" cy="624600"/>
              <a:chOff x="4084879" y="4518900"/>
              <a:chExt cx="231600" cy="624600"/>
            </a:xfrm>
          </p:grpSpPr>
          <p:sp>
            <p:nvSpPr>
              <p:cNvPr id="463" name="Shape 463"/>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4" name="Shape 464"/>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5" name="Shape 465"/>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6" name="Shape 466"/>
            <p:cNvGrpSpPr/>
            <p:nvPr/>
          </p:nvGrpSpPr>
          <p:grpSpPr>
            <a:xfrm>
              <a:off x="2970816" y="4309200"/>
              <a:ext cx="231600" cy="834300"/>
              <a:chOff x="2970816" y="4309200"/>
              <a:chExt cx="231600" cy="834300"/>
            </a:xfrm>
          </p:grpSpPr>
          <p:sp>
            <p:nvSpPr>
              <p:cNvPr id="467" name="Shape 467"/>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8" name="Shape 468"/>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9" name="Shape 469"/>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0" name="Shape 470"/>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71" name="Shape 471"/>
            <p:cNvGrpSpPr/>
            <p:nvPr/>
          </p:nvGrpSpPr>
          <p:grpSpPr>
            <a:xfrm>
              <a:off x="4456234" y="4309200"/>
              <a:ext cx="231600" cy="834300"/>
              <a:chOff x="4456234" y="4309200"/>
              <a:chExt cx="231600" cy="834300"/>
            </a:xfrm>
          </p:grpSpPr>
          <p:sp>
            <p:nvSpPr>
              <p:cNvPr id="472" name="Shape 472"/>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3" name="Shape 473"/>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5" name="Shape 475"/>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76" name="Shape 476"/>
            <p:cNvGrpSpPr/>
            <p:nvPr/>
          </p:nvGrpSpPr>
          <p:grpSpPr>
            <a:xfrm>
              <a:off x="4827588" y="4099200"/>
              <a:ext cx="231600" cy="1044300"/>
              <a:chOff x="4827588" y="4099200"/>
              <a:chExt cx="231600" cy="1044300"/>
            </a:xfrm>
          </p:grpSpPr>
          <p:sp>
            <p:nvSpPr>
              <p:cNvPr id="477" name="Shape 477"/>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8" name="Shape 478"/>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9" name="Shape 479"/>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0" name="Shape 480"/>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1" name="Shape 48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82" name="Shape 482"/>
            <p:cNvGrpSpPr/>
            <p:nvPr/>
          </p:nvGrpSpPr>
          <p:grpSpPr>
            <a:xfrm>
              <a:off x="5198943" y="4309200"/>
              <a:ext cx="231600" cy="834300"/>
              <a:chOff x="5198943" y="4309200"/>
              <a:chExt cx="231600" cy="834300"/>
            </a:xfrm>
          </p:grpSpPr>
          <p:sp>
            <p:nvSpPr>
              <p:cNvPr id="483" name="Shape 483"/>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4" name="Shape 484"/>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5" name="Shape 485"/>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6" name="Shape 486"/>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87" name="Shape 487"/>
            <p:cNvGrpSpPr/>
            <p:nvPr/>
          </p:nvGrpSpPr>
          <p:grpSpPr>
            <a:xfrm>
              <a:off x="5570297" y="4518900"/>
              <a:ext cx="231600" cy="624600"/>
              <a:chOff x="5570297" y="4518900"/>
              <a:chExt cx="231600" cy="624600"/>
            </a:xfrm>
          </p:grpSpPr>
          <p:sp>
            <p:nvSpPr>
              <p:cNvPr id="488" name="Shape 488"/>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9" name="Shape 489"/>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0" name="Shape 490"/>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1" name="Shape 491"/>
            <p:cNvGrpSpPr/>
            <p:nvPr/>
          </p:nvGrpSpPr>
          <p:grpSpPr>
            <a:xfrm>
              <a:off x="5941652" y="4309200"/>
              <a:ext cx="231600" cy="834300"/>
              <a:chOff x="5941652" y="4309200"/>
              <a:chExt cx="231600" cy="834300"/>
            </a:xfrm>
          </p:grpSpPr>
          <p:sp>
            <p:nvSpPr>
              <p:cNvPr id="492" name="Shape 492"/>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3" name="Shape 493"/>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Shape 494"/>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5" name="Shape 495"/>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6" name="Shape 496"/>
            <p:cNvGrpSpPr/>
            <p:nvPr/>
          </p:nvGrpSpPr>
          <p:grpSpPr>
            <a:xfrm>
              <a:off x="6313006" y="4099200"/>
              <a:ext cx="231600" cy="1044300"/>
              <a:chOff x="6313006" y="4099200"/>
              <a:chExt cx="231600" cy="1044300"/>
            </a:xfrm>
          </p:grpSpPr>
          <p:sp>
            <p:nvSpPr>
              <p:cNvPr id="497" name="Shape 497"/>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8" name="Shape 498"/>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9" name="Shape 499"/>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0" name="Shape 500"/>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1" name="Shape 50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02" name="Shape 502"/>
            <p:cNvGrpSpPr/>
            <p:nvPr/>
          </p:nvGrpSpPr>
          <p:grpSpPr>
            <a:xfrm>
              <a:off x="6684361" y="4309200"/>
              <a:ext cx="231600" cy="834300"/>
              <a:chOff x="6684361" y="4309200"/>
              <a:chExt cx="231600" cy="834300"/>
            </a:xfrm>
          </p:grpSpPr>
          <p:sp>
            <p:nvSpPr>
              <p:cNvPr id="503" name="Shape 503"/>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4" name="Shape 504"/>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5" name="Shape 505"/>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6" name="Shape 506"/>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07" name="Shape 507"/>
            <p:cNvGrpSpPr/>
            <p:nvPr/>
          </p:nvGrpSpPr>
          <p:grpSpPr>
            <a:xfrm>
              <a:off x="7055715" y="4518900"/>
              <a:ext cx="231600" cy="624600"/>
              <a:chOff x="7055715" y="4518900"/>
              <a:chExt cx="231600" cy="624600"/>
            </a:xfrm>
          </p:grpSpPr>
          <p:sp>
            <p:nvSpPr>
              <p:cNvPr id="508" name="Shape 508"/>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9" name="Shape 509"/>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0" name="Shape 510"/>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11" name="Shape 511"/>
            <p:cNvGrpSpPr/>
            <p:nvPr/>
          </p:nvGrpSpPr>
          <p:grpSpPr>
            <a:xfrm>
              <a:off x="7798424" y="4099200"/>
              <a:ext cx="231600" cy="1044300"/>
              <a:chOff x="7798424" y="4099200"/>
              <a:chExt cx="231600" cy="1044300"/>
            </a:xfrm>
          </p:grpSpPr>
          <p:sp>
            <p:nvSpPr>
              <p:cNvPr id="512" name="Shape 512"/>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3" name="Shape 513"/>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4" name="Shape 514"/>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5" name="Shape 515"/>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6" name="Shape 516"/>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17" name="Shape 517"/>
            <p:cNvGrpSpPr/>
            <p:nvPr/>
          </p:nvGrpSpPr>
          <p:grpSpPr>
            <a:xfrm>
              <a:off x="8169779" y="4309200"/>
              <a:ext cx="231600" cy="834300"/>
              <a:chOff x="8169779" y="4309200"/>
              <a:chExt cx="231600" cy="834300"/>
            </a:xfrm>
          </p:grpSpPr>
          <p:sp>
            <p:nvSpPr>
              <p:cNvPr id="518" name="Shape 518"/>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9" name="Shape 519"/>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0" name="Shape 520"/>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1" name="Shape 52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22" name="Shape 522"/>
            <p:cNvGrpSpPr/>
            <p:nvPr/>
          </p:nvGrpSpPr>
          <p:grpSpPr>
            <a:xfrm>
              <a:off x="7427070" y="4309200"/>
              <a:ext cx="231600" cy="834300"/>
              <a:chOff x="7427070" y="4309200"/>
              <a:chExt cx="231600" cy="834300"/>
            </a:xfrm>
          </p:grpSpPr>
          <p:sp>
            <p:nvSpPr>
              <p:cNvPr id="523" name="Shape 523"/>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4" name="Shape 524"/>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5" name="Shape 525"/>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6" name="Shape 526"/>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27" name="Shape 527"/>
            <p:cNvGrpSpPr/>
            <p:nvPr/>
          </p:nvGrpSpPr>
          <p:grpSpPr>
            <a:xfrm>
              <a:off x="8541133" y="4518900"/>
              <a:ext cx="231600" cy="624600"/>
              <a:chOff x="8541133" y="4518900"/>
              <a:chExt cx="231600" cy="624600"/>
            </a:xfrm>
          </p:grpSpPr>
          <p:sp>
            <p:nvSpPr>
              <p:cNvPr id="528" name="Shape 528"/>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9" name="Shape 529"/>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Shape 530"/>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31" name="Shape 531"/>
            <p:cNvGrpSpPr/>
            <p:nvPr/>
          </p:nvGrpSpPr>
          <p:grpSpPr>
            <a:xfrm>
              <a:off x="8912488" y="4309200"/>
              <a:ext cx="231600" cy="834300"/>
              <a:chOff x="8912488" y="4309200"/>
              <a:chExt cx="231600" cy="834300"/>
            </a:xfrm>
          </p:grpSpPr>
          <p:sp>
            <p:nvSpPr>
              <p:cNvPr id="532" name="Shape 532"/>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3" name="Shape 533"/>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4" name="Shape 534"/>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5" name="Shape 535"/>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536" name="Shape 536"/>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8000"/>
              <a:buNone/>
              <a:defRPr sz="8000">
                <a:solidFill>
                  <a:schemeClr val="l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r>
              <a:t>xx%</a:t>
            </a:r>
          </a:p>
        </p:txBody>
      </p:sp>
      <p:sp>
        <p:nvSpPr>
          <p:cNvPr id="537" name="Shape 537"/>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rtl="0">
              <a:spcBef>
                <a:spcPts val="0"/>
              </a:spcBef>
              <a:spcAft>
                <a:spcPts val="0"/>
              </a:spcAft>
              <a:buClr>
                <a:schemeClr val="lt1"/>
              </a:buClr>
              <a:buSzPts val="1300"/>
              <a:buChar char="●"/>
              <a:defRPr>
                <a:solidFill>
                  <a:schemeClr val="lt1"/>
                </a:solidFill>
              </a:defRPr>
            </a:lvl1pPr>
            <a:lvl2pPr marL="914400" lvl="1" indent="-298450" algn="ctr" rtl="0">
              <a:spcBef>
                <a:spcPts val="1600"/>
              </a:spcBef>
              <a:spcAft>
                <a:spcPts val="0"/>
              </a:spcAft>
              <a:buClr>
                <a:schemeClr val="lt1"/>
              </a:buClr>
              <a:buSzPts val="1100"/>
              <a:buChar char="○"/>
              <a:defRPr>
                <a:solidFill>
                  <a:schemeClr val="lt1"/>
                </a:solidFill>
              </a:defRPr>
            </a:lvl2pPr>
            <a:lvl3pPr marL="1371600" lvl="2" indent="-298450" algn="ctr" rtl="0">
              <a:spcBef>
                <a:spcPts val="1600"/>
              </a:spcBef>
              <a:spcAft>
                <a:spcPts val="0"/>
              </a:spcAft>
              <a:buClr>
                <a:schemeClr val="lt1"/>
              </a:buClr>
              <a:buSzPts val="1100"/>
              <a:buChar char="■"/>
              <a:defRPr>
                <a:solidFill>
                  <a:schemeClr val="lt1"/>
                </a:solidFill>
              </a:defRPr>
            </a:lvl3pPr>
            <a:lvl4pPr marL="1828800" lvl="3" indent="-298450" algn="ctr" rtl="0">
              <a:spcBef>
                <a:spcPts val="1600"/>
              </a:spcBef>
              <a:spcAft>
                <a:spcPts val="0"/>
              </a:spcAft>
              <a:buClr>
                <a:schemeClr val="lt1"/>
              </a:buClr>
              <a:buSzPts val="1100"/>
              <a:buChar char="●"/>
              <a:defRPr>
                <a:solidFill>
                  <a:schemeClr val="lt1"/>
                </a:solidFill>
              </a:defRPr>
            </a:lvl4pPr>
            <a:lvl5pPr marL="2286000" lvl="4" indent="-298450" algn="ctr" rtl="0">
              <a:spcBef>
                <a:spcPts val="1600"/>
              </a:spcBef>
              <a:spcAft>
                <a:spcPts val="0"/>
              </a:spcAft>
              <a:buClr>
                <a:schemeClr val="lt1"/>
              </a:buClr>
              <a:buSzPts val="1100"/>
              <a:buChar char="○"/>
              <a:defRPr>
                <a:solidFill>
                  <a:schemeClr val="lt1"/>
                </a:solidFill>
              </a:defRPr>
            </a:lvl5pPr>
            <a:lvl6pPr marL="2743200" lvl="5" indent="-298450" algn="ctr" rtl="0">
              <a:spcBef>
                <a:spcPts val="1600"/>
              </a:spcBef>
              <a:spcAft>
                <a:spcPts val="0"/>
              </a:spcAft>
              <a:buClr>
                <a:schemeClr val="lt1"/>
              </a:buClr>
              <a:buSzPts val="1100"/>
              <a:buChar char="■"/>
              <a:defRPr>
                <a:solidFill>
                  <a:schemeClr val="lt1"/>
                </a:solidFill>
              </a:defRPr>
            </a:lvl6pPr>
            <a:lvl7pPr marL="3200400" lvl="6" indent="-298450" algn="ctr" rtl="0">
              <a:spcBef>
                <a:spcPts val="1600"/>
              </a:spcBef>
              <a:spcAft>
                <a:spcPts val="0"/>
              </a:spcAft>
              <a:buClr>
                <a:schemeClr val="lt1"/>
              </a:buClr>
              <a:buSzPts val="1100"/>
              <a:buChar char="●"/>
              <a:defRPr>
                <a:solidFill>
                  <a:schemeClr val="lt1"/>
                </a:solidFill>
              </a:defRPr>
            </a:lvl7pPr>
            <a:lvl8pPr marL="3657600" lvl="7" indent="-298450" algn="ctr" rtl="0">
              <a:spcBef>
                <a:spcPts val="1600"/>
              </a:spcBef>
              <a:spcAft>
                <a:spcPts val="0"/>
              </a:spcAft>
              <a:buClr>
                <a:schemeClr val="lt1"/>
              </a:buClr>
              <a:buSzPts val="1100"/>
              <a:buChar char="○"/>
              <a:defRPr>
                <a:solidFill>
                  <a:schemeClr val="lt1"/>
                </a:solidFill>
              </a:defRPr>
            </a:lvl8pPr>
            <a:lvl9pPr marL="4114800" lvl="8" indent="-298450" algn="ctr" rtl="0">
              <a:spcBef>
                <a:spcPts val="1600"/>
              </a:spcBef>
              <a:spcAft>
                <a:spcPts val="1600"/>
              </a:spcAft>
              <a:buClr>
                <a:schemeClr val="lt1"/>
              </a:buClr>
              <a:buSzPts val="1100"/>
              <a:buChar char="■"/>
              <a:defRPr>
                <a:solidFill>
                  <a:schemeClr val="lt1"/>
                </a:solidFill>
              </a:defRPr>
            </a:lvl9pPr>
          </a:lstStyle>
          <a:p>
            <a:endParaRPr/>
          </a:p>
        </p:txBody>
      </p:sp>
      <p:sp>
        <p:nvSpPr>
          <p:cNvPr id="538" name="Shape 53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8" name="Shape 8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Clr>
                <a:srgbClr val="80CCB2"/>
              </a:buClr>
              <a:buSzPts val="2800"/>
              <a:buNone/>
              <a:defRPr>
                <a:solidFill>
                  <a:srgbClr val="80CCB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Shape 8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Clr>
                <a:srgbClr val="F7941D"/>
              </a:buClr>
              <a:buSzPts val="1300"/>
              <a:buChar char="●"/>
              <a:defRPr>
                <a:solidFill>
                  <a:srgbClr val="F7941D"/>
                </a:solidFill>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Shape 9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8" name="Picture 7">
            <a:extLst>
              <a:ext uri="{FF2B5EF4-FFF2-40B4-BE49-F238E27FC236}">
                <a16:creationId xmlns:a16="http://schemas.microsoft.com/office/drawing/2014/main" id="{ACC58E5A-CCF5-49DF-B98B-4BDB4768A0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98160" y="49016"/>
            <a:ext cx="1291925" cy="6079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Shape 96"/>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Shape 97"/>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Shape 10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9" name="Shape 109"/>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Shape 110"/>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Shape 1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25" name="Shape 125"/>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Shape 12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1" name="Shape 131"/>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Shape 132"/>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Shape 13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Shape 13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9" name="Shape 139"/>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Shape 14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80CCB2"/>
              </a:buClr>
              <a:buSzPts val="2800"/>
              <a:buFont typeface="Raleway"/>
              <a:buNone/>
              <a:defRPr sz="2800" b="1">
                <a:solidFill>
                  <a:srgbClr val="80CCB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rgbClr val="F7941D"/>
              </a:buClr>
              <a:buSzPts val="1300"/>
              <a:buFont typeface="Raleway"/>
              <a:buChar char="●"/>
              <a:defRPr sz="1300">
                <a:solidFill>
                  <a:srgbClr val="F7941D"/>
                </a:solidFill>
                <a:latin typeface="Raleway"/>
                <a:ea typeface="Raleway"/>
                <a:cs typeface="Raleway"/>
                <a:sym typeface="Raleway"/>
              </a:defRPr>
            </a:lvl1pPr>
            <a:lvl2pPr marL="914400" lvl="1" indent="-29845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2pPr>
            <a:lvl3pPr marL="1371600" lvl="2" indent="-29845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3pPr>
            <a:lvl4pPr marL="1828800" lvl="3" indent="-29845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4pPr>
            <a:lvl5pPr marL="2286000" lvl="4" indent="-29845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5pPr>
            <a:lvl6pPr marL="2743200" lvl="5" indent="-29845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6pPr>
            <a:lvl7pPr marL="3200400" lvl="6" indent="-29845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7pPr>
            <a:lvl8pPr marL="3657600" lvl="7" indent="-29845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8pPr>
            <a:lvl9pPr marL="4114800" lvl="8" indent="-298450">
              <a:lnSpc>
                <a:spcPct val="115000"/>
              </a:lnSpc>
              <a:spcBef>
                <a:spcPts val="1600"/>
              </a:spcBef>
              <a:spcAft>
                <a:spcPts val="1600"/>
              </a:spcAft>
              <a:buClr>
                <a:schemeClr val="dk2"/>
              </a:buClr>
              <a:buSzPts val="1100"/>
              <a:buFont typeface="Raleway"/>
              <a:buChar char="■"/>
              <a:defRPr sz="1100">
                <a:solidFill>
                  <a:schemeClr val="dk2"/>
                </a:solidFill>
                <a:latin typeface="Raleway"/>
                <a:ea typeface="Raleway"/>
                <a:cs typeface="Raleway"/>
                <a:sym typeface="Raleway"/>
              </a:defRPr>
            </a:lvl9pPr>
          </a:lstStyle>
          <a:p>
            <a:endParaRPr/>
          </a:p>
        </p:txBody>
      </p:sp>
      <p:sp>
        <p:nvSpPr>
          <p:cNvPr id="8" name="Shape 8"/>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80CCB2"/>
              </a:buClr>
              <a:buSzPts val="2800"/>
              <a:buFont typeface="Raleway"/>
              <a:buNone/>
              <a:defRPr sz="2800" b="1">
                <a:solidFill>
                  <a:srgbClr val="80CCB2"/>
                </a:solidFill>
                <a:latin typeface="Raleway"/>
                <a:ea typeface="Raleway"/>
                <a:cs typeface="Raleway"/>
                <a:sym typeface="Raleway"/>
              </a:defRPr>
            </a:lvl1pPr>
            <a:lvl2pPr lvl="1"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275" name="Shape 2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rgbClr val="F7941D"/>
              </a:buClr>
              <a:buSzPts val="1300"/>
              <a:buFont typeface="Raleway"/>
              <a:buChar char="●"/>
              <a:defRPr sz="1300">
                <a:solidFill>
                  <a:srgbClr val="F7941D"/>
                </a:solidFill>
                <a:latin typeface="Raleway"/>
                <a:ea typeface="Raleway"/>
                <a:cs typeface="Raleway"/>
                <a:sym typeface="Raleway"/>
              </a:defRPr>
            </a:lvl1pPr>
            <a:lvl2pPr marL="914400" lvl="1" indent="-298450" rtl="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2pPr>
            <a:lvl3pPr marL="1371600" lvl="2" indent="-298450" rtl="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3pPr>
            <a:lvl4pPr marL="1828800" lvl="3" indent="-298450" rtl="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4pPr>
            <a:lvl5pPr marL="2286000" lvl="4" indent="-298450" rtl="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5pPr>
            <a:lvl6pPr marL="2743200" lvl="5" indent="-298450" rtl="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6pPr>
            <a:lvl7pPr marL="3200400" lvl="6" indent="-298450" rtl="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7pPr>
            <a:lvl8pPr marL="3657600" lvl="7" indent="-298450" rtl="0">
              <a:lnSpc>
                <a:spcPct val="115000"/>
              </a:lnSpc>
              <a:spcBef>
                <a:spcPts val="1600"/>
              </a:spcBef>
              <a:spcAft>
                <a:spcPts val="0"/>
              </a:spcAft>
              <a:buClr>
                <a:schemeClr val="dk2"/>
              </a:buClr>
              <a:buSzPts val="1100"/>
              <a:buFont typeface="Raleway"/>
              <a:buChar char="○"/>
              <a:defRPr sz="1100">
                <a:solidFill>
                  <a:schemeClr val="dk2"/>
                </a:solidFill>
                <a:latin typeface="Raleway"/>
                <a:ea typeface="Raleway"/>
                <a:cs typeface="Raleway"/>
                <a:sym typeface="Raleway"/>
              </a:defRPr>
            </a:lvl8pPr>
            <a:lvl9pPr marL="4114800" lvl="8" indent="-298450" rtl="0">
              <a:lnSpc>
                <a:spcPct val="115000"/>
              </a:lnSpc>
              <a:spcBef>
                <a:spcPts val="1600"/>
              </a:spcBef>
              <a:spcAft>
                <a:spcPts val="1600"/>
              </a:spcAft>
              <a:buClr>
                <a:schemeClr val="dk2"/>
              </a:buClr>
              <a:buSzPts val="1100"/>
              <a:buFont typeface="Raleway"/>
              <a:buChar char="■"/>
              <a:defRPr sz="1100">
                <a:solidFill>
                  <a:schemeClr val="dk2"/>
                </a:solidFill>
                <a:latin typeface="Raleway"/>
                <a:ea typeface="Raleway"/>
                <a:cs typeface="Raleway"/>
                <a:sym typeface="Raleway"/>
              </a:defRPr>
            </a:lvl9pPr>
          </a:lstStyle>
          <a:p>
            <a:endParaRPr/>
          </a:p>
        </p:txBody>
      </p:sp>
      <p:sp>
        <p:nvSpPr>
          <p:cNvPr id="276" name="Shape 276"/>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2"/>
                </a:solidFill>
                <a:latin typeface="Nunito"/>
                <a:ea typeface="Nunito"/>
                <a:cs typeface="Nunito"/>
                <a:sym typeface="Nunito"/>
              </a:defRPr>
            </a:lvl1pPr>
            <a:lvl2pPr lvl="1" algn="r" rtl="0">
              <a:buNone/>
              <a:defRPr sz="900">
                <a:solidFill>
                  <a:schemeClr val="dk2"/>
                </a:solidFill>
                <a:latin typeface="Nunito"/>
                <a:ea typeface="Nunito"/>
                <a:cs typeface="Nunito"/>
                <a:sym typeface="Nunito"/>
              </a:defRPr>
            </a:lvl2pPr>
            <a:lvl3pPr lvl="2" algn="r" rtl="0">
              <a:buNone/>
              <a:defRPr sz="900">
                <a:solidFill>
                  <a:schemeClr val="dk2"/>
                </a:solidFill>
                <a:latin typeface="Nunito"/>
                <a:ea typeface="Nunito"/>
                <a:cs typeface="Nunito"/>
                <a:sym typeface="Nunito"/>
              </a:defRPr>
            </a:lvl3pPr>
            <a:lvl4pPr lvl="3" algn="r" rtl="0">
              <a:buNone/>
              <a:defRPr sz="900">
                <a:solidFill>
                  <a:schemeClr val="dk2"/>
                </a:solidFill>
                <a:latin typeface="Nunito"/>
                <a:ea typeface="Nunito"/>
                <a:cs typeface="Nunito"/>
                <a:sym typeface="Nunito"/>
              </a:defRPr>
            </a:lvl4pPr>
            <a:lvl5pPr lvl="4" algn="r" rtl="0">
              <a:buNone/>
              <a:defRPr sz="900">
                <a:solidFill>
                  <a:schemeClr val="dk2"/>
                </a:solidFill>
                <a:latin typeface="Nunito"/>
                <a:ea typeface="Nunito"/>
                <a:cs typeface="Nunito"/>
                <a:sym typeface="Nunito"/>
              </a:defRPr>
            </a:lvl5pPr>
            <a:lvl6pPr lvl="5" algn="r" rtl="0">
              <a:buNone/>
              <a:defRPr sz="900">
                <a:solidFill>
                  <a:schemeClr val="dk2"/>
                </a:solidFill>
                <a:latin typeface="Nunito"/>
                <a:ea typeface="Nunito"/>
                <a:cs typeface="Nunito"/>
                <a:sym typeface="Nunito"/>
              </a:defRPr>
            </a:lvl6pPr>
            <a:lvl7pPr lvl="6" algn="r" rtl="0">
              <a:buNone/>
              <a:defRPr sz="900">
                <a:solidFill>
                  <a:schemeClr val="dk2"/>
                </a:solidFill>
                <a:latin typeface="Nunito"/>
                <a:ea typeface="Nunito"/>
                <a:cs typeface="Nunito"/>
                <a:sym typeface="Nunito"/>
              </a:defRPr>
            </a:lvl7pPr>
            <a:lvl8pPr lvl="7" algn="r" rtl="0">
              <a:buNone/>
              <a:defRPr sz="900">
                <a:solidFill>
                  <a:schemeClr val="dk2"/>
                </a:solidFill>
                <a:latin typeface="Nunito"/>
                <a:ea typeface="Nunito"/>
                <a:cs typeface="Nunito"/>
                <a:sym typeface="Nunito"/>
              </a:defRPr>
            </a:lvl8pPr>
            <a:lvl9pPr lvl="8" algn="r" rtl="0">
              <a:buNone/>
              <a:defRPr sz="9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www.un.org/sustainabledevelopment/sustainable-development-goal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nstawebdirector.wixsite.com/fungi-fabric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s://nstawebdirector.wixsite.com/martian-mycrop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nstawebdirector.wixsite.com/cc-bot" TargetMode="External"/><Relationship Id="rId7"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hyperlink" Target="https://youtu.be/WjxZNpWs6x8" TargetMode="External"/><Relationship Id="rId4" Type="http://schemas.openxmlformats.org/officeDocument/2006/relationships/hyperlink" Target="https://nstawebdirector.wixsite.com/the-al-300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nstawebdirector.wixsite.com/hepativir-b" TargetMode="External"/><Relationship Id="rId7"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hyperlink" Target="https://www.youtube.com/watch?v=L69lSh9yfcc&amp;t=25s" TargetMode="External"/><Relationship Id="rId4" Type="http://schemas.openxmlformats.org/officeDocument/2006/relationships/hyperlink" Target="https://nstawebdirector.wixsite.com/nf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s://nstawebdirector.wixsite.com/exploravision-1" TargetMode="External"/><Relationship Id="rId7" Type="http://schemas.openxmlformats.org/officeDocument/2006/relationships/hyperlink" Target="https://nstawebdirector.wixsite.com/probeeotic/prototype-video"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hyperlink" Target="https://youtu.be/gCqDR71MRcM" TargetMode="External"/><Relationship Id="rId4" Type="http://schemas.openxmlformats.org/officeDocument/2006/relationships/hyperlink" Target="https://nstawebdirector.wixsite.com/probeeotic"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nstawebdirector.wixsite.com/modifiedmluteus" TargetMode="External"/><Relationship Id="rId7"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hyperlink" Target="https://www.youtube.com/watch?v=6pa4ne0ZQ3c" TargetMode="External"/><Relationship Id="rId4" Type="http://schemas.openxmlformats.org/officeDocument/2006/relationships/hyperlink" Target="https://nstawebdirector.wixsite.com/ban-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exploravision.org/winners"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thisisstatistics.org/student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hyperlink" Target="https://getreferralmd.com/2018/01/future-healthcare-technology-advancements-2018/" TargetMode="External"/><Relationship Id="rId13" Type="http://schemas.openxmlformats.org/officeDocument/2006/relationships/hyperlink" Target="https://newatlas.com/robotics/" TargetMode="External"/><Relationship Id="rId18" Type="http://schemas.openxmlformats.org/officeDocument/2006/relationships/image" Target="../media/image37.jpeg"/><Relationship Id="rId3" Type="http://schemas.openxmlformats.org/officeDocument/2006/relationships/hyperlink" Target="https://www.exploravision.org?utm_medium=LessonPlan&amp;utm_source=Google%20Slides&amp;utm_campaign=ExploraVision%2019" TargetMode="External"/><Relationship Id="rId7" Type="http://schemas.openxmlformats.org/officeDocument/2006/relationships/hyperlink" Target="http://www.cbc.ca/parents/learning/view/10-ways-to-teach-kids-about-robotics" TargetMode="External"/><Relationship Id="rId12" Type="http://schemas.openxmlformats.org/officeDocument/2006/relationships/hyperlink" Target="https://www.uspto.gov/kids/index.html" TargetMode="External"/><Relationship Id="rId17" Type="http://schemas.openxmlformats.org/officeDocument/2006/relationships/hyperlink" Target="https://www.nextgenscience.org" TargetMode="External"/><Relationship Id="rId2" Type="http://schemas.openxmlformats.org/officeDocument/2006/relationships/notesSlide" Target="../notesSlides/notesSlide28.xml"/><Relationship Id="rId16" Type="http://schemas.openxmlformats.org/officeDocument/2006/relationships/hyperlink" Target="http://www.asce.org/about_civil_engineering/" TargetMode="External"/><Relationship Id="rId1" Type="http://schemas.openxmlformats.org/officeDocument/2006/relationships/slideLayout" Target="../slideLayouts/slideLayout13.xml"/><Relationship Id="rId6" Type="http://schemas.openxmlformats.org/officeDocument/2006/relationships/hyperlink" Target="https://kids.nationalgeographic.com/" TargetMode="External"/><Relationship Id="rId11" Type="http://schemas.openxmlformats.org/officeDocument/2006/relationships/hyperlink" Target="https://www.energy.gov/science-innovation/clean-energy" TargetMode="External"/><Relationship Id="rId5" Type="http://schemas.openxmlformats.org/officeDocument/2006/relationships/hyperlink" Target="https://climate.nasa.gov/" TargetMode="External"/><Relationship Id="rId15" Type="http://schemas.openxmlformats.org/officeDocument/2006/relationships/hyperlink" Target="https://www.nasa.gov/" TargetMode="External"/><Relationship Id="rId10" Type="http://schemas.openxmlformats.org/officeDocument/2006/relationships/hyperlink" Target="https://www.eia.gov/kids/" TargetMode="External"/><Relationship Id="rId4" Type="http://schemas.openxmlformats.org/officeDocument/2006/relationships/hyperlink" Target="https://www.skypeascientist.com/" TargetMode="External"/><Relationship Id="rId9" Type="http://schemas.openxmlformats.org/officeDocument/2006/relationships/hyperlink" Target="https://www.youtube.com/watch?v=owHF9iLyxic" TargetMode="External"/><Relationship Id="rId14" Type="http://schemas.openxmlformats.org/officeDocument/2006/relationships/hyperlink" Target="https://www.sciencefriday.co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youtu.be/aZkesr6icNE" TargetMode="External"/><Relationship Id="rId3" Type="http://schemas.openxmlformats.org/officeDocument/2006/relationships/hyperlink" Target="https://www.youtube.com/watch?v=-eTRde3gdz4" TargetMode="External"/><Relationship Id="rId7" Type="http://schemas.openxmlformats.org/officeDocument/2006/relationships/hyperlink" Target="https://youtu.be/3ZafMokVDdc"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www.youtube.com/watch?v=72ckyhwuoIc" TargetMode="External"/><Relationship Id="rId5" Type="http://schemas.openxmlformats.org/officeDocument/2006/relationships/hyperlink" Target="https://us02web.zoom.us/rec/play/l5VAYVAtBNiJpdHNyZSuKYsWJSI6Kkz5oUk0CkQ7PB2Gqg-vDeCL-UHcqUJlUoM0kJEsHrEMtCsvCs9x.T1GXBRowYZEX60lY?canPlayFromShare=true&amp;from=share_recording_detail&amp;continueMode=true&amp;componentName=rec-play&amp;originRequestUrl=https%3A%2F%2Fus02web.zoom.us%2Frec%2Fshare%2FuajQPshT48gDr4P5J5k2x-tqVffg_zELN65ePACH7HwUf0TKL36iM9f78b0tSB_J.jn7dPCDJaDJu3OMh" TargetMode="External"/><Relationship Id="rId10" Type="http://schemas.openxmlformats.org/officeDocument/2006/relationships/image" Target="../media/image38.png"/><Relationship Id="rId4" Type="http://schemas.openxmlformats.org/officeDocument/2006/relationships/hyperlink" Target="https://youtu.be/0C2T7zcdRYU" TargetMode="External"/><Relationship Id="rId9" Type="http://schemas.openxmlformats.org/officeDocument/2006/relationships/hyperlink" Target="https://www.youtube.com/watch?v=SGGfvO577i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8iIid-eDLM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edu.google.com/products/classroom/?modal_active=none&amp;gclid=Cj0KCQjwjer4BRCZARIsABK4QeUwk9Pd_NY0aEikc7WyP9pokqSoUDjgo-lAfzI2cX9prku3omRJ864aAjcpEALw_wcB" TargetMode="External"/><Relationship Id="rId7" Type="http://schemas.openxmlformats.org/officeDocument/2006/relationships/hyperlink" Target="https://edu.google.com/products/gsuite-for-education/?modal_active=none"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hyperlink" Target="https://www.google.com/slides/about/" TargetMode="Externa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mWOf1FR6tLo"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youtu.be/bdKiAsMpLvE"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youtu.be/u72esE1M8Lo"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youtu.be/ALYhGEiv09o"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ctrTitle"/>
          </p:nvPr>
        </p:nvSpPr>
        <p:spPr>
          <a:xfrm>
            <a:off x="621525" y="1407750"/>
            <a:ext cx="8137464" cy="18729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dirty="0"/>
              <a:t>Problem Solving and Critical Thinking Through Project-Based Learning</a:t>
            </a:r>
            <a:endParaRPr sz="3200" b="1" dirty="0"/>
          </a:p>
        </p:txBody>
      </p:sp>
      <p:sp>
        <p:nvSpPr>
          <p:cNvPr id="546" name="Shape 546"/>
          <p:cNvSpPr txBox="1">
            <a:spLocks noGrp="1"/>
          </p:cNvSpPr>
          <p:nvPr>
            <p:ph type="subTitle" idx="1"/>
          </p:nvPr>
        </p:nvSpPr>
        <p:spPr>
          <a:xfrm>
            <a:off x="1320036" y="3445800"/>
            <a:ext cx="7056889" cy="1403100"/>
          </a:xfrm>
          <a:prstGeom prst="rect">
            <a:avLst/>
          </a:prstGeom>
        </p:spPr>
        <p:txBody>
          <a:bodyPr spcFirstLastPara="1" wrap="square" lIns="91425" tIns="91425" rIns="91425" bIns="91425" anchor="t" anchorCtr="0">
            <a:noAutofit/>
          </a:bodyPr>
          <a:lstStyle/>
          <a:p>
            <a:pPr marL="0" lvl="0" indent="0" algn="ctr"/>
            <a:r>
              <a:rPr lang="en-US" sz="1800" dirty="0">
                <a:solidFill>
                  <a:srgbClr val="FFFFFF"/>
                </a:solidFill>
              </a:rPr>
              <a:t>An all-in-one STEM guide for getting starting with ExploraVision </a:t>
            </a:r>
          </a:p>
          <a:p>
            <a:pPr marL="0" lvl="0" indent="0" algn="ctr"/>
            <a:r>
              <a:rPr lang="en-US" sz="1800" dirty="0">
                <a:solidFill>
                  <a:srgbClr val="FFFFFF"/>
                </a:solidFill>
              </a:rPr>
              <a:t>For educators teaching grades 7-12 in the U.S. and Canada</a:t>
            </a:r>
          </a:p>
        </p:txBody>
      </p:sp>
    </p:spTree>
  </p:cSld>
  <p:clrMapOvr>
    <a:masterClrMapping/>
  </p:clrMapOvr>
  <mc:AlternateContent xmlns:mc="http://schemas.openxmlformats.org/markup-compatibility/2006" xmlns:p14="http://schemas.microsoft.com/office/powerpoint/2010/main">
    <mc:Choice Requires="p14">
      <p:transition p14:dur="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1227600" y="561650"/>
            <a:ext cx="76974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a:t>Brainstorming: </a:t>
            </a:r>
            <a:r>
              <a:rPr lang="en" sz="2400"/>
              <a:t>Solve Problems by Asking Questions</a:t>
            </a:r>
            <a:endParaRPr sz="2400" b="1"/>
          </a:p>
        </p:txBody>
      </p:sp>
      <p:pic>
        <p:nvPicPr>
          <p:cNvPr id="586" name="Shape 58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26000" y="2051837"/>
            <a:ext cx="2653900" cy="1769275"/>
          </a:xfrm>
          <a:prstGeom prst="rect">
            <a:avLst/>
          </a:prstGeom>
          <a:noFill/>
          <a:ln>
            <a:noFill/>
          </a:ln>
        </p:spPr>
      </p:pic>
      <p:sp>
        <p:nvSpPr>
          <p:cNvPr id="587" name="Shape 587"/>
          <p:cNvSpPr txBox="1"/>
          <p:nvPr/>
        </p:nvSpPr>
        <p:spPr>
          <a:xfrm>
            <a:off x="1139300" y="1738675"/>
            <a:ext cx="4599300" cy="2785800"/>
          </a:xfrm>
          <a:prstGeom prst="rect">
            <a:avLst/>
          </a:prstGeom>
          <a:noFill/>
          <a:ln>
            <a:noFill/>
          </a:ln>
        </p:spPr>
        <p:txBody>
          <a:bodyPr spcFirstLastPara="1" wrap="square" lIns="91425" tIns="91425" rIns="91425" bIns="91425" anchor="t" anchorCtr="0">
            <a:noAutofit/>
          </a:bodyPr>
          <a:lstStyle/>
          <a:p>
            <a:pPr marL="457200" lvl="0" indent="-342900" rtl="0">
              <a:lnSpc>
                <a:spcPct val="115000"/>
              </a:lnSpc>
              <a:spcBef>
                <a:spcPts val="0"/>
              </a:spcBef>
              <a:spcAft>
                <a:spcPts val="0"/>
              </a:spcAft>
              <a:buClr>
                <a:srgbClr val="F7941D"/>
              </a:buClr>
              <a:buSzPts val="1800"/>
              <a:buFont typeface="Raleway"/>
              <a:buChar char="●"/>
            </a:pPr>
            <a:r>
              <a:rPr lang="en" sz="1800">
                <a:solidFill>
                  <a:srgbClr val="F7941D"/>
                </a:solidFill>
                <a:latin typeface="Raleway"/>
                <a:ea typeface="Raleway"/>
                <a:cs typeface="Raleway"/>
                <a:sym typeface="Raleway"/>
              </a:rPr>
              <a:t>How can we safely and easily bring light to people who need it?</a:t>
            </a:r>
            <a:endParaRPr sz="1800">
              <a:solidFill>
                <a:srgbClr val="F7941D"/>
              </a:solidFill>
              <a:latin typeface="Raleway"/>
              <a:ea typeface="Raleway"/>
              <a:cs typeface="Raleway"/>
              <a:sym typeface="Raleway"/>
            </a:endParaRPr>
          </a:p>
          <a:p>
            <a:pPr marL="457200" lvl="0" indent="-342900" rtl="0">
              <a:lnSpc>
                <a:spcPct val="115000"/>
              </a:lnSpc>
              <a:spcBef>
                <a:spcPts val="0"/>
              </a:spcBef>
              <a:spcAft>
                <a:spcPts val="0"/>
              </a:spcAft>
              <a:buClr>
                <a:srgbClr val="F7941D"/>
              </a:buClr>
              <a:buSzPts val="1800"/>
              <a:buFont typeface="Raleway"/>
              <a:buChar char="●"/>
            </a:pPr>
            <a:r>
              <a:rPr lang="en" sz="1800">
                <a:solidFill>
                  <a:srgbClr val="F7941D"/>
                </a:solidFill>
                <a:latin typeface="Raleway"/>
                <a:ea typeface="Raleway"/>
                <a:cs typeface="Raleway"/>
                <a:sym typeface="Raleway"/>
              </a:rPr>
              <a:t>How can we keep our clothing dry and stain-free?</a:t>
            </a:r>
            <a:endParaRPr sz="1800">
              <a:solidFill>
                <a:srgbClr val="F7941D"/>
              </a:solidFill>
              <a:latin typeface="Raleway"/>
              <a:ea typeface="Raleway"/>
              <a:cs typeface="Raleway"/>
              <a:sym typeface="Raleway"/>
            </a:endParaRPr>
          </a:p>
          <a:p>
            <a:pPr marL="457200" lvl="0" indent="-342900" rtl="0">
              <a:lnSpc>
                <a:spcPct val="115000"/>
              </a:lnSpc>
              <a:spcBef>
                <a:spcPts val="0"/>
              </a:spcBef>
              <a:spcAft>
                <a:spcPts val="0"/>
              </a:spcAft>
              <a:buClr>
                <a:srgbClr val="F7941D"/>
              </a:buClr>
              <a:buSzPts val="1800"/>
              <a:buFont typeface="Raleway"/>
              <a:buChar char="●"/>
            </a:pPr>
            <a:r>
              <a:rPr lang="en" sz="1800">
                <a:solidFill>
                  <a:srgbClr val="F7941D"/>
                </a:solidFill>
                <a:latin typeface="Raleway"/>
                <a:ea typeface="Raleway"/>
                <a:cs typeface="Raleway"/>
                <a:sym typeface="Raleway"/>
              </a:rPr>
              <a:t>How can we keep our soldiers safe from bullets?</a:t>
            </a:r>
            <a:endParaRPr sz="1800">
              <a:solidFill>
                <a:srgbClr val="F7941D"/>
              </a:solidFill>
              <a:latin typeface="Raleway"/>
              <a:ea typeface="Raleway"/>
              <a:cs typeface="Raleway"/>
              <a:sym typeface="Raleway"/>
            </a:endParaRPr>
          </a:p>
          <a:p>
            <a:pPr marL="457200" lvl="0" indent="-342900" rtl="0">
              <a:lnSpc>
                <a:spcPct val="115000"/>
              </a:lnSpc>
              <a:spcBef>
                <a:spcPts val="0"/>
              </a:spcBef>
              <a:spcAft>
                <a:spcPts val="0"/>
              </a:spcAft>
              <a:buClr>
                <a:srgbClr val="F7941D"/>
              </a:buClr>
              <a:buSzPts val="1800"/>
              <a:buFont typeface="Raleway"/>
              <a:buChar char="●"/>
            </a:pPr>
            <a:r>
              <a:rPr lang="en" sz="1800">
                <a:solidFill>
                  <a:srgbClr val="F7941D"/>
                </a:solidFill>
                <a:latin typeface="Raleway"/>
                <a:ea typeface="Raleway"/>
                <a:cs typeface="Raleway"/>
                <a:sym typeface="Raleway"/>
              </a:rPr>
              <a:t>How can we allow people to connect and find information easily?</a:t>
            </a:r>
            <a:endParaRPr sz="1800">
              <a:solidFill>
                <a:srgbClr val="F7941D"/>
              </a:solidFill>
              <a:latin typeface="Raleway"/>
              <a:ea typeface="Raleway"/>
              <a:cs typeface="Raleway"/>
              <a:sym typeface="Raleway"/>
            </a:endParaRPr>
          </a:p>
          <a:p>
            <a:pPr marL="0" lvl="0" indent="0" rtl="0">
              <a:lnSpc>
                <a:spcPct val="115000"/>
              </a:lnSpc>
              <a:spcBef>
                <a:spcPts val="1600"/>
              </a:spcBef>
              <a:spcAft>
                <a:spcPts val="1600"/>
              </a:spcAft>
              <a:buNone/>
            </a:pPr>
            <a:endParaRPr sz="1800">
              <a:solidFill>
                <a:srgbClr val="F7941D"/>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1224950" y="574925"/>
            <a:ext cx="75069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a:t>Brainstorming: Inventors </a:t>
            </a:r>
            <a:r>
              <a:rPr lang="en" sz="2400"/>
              <a:t>Who Solved Problems</a:t>
            </a:r>
            <a:endParaRPr sz="2400" b="1"/>
          </a:p>
        </p:txBody>
      </p:sp>
      <p:sp>
        <p:nvSpPr>
          <p:cNvPr id="594" name="Shape 594"/>
          <p:cNvSpPr txBox="1">
            <a:spLocks noGrp="1"/>
          </p:cNvSpPr>
          <p:nvPr>
            <p:ph type="body" idx="1"/>
          </p:nvPr>
        </p:nvSpPr>
        <p:spPr>
          <a:xfrm>
            <a:off x="581725" y="1427700"/>
            <a:ext cx="1743600" cy="667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200" b="1"/>
              <a:t>Early 1900’s: </a:t>
            </a:r>
            <a:r>
              <a:rPr lang="en" sz="1200"/>
              <a:t>Ichisuke Fujioka developed an economical, durable, mass-market light bulb.</a:t>
            </a:r>
            <a:endParaRPr sz="1200"/>
          </a:p>
        </p:txBody>
      </p:sp>
      <p:sp>
        <p:nvSpPr>
          <p:cNvPr id="595" name="Shape 595"/>
          <p:cNvSpPr txBox="1">
            <a:spLocks noGrp="1"/>
          </p:cNvSpPr>
          <p:nvPr>
            <p:ph type="body" idx="1"/>
          </p:nvPr>
        </p:nvSpPr>
        <p:spPr>
          <a:xfrm>
            <a:off x="650095" y="4017175"/>
            <a:ext cx="885300" cy="30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Ichisuke Fujioka, Co-founder, Toshiba</a:t>
            </a:r>
            <a:endParaRPr sz="1000"/>
          </a:p>
        </p:txBody>
      </p:sp>
      <p:pic>
        <p:nvPicPr>
          <p:cNvPr id="596" name="Shape 59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6100" y="2893138"/>
            <a:ext cx="849300" cy="990840"/>
          </a:xfrm>
          <a:prstGeom prst="rect">
            <a:avLst/>
          </a:prstGeom>
          <a:noFill/>
          <a:ln>
            <a:noFill/>
          </a:ln>
        </p:spPr>
      </p:pic>
      <p:sp>
        <p:nvSpPr>
          <p:cNvPr id="597" name="Shape 597"/>
          <p:cNvSpPr txBox="1">
            <a:spLocks noGrp="1"/>
          </p:cNvSpPr>
          <p:nvPr>
            <p:ph type="body" idx="1"/>
          </p:nvPr>
        </p:nvSpPr>
        <p:spPr>
          <a:xfrm>
            <a:off x="1611600" y="4017175"/>
            <a:ext cx="738900" cy="378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Matsuda Lamp</a:t>
            </a:r>
            <a:endParaRPr sz="1000"/>
          </a:p>
        </p:txBody>
      </p:sp>
      <p:pic>
        <p:nvPicPr>
          <p:cNvPr id="598" name="Shape 598"/>
          <p:cNvPicPr preferRelativeResize="0"/>
          <p:nvPr/>
        </p:nvPicPr>
        <p:blipFill rotWithShape="1">
          <a:blip r:embed="rId4" cstate="email">
            <a:alphaModFix/>
            <a:extLst>
              <a:ext uri="{28A0092B-C50C-407E-A947-70E740481C1C}">
                <a14:useLocalDpi xmlns:a14="http://schemas.microsoft.com/office/drawing/2010/main"/>
              </a:ext>
            </a:extLst>
          </a:blip>
          <a:srcRect r="-7043"/>
          <a:stretch/>
        </p:blipFill>
        <p:spPr>
          <a:xfrm>
            <a:off x="6839550" y="2954455"/>
            <a:ext cx="961750" cy="879325"/>
          </a:xfrm>
          <a:prstGeom prst="rect">
            <a:avLst/>
          </a:prstGeom>
          <a:noFill/>
          <a:ln>
            <a:noFill/>
          </a:ln>
        </p:spPr>
      </p:pic>
      <p:sp>
        <p:nvSpPr>
          <p:cNvPr id="599" name="Shape 599"/>
          <p:cNvSpPr txBox="1">
            <a:spLocks noGrp="1"/>
          </p:cNvSpPr>
          <p:nvPr>
            <p:ph type="body" idx="1"/>
          </p:nvPr>
        </p:nvSpPr>
        <p:spPr>
          <a:xfrm>
            <a:off x="6783875" y="1441000"/>
            <a:ext cx="2136300" cy="667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200" b="1"/>
              <a:t>2007: </a:t>
            </a:r>
            <a:r>
              <a:rPr lang="en" sz="1200"/>
              <a:t>Steve Jobs developed Apple’s first widely-adopted smartphone.</a:t>
            </a:r>
            <a:endParaRPr sz="1200"/>
          </a:p>
        </p:txBody>
      </p:sp>
      <p:sp>
        <p:nvSpPr>
          <p:cNvPr id="600" name="Shape 600"/>
          <p:cNvSpPr txBox="1">
            <a:spLocks noGrp="1"/>
          </p:cNvSpPr>
          <p:nvPr>
            <p:ph type="body" idx="1"/>
          </p:nvPr>
        </p:nvSpPr>
        <p:spPr>
          <a:xfrm>
            <a:off x="6783872" y="4017175"/>
            <a:ext cx="1073100" cy="30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Steve Jobs, former CEO, Apple</a:t>
            </a:r>
            <a:endParaRPr sz="1000"/>
          </a:p>
        </p:txBody>
      </p:sp>
      <p:sp>
        <p:nvSpPr>
          <p:cNvPr id="601" name="Shape 601"/>
          <p:cNvSpPr txBox="1">
            <a:spLocks noGrp="1"/>
          </p:cNvSpPr>
          <p:nvPr>
            <p:ph type="body" idx="1"/>
          </p:nvPr>
        </p:nvSpPr>
        <p:spPr>
          <a:xfrm>
            <a:off x="7887500" y="4017175"/>
            <a:ext cx="1129800" cy="30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iPhone Gen. 1</a:t>
            </a:r>
            <a:endParaRPr sz="1000"/>
          </a:p>
        </p:txBody>
      </p:sp>
      <p:pic>
        <p:nvPicPr>
          <p:cNvPr id="602" name="Shape 60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617325" y="2899474"/>
            <a:ext cx="961750" cy="978175"/>
          </a:xfrm>
          <a:prstGeom prst="rect">
            <a:avLst/>
          </a:prstGeom>
          <a:noFill/>
          <a:ln>
            <a:noFill/>
          </a:ln>
        </p:spPr>
      </p:pic>
      <p:pic>
        <p:nvPicPr>
          <p:cNvPr id="603" name="Shape 60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740125" y="2904131"/>
            <a:ext cx="738900" cy="978169"/>
          </a:xfrm>
          <a:prstGeom prst="rect">
            <a:avLst/>
          </a:prstGeom>
          <a:noFill/>
          <a:ln>
            <a:noFill/>
          </a:ln>
        </p:spPr>
      </p:pic>
      <p:sp>
        <p:nvSpPr>
          <p:cNvPr id="604" name="Shape 604"/>
          <p:cNvSpPr txBox="1">
            <a:spLocks noGrp="1"/>
          </p:cNvSpPr>
          <p:nvPr>
            <p:ph type="body" idx="1"/>
          </p:nvPr>
        </p:nvSpPr>
        <p:spPr>
          <a:xfrm>
            <a:off x="4684925" y="1427700"/>
            <a:ext cx="1608600" cy="667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200" b="1"/>
              <a:t>1965:</a:t>
            </a:r>
            <a:r>
              <a:rPr lang="en" sz="1200"/>
              <a:t> Stephanie Kwolek invented Kevlar, a strong, synthetic fiber used in body armor.</a:t>
            </a:r>
            <a:endParaRPr sz="1200"/>
          </a:p>
        </p:txBody>
      </p:sp>
      <p:sp>
        <p:nvSpPr>
          <p:cNvPr id="605" name="Shape 605"/>
          <p:cNvSpPr txBox="1">
            <a:spLocks noGrp="1"/>
          </p:cNvSpPr>
          <p:nvPr>
            <p:ph type="body" idx="1"/>
          </p:nvPr>
        </p:nvSpPr>
        <p:spPr>
          <a:xfrm>
            <a:off x="4684925" y="4017175"/>
            <a:ext cx="849300" cy="30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Stephanie Kwolek, Chemist, DuPont</a:t>
            </a:r>
            <a:endParaRPr sz="1000"/>
          </a:p>
        </p:txBody>
      </p:sp>
      <p:sp>
        <p:nvSpPr>
          <p:cNvPr id="606" name="Shape 606"/>
          <p:cNvSpPr txBox="1">
            <a:spLocks noGrp="1"/>
          </p:cNvSpPr>
          <p:nvPr>
            <p:ph type="body" idx="1"/>
          </p:nvPr>
        </p:nvSpPr>
        <p:spPr>
          <a:xfrm>
            <a:off x="5749500" y="4017175"/>
            <a:ext cx="738900" cy="30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Kevlar</a:t>
            </a:r>
            <a:endParaRPr sz="1000"/>
          </a:p>
        </p:txBody>
      </p:sp>
      <p:pic>
        <p:nvPicPr>
          <p:cNvPr id="607" name="Shape 60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615050" y="2981100"/>
            <a:ext cx="738900" cy="738900"/>
          </a:xfrm>
          <a:prstGeom prst="rect">
            <a:avLst/>
          </a:prstGeom>
          <a:noFill/>
          <a:ln>
            <a:noFill/>
          </a:ln>
        </p:spPr>
      </p:pic>
      <p:pic>
        <p:nvPicPr>
          <p:cNvPr id="608" name="Shape 608"/>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7839073" y="3110225"/>
            <a:ext cx="997769" cy="667800"/>
          </a:xfrm>
          <a:prstGeom prst="rect">
            <a:avLst/>
          </a:prstGeom>
          <a:noFill/>
          <a:ln>
            <a:noFill/>
          </a:ln>
        </p:spPr>
      </p:pic>
      <p:pic>
        <p:nvPicPr>
          <p:cNvPr id="609" name="Shape 60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747638" y="2907362"/>
            <a:ext cx="849300" cy="989003"/>
          </a:xfrm>
          <a:prstGeom prst="rect">
            <a:avLst/>
          </a:prstGeom>
          <a:noFill/>
          <a:ln>
            <a:noFill/>
          </a:ln>
        </p:spPr>
      </p:pic>
      <p:sp>
        <p:nvSpPr>
          <p:cNvPr id="610" name="Shape 610"/>
          <p:cNvSpPr txBox="1">
            <a:spLocks noGrp="1"/>
          </p:cNvSpPr>
          <p:nvPr>
            <p:ph type="body" idx="1"/>
          </p:nvPr>
        </p:nvSpPr>
        <p:spPr>
          <a:xfrm>
            <a:off x="2656688" y="1441000"/>
            <a:ext cx="1608600" cy="667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200" b="1"/>
              <a:t>1956: </a:t>
            </a:r>
            <a:r>
              <a:rPr lang="en" sz="1200"/>
              <a:t>Patsy Sherman invented Scotchgard, a water and stain repellent.</a:t>
            </a:r>
            <a:endParaRPr sz="1200"/>
          </a:p>
        </p:txBody>
      </p:sp>
      <p:pic>
        <p:nvPicPr>
          <p:cNvPr id="611" name="Shape 611"/>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3793413" y="2918200"/>
            <a:ext cx="533300" cy="978175"/>
          </a:xfrm>
          <a:prstGeom prst="rect">
            <a:avLst/>
          </a:prstGeom>
          <a:noFill/>
          <a:ln>
            <a:noFill/>
          </a:ln>
        </p:spPr>
      </p:pic>
      <p:sp>
        <p:nvSpPr>
          <p:cNvPr id="612" name="Shape 612"/>
          <p:cNvSpPr txBox="1">
            <a:spLocks noGrp="1"/>
          </p:cNvSpPr>
          <p:nvPr>
            <p:ph type="body" idx="1"/>
          </p:nvPr>
        </p:nvSpPr>
        <p:spPr>
          <a:xfrm>
            <a:off x="2635747" y="4030475"/>
            <a:ext cx="1073100" cy="30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Patsy Sherman, Chemist &amp; Inventor, 3M</a:t>
            </a:r>
            <a:endParaRPr sz="1000"/>
          </a:p>
        </p:txBody>
      </p:sp>
      <p:sp>
        <p:nvSpPr>
          <p:cNvPr id="613" name="Shape 613"/>
          <p:cNvSpPr txBox="1">
            <a:spLocks noGrp="1"/>
          </p:cNvSpPr>
          <p:nvPr>
            <p:ph type="body" idx="1"/>
          </p:nvPr>
        </p:nvSpPr>
        <p:spPr>
          <a:xfrm>
            <a:off x="3549574" y="4030475"/>
            <a:ext cx="961800" cy="30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Scotchgard</a:t>
            </a:r>
            <a:endParaRPr sz="1000"/>
          </a:p>
        </p:txBody>
      </p:sp>
      <p:cxnSp>
        <p:nvCxnSpPr>
          <p:cNvPr id="614" name="Shape 614"/>
          <p:cNvCxnSpPr/>
          <p:nvPr/>
        </p:nvCxnSpPr>
        <p:spPr>
          <a:xfrm>
            <a:off x="2462200" y="1581175"/>
            <a:ext cx="0" cy="3132300"/>
          </a:xfrm>
          <a:prstGeom prst="straightConnector1">
            <a:avLst/>
          </a:prstGeom>
          <a:noFill/>
          <a:ln w="9525" cap="flat" cmpd="sng">
            <a:solidFill>
              <a:srgbClr val="80CCB2"/>
            </a:solidFill>
            <a:prstDash val="solid"/>
            <a:round/>
            <a:headEnd type="none" w="med" len="med"/>
            <a:tailEnd type="none" w="med" len="med"/>
          </a:ln>
        </p:spPr>
      </p:cxnSp>
      <p:cxnSp>
        <p:nvCxnSpPr>
          <p:cNvPr id="615" name="Shape 615"/>
          <p:cNvCxnSpPr/>
          <p:nvPr/>
        </p:nvCxnSpPr>
        <p:spPr>
          <a:xfrm>
            <a:off x="4568600" y="1581175"/>
            <a:ext cx="0" cy="3132300"/>
          </a:xfrm>
          <a:prstGeom prst="straightConnector1">
            <a:avLst/>
          </a:prstGeom>
          <a:noFill/>
          <a:ln w="9525" cap="flat" cmpd="sng">
            <a:solidFill>
              <a:srgbClr val="80CCB2"/>
            </a:solidFill>
            <a:prstDash val="solid"/>
            <a:round/>
            <a:headEnd type="none" w="med" len="med"/>
            <a:tailEnd type="none" w="med" len="med"/>
          </a:ln>
        </p:spPr>
      </p:cxnSp>
      <p:cxnSp>
        <p:nvCxnSpPr>
          <p:cNvPr id="616" name="Shape 616"/>
          <p:cNvCxnSpPr/>
          <p:nvPr/>
        </p:nvCxnSpPr>
        <p:spPr>
          <a:xfrm>
            <a:off x="6718800" y="1581175"/>
            <a:ext cx="0" cy="3132300"/>
          </a:xfrm>
          <a:prstGeom prst="straightConnector1">
            <a:avLst/>
          </a:prstGeom>
          <a:noFill/>
          <a:ln w="9525" cap="flat" cmpd="sng">
            <a:solidFill>
              <a:srgbClr val="80CCB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597450" y="1632525"/>
            <a:ext cx="3208800" cy="6621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Clr>
                <a:srgbClr val="F7941D"/>
              </a:buClr>
              <a:buSzPts val="1600"/>
              <a:buChar char="●"/>
            </a:pPr>
            <a:r>
              <a:rPr lang="en" sz="1500">
                <a:solidFill>
                  <a:srgbClr val="F7941D"/>
                </a:solidFill>
              </a:rPr>
              <a:t>Need help brainstorming? Encourage students to solve global challenges in the 17 areas addressed by the UN SDGs.</a:t>
            </a:r>
            <a:endParaRPr sz="1500">
              <a:solidFill>
                <a:srgbClr val="F7941D"/>
              </a:solidFill>
            </a:endParaRPr>
          </a:p>
          <a:p>
            <a:pPr marL="457200" lvl="0" indent="-323850" rtl="0">
              <a:spcBef>
                <a:spcPts val="0"/>
              </a:spcBef>
              <a:spcAft>
                <a:spcPts val="0"/>
              </a:spcAft>
              <a:buClr>
                <a:srgbClr val="F7941D"/>
              </a:buClr>
              <a:buSzPts val="1500"/>
              <a:buChar char="●"/>
            </a:pPr>
            <a:r>
              <a:rPr lang="en" sz="1500">
                <a:solidFill>
                  <a:srgbClr val="F7941D"/>
                </a:solidFill>
              </a:rPr>
              <a:t>Past ExploraVision winners developed solutions to reduce food waste, eradicate disease, improve energy efficiency and more.</a:t>
            </a:r>
            <a:endParaRPr sz="1500">
              <a:solidFill>
                <a:srgbClr val="F7941D"/>
              </a:solidFill>
            </a:endParaRPr>
          </a:p>
        </p:txBody>
      </p:sp>
      <p:pic>
        <p:nvPicPr>
          <p:cNvPr id="623" name="Shape 6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73550" y="1359025"/>
            <a:ext cx="4758751" cy="2955376"/>
          </a:xfrm>
          <a:prstGeom prst="rect">
            <a:avLst/>
          </a:prstGeom>
          <a:noFill/>
          <a:ln>
            <a:noFill/>
          </a:ln>
        </p:spPr>
      </p:pic>
      <p:sp>
        <p:nvSpPr>
          <p:cNvPr id="624" name="Shape 624"/>
          <p:cNvSpPr txBox="1"/>
          <p:nvPr/>
        </p:nvSpPr>
        <p:spPr>
          <a:xfrm>
            <a:off x="4019550" y="4154100"/>
            <a:ext cx="4758900" cy="989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500" u="sng">
                <a:solidFill>
                  <a:schemeClr val="accent5"/>
                </a:solidFill>
                <a:latin typeface="Raleway"/>
                <a:ea typeface="Raleway"/>
                <a:cs typeface="Raleway"/>
                <a:sym typeface="Raleway"/>
                <a:hlinkClick r:id="rId4"/>
              </a:rPr>
              <a:t>Learn more about UN SDGs</a:t>
            </a:r>
            <a:endParaRPr/>
          </a:p>
        </p:txBody>
      </p:sp>
      <p:sp>
        <p:nvSpPr>
          <p:cNvPr id="625" name="Shape 625"/>
          <p:cNvSpPr txBox="1"/>
          <p:nvPr/>
        </p:nvSpPr>
        <p:spPr>
          <a:xfrm>
            <a:off x="1279475" y="574250"/>
            <a:ext cx="7499700" cy="9993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1600"/>
              </a:spcAft>
              <a:buNone/>
            </a:pPr>
            <a:r>
              <a:rPr lang="en" sz="2400" b="1">
                <a:solidFill>
                  <a:srgbClr val="80CCB2"/>
                </a:solidFill>
                <a:latin typeface="Raleway"/>
                <a:ea typeface="Raleway"/>
                <a:cs typeface="Raleway"/>
                <a:sym typeface="Raleway"/>
              </a:rPr>
              <a:t>Brainstorming: Generating ExploraVision Ideas </a:t>
            </a:r>
            <a:endParaRPr sz="2400" b="1">
              <a:solidFill>
                <a:srgbClr val="80CCB2"/>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1" name="Shape 6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843900" y="4280953"/>
            <a:ext cx="893900" cy="791748"/>
          </a:xfrm>
          <a:prstGeom prst="rect">
            <a:avLst/>
          </a:prstGeom>
          <a:noFill/>
          <a:ln>
            <a:noFill/>
          </a:ln>
        </p:spPr>
      </p:pic>
      <p:sp>
        <p:nvSpPr>
          <p:cNvPr id="632" name="Shape 632"/>
          <p:cNvSpPr txBox="1"/>
          <p:nvPr/>
        </p:nvSpPr>
        <p:spPr>
          <a:xfrm>
            <a:off x="1279475" y="1194925"/>
            <a:ext cx="7129500" cy="35337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b="1">
                <a:solidFill>
                  <a:srgbClr val="F7941D"/>
                </a:solidFill>
                <a:latin typeface="Raleway"/>
                <a:ea typeface="Raleway"/>
                <a:cs typeface="Raleway"/>
                <a:sym typeface="Raleway"/>
              </a:rPr>
              <a:t>Step One: Thought Starters</a:t>
            </a:r>
            <a:endParaRPr sz="1800" b="1">
              <a:solidFill>
                <a:srgbClr val="F7941D"/>
              </a:solidFill>
              <a:latin typeface="Raleway"/>
              <a:ea typeface="Raleway"/>
              <a:cs typeface="Raleway"/>
              <a:sym typeface="Raleway"/>
            </a:endParaRPr>
          </a:p>
          <a:p>
            <a:pPr marL="457200" lvl="0" indent="-317500" rtl="0">
              <a:lnSpc>
                <a:spcPct val="115000"/>
              </a:lnSpc>
              <a:spcBef>
                <a:spcPts val="1600"/>
              </a:spcBef>
              <a:spcAft>
                <a:spcPts val="0"/>
              </a:spcAft>
              <a:buClr>
                <a:srgbClr val="F7941D"/>
              </a:buClr>
              <a:buSzPts val="1400"/>
              <a:buFont typeface="Raleway"/>
              <a:buChar char="●"/>
            </a:pPr>
            <a:r>
              <a:rPr lang="en">
                <a:solidFill>
                  <a:srgbClr val="F7941D"/>
                </a:solidFill>
                <a:latin typeface="Raleway"/>
                <a:ea typeface="Raleway"/>
                <a:cs typeface="Raleway"/>
                <a:sym typeface="Raleway"/>
              </a:rPr>
              <a:t>Does your family or community face any environmental or health issues?</a:t>
            </a:r>
            <a:endParaRPr>
              <a:solidFill>
                <a:srgbClr val="F7941D"/>
              </a:solidFill>
              <a:latin typeface="Raleway"/>
              <a:ea typeface="Raleway"/>
              <a:cs typeface="Raleway"/>
              <a:sym typeface="Raleway"/>
            </a:endParaRPr>
          </a:p>
          <a:p>
            <a:pPr marL="457200" lvl="0" indent="-317500" rtl="0">
              <a:lnSpc>
                <a:spcPct val="115000"/>
              </a:lnSpc>
              <a:spcBef>
                <a:spcPts val="0"/>
              </a:spcBef>
              <a:spcAft>
                <a:spcPts val="0"/>
              </a:spcAft>
              <a:buClr>
                <a:srgbClr val="F7941D"/>
              </a:buClr>
              <a:buSzPts val="1400"/>
              <a:buFont typeface="Raleway"/>
              <a:buChar char="●"/>
            </a:pPr>
            <a:r>
              <a:rPr lang="en">
                <a:solidFill>
                  <a:srgbClr val="F7941D"/>
                </a:solidFill>
                <a:latin typeface="Raleway"/>
                <a:ea typeface="Raleway"/>
                <a:cs typeface="Raleway"/>
                <a:sym typeface="Raleway"/>
              </a:rPr>
              <a:t>Do any current technological devices or scientific solutions address these issues?</a:t>
            </a:r>
            <a:endParaRPr>
              <a:solidFill>
                <a:srgbClr val="F7941D"/>
              </a:solidFill>
              <a:latin typeface="Raleway"/>
              <a:ea typeface="Raleway"/>
              <a:cs typeface="Raleway"/>
              <a:sym typeface="Raleway"/>
            </a:endParaRPr>
          </a:p>
          <a:p>
            <a:pPr marL="457200" lvl="0" indent="-317500" rtl="0">
              <a:lnSpc>
                <a:spcPct val="115000"/>
              </a:lnSpc>
              <a:spcBef>
                <a:spcPts val="0"/>
              </a:spcBef>
              <a:spcAft>
                <a:spcPts val="0"/>
              </a:spcAft>
              <a:buClr>
                <a:srgbClr val="F7941D"/>
              </a:buClr>
              <a:buSzPts val="1400"/>
              <a:buFont typeface="Raleway"/>
              <a:buChar char="●"/>
            </a:pPr>
            <a:r>
              <a:rPr lang="en">
                <a:solidFill>
                  <a:srgbClr val="F7941D"/>
                </a:solidFill>
                <a:latin typeface="Raleway"/>
                <a:ea typeface="Raleway"/>
                <a:cs typeface="Raleway"/>
                <a:sym typeface="Raleway"/>
              </a:rPr>
              <a:t>Are there any current events or problems that make you worried for your future? (Examples: pollution, climate change, disease, natural disasters)</a:t>
            </a:r>
            <a:endParaRPr>
              <a:solidFill>
                <a:srgbClr val="F7941D"/>
              </a:solidFill>
              <a:latin typeface="Raleway"/>
              <a:ea typeface="Raleway"/>
              <a:cs typeface="Raleway"/>
              <a:sym typeface="Raleway"/>
            </a:endParaRPr>
          </a:p>
          <a:p>
            <a:pPr marL="457200" lvl="0" indent="-317500" rtl="0">
              <a:lnSpc>
                <a:spcPct val="115000"/>
              </a:lnSpc>
              <a:spcBef>
                <a:spcPts val="0"/>
              </a:spcBef>
              <a:spcAft>
                <a:spcPts val="0"/>
              </a:spcAft>
              <a:buClr>
                <a:srgbClr val="F7941D"/>
              </a:buClr>
              <a:buSzPts val="1400"/>
              <a:buFont typeface="Raleway"/>
              <a:buChar char="●"/>
            </a:pPr>
            <a:r>
              <a:rPr lang="en">
                <a:solidFill>
                  <a:srgbClr val="F7941D"/>
                </a:solidFill>
                <a:latin typeface="Raleway"/>
                <a:ea typeface="Raleway"/>
                <a:cs typeface="Raleway"/>
                <a:sym typeface="Raleway"/>
              </a:rPr>
              <a:t>What technology do people currently use and how could it be improved?</a:t>
            </a:r>
            <a:endParaRPr>
              <a:solidFill>
                <a:srgbClr val="F7941D"/>
              </a:solidFill>
              <a:latin typeface="Raleway"/>
              <a:ea typeface="Raleway"/>
              <a:cs typeface="Raleway"/>
              <a:sym typeface="Raleway"/>
            </a:endParaRPr>
          </a:p>
          <a:p>
            <a:pPr marL="0" lvl="0" indent="0" algn="ctr" rtl="0">
              <a:lnSpc>
                <a:spcPct val="115000"/>
              </a:lnSpc>
              <a:spcBef>
                <a:spcPts val="1600"/>
              </a:spcBef>
              <a:spcAft>
                <a:spcPts val="0"/>
              </a:spcAft>
              <a:buNone/>
            </a:pPr>
            <a:endParaRPr sz="1800" b="1">
              <a:solidFill>
                <a:srgbClr val="F7941D"/>
              </a:solidFill>
              <a:latin typeface="Raleway"/>
              <a:ea typeface="Raleway"/>
              <a:cs typeface="Raleway"/>
              <a:sym typeface="Raleway"/>
            </a:endParaRPr>
          </a:p>
          <a:p>
            <a:pPr marL="0" lvl="0" indent="0" rtl="0">
              <a:lnSpc>
                <a:spcPct val="115000"/>
              </a:lnSpc>
              <a:spcBef>
                <a:spcPts val="1600"/>
              </a:spcBef>
              <a:spcAft>
                <a:spcPts val="0"/>
              </a:spcAft>
              <a:buNone/>
            </a:pPr>
            <a:r>
              <a:rPr lang="en" sz="1800" b="1">
                <a:solidFill>
                  <a:srgbClr val="F7941D"/>
                </a:solidFill>
                <a:latin typeface="Raleway"/>
                <a:ea typeface="Raleway"/>
                <a:cs typeface="Raleway"/>
                <a:sym typeface="Raleway"/>
              </a:rPr>
              <a:t>Think about which of these areas you are interested in investigating further. </a:t>
            </a:r>
            <a:endParaRPr sz="1800" b="1">
              <a:solidFill>
                <a:srgbClr val="F7941D"/>
              </a:solidFill>
              <a:latin typeface="Raleway"/>
              <a:ea typeface="Raleway"/>
              <a:cs typeface="Raleway"/>
              <a:sym typeface="Raleway"/>
            </a:endParaRPr>
          </a:p>
          <a:p>
            <a:pPr marL="0" lvl="0" indent="0" rtl="0">
              <a:lnSpc>
                <a:spcPct val="115000"/>
              </a:lnSpc>
              <a:spcBef>
                <a:spcPts val="1600"/>
              </a:spcBef>
              <a:spcAft>
                <a:spcPts val="0"/>
              </a:spcAft>
              <a:buNone/>
            </a:pPr>
            <a:endParaRPr sz="1600" b="1">
              <a:solidFill>
                <a:srgbClr val="F7941D"/>
              </a:solidFill>
              <a:latin typeface="Raleway"/>
              <a:ea typeface="Raleway"/>
              <a:cs typeface="Raleway"/>
              <a:sym typeface="Raleway"/>
            </a:endParaRPr>
          </a:p>
          <a:p>
            <a:pPr marL="0" lvl="0" indent="0" rtl="0">
              <a:lnSpc>
                <a:spcPct val="115000"/>
              </a:lnSpc>
              <a:spcBef>
                <a:spcPts val="1600"/>
              </a:spcBef>
              <a:spcAft>
                <a:spcPts val="0"/>
              </a:spcAft>
              <a:buNone/>
            </a:pPr>
            <a:endParaRPr sz="1600" b="1">
              <a:solidFill>
                <a:srgbClr val="F7941D"/>
              </a:solidFill>
              <a:latin typeface="Raleway"/>
              <a:ea typeface="Raleway"/>
              <a:cs typeface="Raleway"/>
              <a:sym typeface="Raleway"/>
            </a:endParaRPr>
          </a:p>
          <a:p>
            <a:pPr marL="0" lvl="0" indent="0" rtl="0">
              <a:lnSpc>
                <a:spcPct val="115000"/>
              </a:lnSpc>
              <a:spcBef>
                <a:spcPts val="1600"/>
              </a:spcBef>
              <a:spcAft>
                <a:spcPts val="1600"/>
              </a:spcAft>
              <a:buNone/>
            </a:pPr>
            <a:endParaRPr sz="1600" b="1">
              <a:solidFill>
                <a:srgbClr val="F7941D"/>
              </a:solidFill>
              <a:latin typeface="Raleway"/>
              <a:ea typeface="Raleway"/>
              <a:cs typeface="Raleway"/>
              <a:sym typeface="Raleway"/>
            </a:endParaRPr>
          </a:p>
        </p:txBody>
      </p:sp>
      <p:sp>
        <p:nvSpPr>
          <p:cNvPr id="633" name="Shape 633"/>
          <p:cNvSpPr txBox="1"/>
          <p:nvPr/>
        </p:nvSpPr>
        <p:spPr>
          <a:xfrm>
            <a:off x="1279475" y="574250"/>
            <a:ext cx="7499700" cy="9993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1600"/>
              </a:spcAft>
              <a:buNone/>
            </a:pPr>
            <a:r>
              <a:rPr lang="en" sz="2400" b="1">
                <a:solidFill>
                  <a:srgbClr val="80CCB2"/>
                </a:solidFill>
                <a:latin typeface="Raleway"/>
                <a:ea typeface="Raleway"/>
                <a:cs typeface="Raleway"/>
                <a:sym typeface="Raleway"/>
              </a:rPr>
              <a:t>Brainstorming: Generating ExploraVision Ideas </a:t>
            </a:r>
            <a:endParaRPr sz="2400" b="1">
              <a:solidFill>
                <a:srgbClr val="80CCB2"/>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9" name="Shape 639"/>
          <p:cNvSpPr txBox="1"/>
          <p:nvPr/>
        </p:nvSpPr>
        <p:spPr>
          <a:xfrm>
            <a:off x="372525" y="1445475"/>
            <a:ext cx="8520600" cy="504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F7941D"/>
                </a:solidFill>
                <a:latin typeface="Raleway"/>
                <a:ea typeface="Raleway"/>
                <a:cs typeface="Raleway"/>
                <a:sym typeface="Raleway"/>
              </a:rPr>
              <a:t>Step Two: Generating Investigative Questions About Problem Area</a:t>
            </a:r>
            <a:endParaRPr sz="1800" b="1">
              <a:solidFill>
                <a:srgbClr val="F7941D"/>
              </a:solidFill>
              <a:latin typeface="Raleway"/>
              <a:ea typeface="Raleway"/>
              <a:cs typeface="Raleway"/>
              <a:sym typeface="Raleway"/>
            </a:endParaRPr>
          </a:p>
          <a:p>
            <a:pPr marL="0" lvl="0" indent="0" rtl="0">
              <a:lnSpc>
                <a:spcPct val="130000"/>
              </a:lnSpc>
              <a:spcBef>
                <a:spcPts val="1600"/>
              </a:spcBef>
              <a:spcAft>
                <a:spcPts val="1600"/>
              </a:spcAft>
              <a:buNone/>
            </a:pPr>
            <a:endParaRPr sz="1300" b="1">
              <a:latin typeface="Raleway"/>
              <a:ea typeface="Raleway"/>
              <a:cs typeface="Raleway"/>
              <a:sym typeface="Raleway"/>
            </a:endParaRPr>
          </a:p>
        </p:txBody>
      </p:sp>
      <p:sp>
        <p:nvSpPr>
          <p:cNvPr id="640" name="Shape 640"/>
          <p:cNvSpPr txBox="1"/>
          <p:nvPr/>
        </p:nvSpPr>
        <p:spPr>
          <a:xfrm>
            <a:off x="175750" y="2289054"/>
            <a:ext cx="2799900" cy="1797000"/>
          </a:xfrm>
          <a:prstGeom prst="rect">
            <a:avLst/>
          </a:prstGeom>
          <a:noFill/>
          <a:ln>
            <a:noFill/>
          </a:ln>
        </p:spPr>
        <p:txBody>
          <a:bodyPr spcFirstLastPara="1" wrap="square" lIns="91425" tIns="91425" rIns="91425" bIns="91425" anchor="t" anchorCtr="0">
            <a:noAutofit/>
          </a:bodyPr>
          <a:lstStyle/>
          <a:p>
            <a:pPr marL="457200" lvl="0" indent="-317500" rtl="0">
              <a:lnSpc>
                <a:spcPct val="120000"/>
              </a:lnSpc>
              <a:spcBef>
                <a:spcPts val="0"/>
              </a:spcBef>
              <a:spcAft>
                <a:spcPts val="0"/>
              </a:spcAft>
              <a:buClr>
                <a:srgbClr val="F7941D"/>
              </a:buClr>
              <a:buSzPts val="1400"/>
              <a:buFont typeface="Raleway"/>
              <a:buAutoNum type="arabicParenR"/>
            </a:pPr>
            <a:r>
              <a:rPr lang="en" b="1">
                <a:solidFill>
                  <a:srgbClr val="F7941D"/>
                </a:solidFill>
                <a:latin typeface="Raleway"/>
                <a:ea typeface="Raleway"/>
                <a:cs typeface="Raleway"/>
                <a:sym typeface="Raleway"/>
              </a:rPr>
              <a:t>What questions do you have about the problem area? </a:t>
            </a:r>
            <a:endParaRPr b="1">
              <a:solidFill>
                <a:srgbClr val="F7941D"/>
              </a:solidFill>
              <a:latin typeface="Raleway"/>
              <a:ea typeface="Raleway"/>
              <a:cs typeface="Raleway"/>
              <a:sym typeface="Raleway"/>
            </a:endParaRPr>
          </a:p>
          <a:p>
            <a:pPr marL="0" lvl="0" indent="0" rtl="0">
              <a:lnSpc>
                <a:spcPct val="115000"/>
              </a:lnSpc>
              <a:spcBef>
                <a:spcPts val="0"/>
              </a:spcBef>
              <a:spcAft>
                <a:spcPts val="1600"/>
              </a:spcAft>
              <a:buNone/>
            </a:pPr>
            <a:endParaRPr sz="1300">
              <a:solidFill>
                <a:srgbClr val="F7941D"/>
              </a:solidFill>
              <a:latin typeface="Raleway"/>
              <a:ea typeface="Raleway"/>
              <a:cs typeface="Raleway"/>
              <a:sym typeface="Raleway"/>
            </a:endParaRPr>
          </a:p>
        </p:txBody>
      </p:sp>
      <p:sp>
        <p:nvSpPr>
          <p:cNvPr id="641" name="Shape 641"/>
          <p:cNvSpPr txBox="1"/>
          <p:nvPr/>
        </p:nvSpPr>
        <p:spPr>
          <a:xfrm>
            <a:off x="3232300" y="2243675"/>
            <a:ext cx="2850000" cy="880200"/>
          </a:xfrm>
          <a:prstGeom prst="rect">
            <a:avLst/>
          </a:prstGeom>
          <a:noFill/>
          <a:ln>
            <a:noFill/>
          </a:ln>
        </p:spPr>
        <p:txBody>
          <a:bodyPr spcFirstLastPara="1" wrap="square" lIns="91425" tIns="91425" rIns="91425" bIns="91425" anchor="t" anchorCtr="0">
            <a:noAutofit/>
          </a:bodyPr>
          <a:lstStyle/>
          <a:p>
            <a:pPr marL="457200" lvl="0" indent="-317500" rtl="0">
              <a:lnSpc>
                <a:spcPct val="120000"/>
              </a:lnSpc>
              <a:spcBef>
                <a:spcPts val="0"/>
              </a:spcBef>
              <a:spcAft>
                <a:spcPts val="0"/>
              </a:spcAft>
              <a:buClr>
                <a:srgbClr val="F7941D"/>
              </a:buClr>
              <a:buSzPts val="1400"/>
              <a:buFont typeface="Raleway"/>
              <a:buAutoNum type="arabicParenR" startAt="2"/>
            </a:pPr>
            <a:r>
              <a:rPr lang="en" b="1" dirty="0">
                <a:solidFill>
                  <a:srgbClr val="F7941D"/>
                </a:solidFill>
                <a:latin typeface="Raleway"/>
                <a:ea typeface="Raleway"/>
                <a:cs typeface="Raleway"/>
                <a:sym typeface="Raleway"/>
              </a:rPr>
              <a:t>Refine your questions:</a:t>
            </a:r>
            <a:endParaRPr b="1" dirty="0">
              <a:solidFill>
                <a:srgbClr val="F7941D"/>
              </a:solidFill>
              <a:latin typeface="Raleway"/>
              <a:ea typeface="Raleway"/>
              <a:cs typeface="Raleway"/>
              <a:sym typeface="Raleway"/>
            </a:endParaRPr>
          </a:p>
          <a:p>
            <a:pPr lvl="0" indent="460375" rtl="0">
              <a:lnSpc>
                <a:spcPct val="130000"/>
              </a:lnSpc>
              <a:spcBef>
                <a:spcPts val="0"/>
              </a:spcBef>
              <a:spcAft>
                <a:spcPts val="600"/>
              </a:spcAft>
              <a:buNone/>
            </a:pPr>
            <a:r>
              <a:rPr lang="en" dirty="0">
                <a:solidFill>
                  <a:srgbClr val="F7941D"/>
                </a:solidFill>
                <a:latin typeface="Raleway"/>
                <a:ea typeface="Raleway"/>
                <a:cs typeface="Raleway"/>
                <a:sym typeface="Raleway"/>
              </a:rPr>
              <a:t>How can we…?</a:t>
            </a:r>
          </a:p>
          <a:p>
            <a:pPr lvl="0" indent="460375" rtl="0">
              <a:lnSpc>
                <a:spcPct val="130000"/>
              </a:lnSpc>
              <a:spcBef>
                <a:spcPts val="0"/>
              </a:spcBef>
              <a:spcAft>
                <a:spcPts val="600"/>
              </a:spcAft>
              <a:buNone/>
            </a:pPr>
            <a:r>
              <a:rPr lang="en" dirty="0">
                <a:solidFill>
                  <a:srgbClr val="F7941D"/>
                </a:solidFill>
                <a:latin typeface="Raleway"/>
                <a:ea typeface="Raleway"/>
                <a:cs typeface="Raleway"/>
                <a:sym typeface="Raleway"/>
              </a:rPr>
              <a:t>Is there an alternative to…?</a:t>
            </a:r>
          </a:p>
          <a:p>
            <a:pPr lvl="0" indent="460375" rtl="0">
              <a:lnSpc>
                <a:spcPct val="130000"/>
              </a:lnSpc>
              <a:spcBef>
                <a:spcPts val="0"/>
              </a:spcBef>
              <a:spcAft>
                <a:spcPts val="600"/>
              </a:spcAft>
              <a:buNone/>
            </a:pPr>
            <a:r>
              <a:rPr lang="en" dirty="0">
                <a:solidFill>
                  <a:srgbClr val="F7941D"/>
                </a:solidFill>
                <a:latin typeface="Raleway"/>
                <a:ea typeface="Raleway"/>
                <a:cs typeface="Raleway"/>
                <a:sym typeface="Raleway"/>
              </a:rPr>
              <a:t>How much does…?</a:t>
            </a:r>
          </a:p>
          <a:p>
            <a:pPr lvl="0" indent="460375" rtl="0">
              <a:lnSpc>
                <a:spcPct val="130000"/>
              </a:lnSpc>
              <a:spcBef>
                <a:spcPts val="0"/>
              </a:spcBef>
              <a:spcAft>
                <a:spcPts val="600"/>
              </a:spcAft>
              <a:buNone/>
            </a:pPr>
            <a:r>
              <a:rPr lang="en" dirty="0">
                <a:solidFill>
                  <a:srgbClr val="F7941D"/>
                </a:solidFill>
                <a:latin typeface="Raleway"/>
                <a:ea typeface="Raleway"/>
                <a:cs typeface="Raleway"/>
                <a:sym typeface="Raleway"/>
              </a:rPr>
              <a:t>Could we create…?</a:t>
            </a:r>
          </a:p>
          <a:p>
            <a:pPr lvl="0" indent="460375" rtl="0">
              <a:lnSpc>
                <a:spcPct val="130000"/>
              </a:lnSpc>
              <a:spcBef>
                <a:spcPts val="0"/>
              </a:spcBef>
              <a:spcAft>
                <a:spcPts val="600"/>
              </a:spcAft>
              <a:buNone/>
            </a:pPr>
            <a:r>
              <a:rPr lang="en" dirty="0">
                <a:solidFill>
                  <a:srgbClr val="F7941D"/>
                </a:solidFill>
                <a:latin typeface="Raleway"/>
                <a:ea typeface="Raleway"/>
                <a:cs typeface="Raleway"/>
                <a:sym typeface="Raleway"/>
              </a:rPr>
              <a:t>What if…?</a:t>
            </a:r>
          </a:p>
          <a:p>
            <a:pPr lvl="0" indent="460375" rtl="0">
              <a:lnSpc>
                <a:spcPct val="130000"/>
              </a:lnSpc>
              <a:spcBef>
                <a:spcPts val="0"/>
              </a:spcBef>
              <a:spcAft>
                <a:spcPts val="600"/>
              </a:spcAft>
              <a:buNone/>
            </a:pPr>
            <a:r>
              <a:rPr lang="en" dirty="0">
                <a:solidFill>
                  <a:srgbClr val="F7941D"/>
                </a:solidFill>
                <a:latin typeface="Raleway"/>
                <a:ea typeface="Raleway"/>
                <a:cs typeface="Raleway"/>
                <a:sym typeface="Raleway"/>
              </a:rPr>
              <a:t>Is it possible…?</a:t>
            </a:r>
            <a:endParaRPr dirty="0">
              <a:solidFill>
                <a:srgbClr val="F7941D"/>
              </a:solidFill>
              <a:latin typeface="Raleway"/>
              <a:ea typeface="Raleway"/>
              <a:cs typeface="Raleway"/>
              <a:sym typeface="Raleway"/>
            </a:endParaRPr>
          </a:p>
        </p:txBody>
      </p:sp>
      <p:sp>
        <p:nvSpPr>
          <p:cNvPr id="642" name="Shape 642"/>
          <p:cNvSpPr txBox="1"/>
          <p:nvPr/>
        </p:nvSpPr>
        <p:spPr>
          <a:xfrm>
            <a:off x="6459175" y="2222600"/>
            <a:ext cx="2525400" cy="1213500"/>
          </a:xfrm>
          <a:prstGeom prst="rect">
            <a:avLst/>
          </a:prstGeom>
          <a:noFill/>
          <a:ln>
            <a:noFill/>
          </a:ln>
        </p:spPr>
        <p:txBody>
          <a:bodyPr spcFirstLastPara="1" wrap="square" lIns="91425" tIns="91425" rIns="91425" bIns="91425" anchor="t" anchorCtr="0">
            <a:noAutofit/>
          </a:bodyPr>
          <a:lstStyle/>
          <a:p>
            <a:pPr marL="457200" lvl="0" indent="-317500" rtl="0">
              <a:lnSpc>
                <a:spcPct val="120000"/>
              </a:lnSpc>
              <a:spcBef>
                <a:spcPts val="0"/>
              </a:spcBef>
              <a:spcAft>
                <a:spcPts val="0"/>
              </a:spcAft>
              <a:buClr>
                <a:srgbClr val="F7941D"/>
              </a:buClr>
              <a:buSzPts val="1400"/>
              <a:buFont typeface="Raleway"/>
              <a:buAutoNum type="arabicParenR" startAt="3"/>
            </a:pPr>
            <a:r>
              <a:rPr lang="en" b="1" dirty="0">
                <a:solidFill>
                  <a:srgbClr val="F7941D"/>
                </a:solidFill>
                <a:latin typeface="Raleway"/>
                <a:ea typeface="Raleway"/>
                <a:cs typeface="Raleway"/>
                <a:sym typeface="Raleway"/>
              </a:rPr>
              <a:t>Rank your questions in order of interest:</a:t>
            </a:r>
            <a:endParaRPr b="1" dirty="0">
              <a:solidFill>
                <a:srgbClr val="F7941D"/>
              </a:solidFill>
              <a:latin typeface="Raleway"/>
              <a:ea typeface="Raleway"/>
              <a:cs typeface="Raleway"/>
              <a:sym typeface="Raleway"/>
            </a:endParaRPr>
          </a:p>
          <a:p>
            <a:pPr marL="0" lvl="0" indent="457200" rtl="0">
              <a:lnSpc>
                <a:spcPct val="120000"/>
              </a:lnSpc>
              <a:spcBef>
                <a:spcPts val="0"/>
              </a:spcBef>
              <a:spcAft>
                <a:spcPts val="0"/>
              </a:spcAft>
              <a:buNone/>
            </a:pPr>
            <a:r>
              <a:rPr lang="en" dirty="0">
                <a:solidFill>
                  <a:srgbClr val="F7941D"/>
                </a:solidFill>
                <a:latin typeface="Raleway"/>
                <a:ea typeface="Raleway"/>
                <a:cs typeface="Raleway"/>
                <a:sym typeface="Raleway"/>
              </a:rPr>
              <a:t>1. </a:t>
            </a:r>
          </a:p>
          <a:p>
            <a:pPr marL="0" lvl="0" indent="457200" rtl="0">
              <a:lnSpc>
                <a:spcPct val="120000"/>
              </a:lnSpc>
              <a:spcBef>
                <a:spcPts val="0"/>
              </a:spcBef>
              <a:spcAft>
                <a:spcPts val="0"/>
              </a:spcAft>
              <a:buNone/>
            </a:pPr>
            <a:r>
              <a:rPr lang="en" dirty="0">
                <a:solidFill>
                  <a:srgbClr val="F7941D"/>
                </a:solidFill>
                <a:latin typeface="Raleway"/>
                <a:ea typeface="Raleway"/>
                <a:cs typeface="Raleway"/>
                <a:sym typeface="Raleway"/>
              </a:rPr>
              <a:t>2.</a:t>
            </a:r>
          </a:p>
          <a:p>
            <a:pPr marL="0" lvl="0" indent="457200" rtl="0">
              <a:lnSpc>
                <a:spcPct val="120000"/>
              </a:lnSpc>
              <a:spcBef>
                <a:spcPts val="0"/>
              </a:spcBef>
              <a:spcAft>
                <a:spcPts val="0"/>
              </a:spcAft>
              <a:buNone/>
            </a:pPr>
            <a:r>
              <a:rPr lang="en" dirty="0">
                <a:solidFill>
                  <a:srgbClr val="F7941D"/>
                </a:solidFill>
                <a:latin typeface="Raleway"/>
                <a:ea typeface="Raleway"/>
                <a:cs typeface="Raleway"/>
                <a:sym typeface="Raleway"/>
              </a:rPr>
              <a:t>3.</a:t>
            </a:r>
            <a:endParaRPr dirty="0">
              <a:solidFill>
                <a:srgbClr val="F7941D"/>
              </a:solidFill>
              <a:latin typeface="Raleway"/>
              <a:ea typeface="Raleway"/>
              <a:cs typeface="Raleway"/>
              <a:sym typeface="Raleway"/>
            </a:endParaRPr>
          </a:p>
        </p:txBody>
      </p:sp>
      <p:sp>
        <p:nvSpPr>
          <p:cNvPr id="643" name="Shape 643"/>
          <p:cNvSpPr/>
          <p:nvPr/>
        </p:nvSpPr>
        <p:spPr>
          <a:xfrm>
            <a:off x="2931325" y="2886075"/>
            <a:ext cx="345300" cy="504900"/>
          </a:xfrm>
          <a:prstGeom prst="chevron">
            <a:avLst>
              <a:gd name="adj" fmla="val 50000"/>
            </a:avLst>
          </a:prstGeom>
          <a:solidFill>
            <a:srgbClr val="80CCB2"/>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4" name="Shape 644"/>
          <p:cNvSpPr/>
          <p:nvPr/>
        </p:nvSpPr>
        <p:spPr>
          <a:xfrm>
            <a:off x="6207425" y="2886075"/>
            <a:ext cx="345300" cy="504900"/>
          </a:xfrm>
          <a:prstGeom prst="chevron">
            <a:avLst>
              <a:gd name="adj" fmla="val 50000"/>
            </a:avLst>
          </a:prstGeom>
          <a:solidFill>
            <a:srgbClr val="80CCB2"/>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5" name="Shape 645"/>
          <p:cNvSpPr txBox="1"/>
          <p:nvPr/>
        </p:nvSpPr>
        <p:spPr>
          <a:xfrm>
            <a:off x="1279475" y="574250"/>
            <a:ext cx="7499700" cy="9993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1600"/>
              </a:spcAft>
              <a:buNone/>
            </a:pPr>
            <a:r>
              <a:rPr lang="en" sz="2400" b="1">
                <a:solidFill>
                  <a:srgbClr val="80CCB2"/>
                </a:solidFill>
                <a:latin typeface="Raleway"/>
                <a:ea typeface="Raleway"/>
                <a:cs typeface="Raleway"/>
                <a:sym typeface="Raleway"/>
              </a:rPr>
              <a:t>Brainstorming: Generating ExploraVision Ideas </a:t>
            </a:r>
            <a:endParaRPr sz="2400" b="1">
              <a:solidFill>
                <a:srgbClr val="80CCB2"/>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2" name="Shape 652"/>
          <p:cNvSpPr txBox="1"/>
          <p:nvPr/>
        </p:nvSpPr>
        <p:spPr>
          <a:xfrm>
            <a:off x="724050" y="979100"/>
            <a:ext cx="8520600" cy="394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b="1" dirty="0">
              <a:solidFill>
                <a:srgbClr val="F7941D"/>
              </a:solidFill>
              <a:latin typeface="Raleway"/>
              <a:ea typeface="Raleway"/>
              <a:cs typeface="Raleway"/>
              <a:sym typeface="Raleway"/>
            </a:endParaRPr>
          </a:p>
          <a:p>
            <a:pPr marL="0" lvl="0" indent="0" algn="ctr" rtl="0">
              <a:spcBef>
                <a:spcPts val="800"/>
              </a:spcBef>
              <a:spcAft>
                <a:spcPts val="0"/>
              </a:spcAft>
              <a:buNone/>
            </a:pPr>
            <a:r>
              <a:rPr lang="en" b="1" dirty="0">
                <a:solidFill>
                  <a:srgbClr val="F7941D"/>
                </a:solidFill>
                <a:latin typeface="Raleway"/>
                <a:ea typeface="Raleway"/>
                <a:cs typeface="Raleway"/>
                <a:sym typeface="Raleway"/>
              </a:rPr>
              <a:t>Step Three: Categorizing Your Questions into Subject Areas</a:t>
            </a:r>
            <a:endParaRPr sz="1200" dirty="0">
              <a:solidFill>
                <a:srgbClr val="F7941D"/>
              </a:solidFill>
              <a:latin typeface="Raleway"/>
              <a:ea typeface="Raleway"/>
              <a:cs typeface="Raleway"/>
              <a:sym typeface="Raleway"/>
            </a:endParaRPr>
          </a:p>
          <a:p>
            <a:pPr marL="0" lvl="0" indent="0" rtl="0">
              <a:lnSpc>
                <a:spcPct val="115000"/>
              </a:lnSpc>
              <a:spcBef>
                <a:spcPts val="800"/>
              </a:spcBef>
              <a:spcAft>
                <a:spcPts val="0"/>
              </a:spcAft>
              <a:buNone/>
            </a:pPr>
            <a:r>
              <a:rPr lang="en" sz="1200" dirty="0">
                <a:solidFill>
                  <a:srgbClr val="F7941D"/>
                </a:solidFill>
                <a:latin typeface="Raleway"/>
                <a:ea typeface="Raleway"/>
                <a:cs typeface="Raleway"/>
                <a:sym typeface="Raleway"/>
              </a:rPr>
              <a:t>Do your investigative questions fall into any of these categories?</a:t>
            </a:r>
            <a:endParaRPr sz="1200" dirty="0">
              <a:solidFill>
                <a:srgbClr val="F7941D"/>
              </a:solidFill>
              <a:latin typeface="Raleway"/>
              <a:ea typeface="Raleway"/>
              <a:cs typeface="Raleway"/>
              <a:sym typeface="Raleway"/>
            </a:endParaRPr>
          </a:p>
          <a:p>
            <a:pPr marL="457200" lvl="0" indent="-304800" rtl="0">
              <a:lnSpc>
                <a:spcPct val="115000"/>
              </a:lnSpc>
              <a:spcBef>
                <a:spcPts val="1600"/>
              </a:spcBef>
              <a:spcAft>
                <a:spcPts val="0"/>
              </a:spcAft>
              <a:buClr>
                <a:srgbClr val="F7941D"/>
              </a:buClr>
              <a:buSzPts val="1200"/>
              <a:buFont typeface="Raleway"/>
              <a:buChar char="●"/>
            </a:pPr>
            <a:r>
              <a:rPr lang="en" sz="1200" dirty="0">
                <a:solidFill>
                  <a:srgbClr val="F7941D"/>
                </a:solidFill>
                <a:latin typeface="Raleway"/>
                <a:ea typeface="Raleway"/>
                <a:cs typeface="Raleway"/>
                <a:sym typeface="Raleway"/>
              </a:rPr>
              <a:t>Climate change</a:t>
            </a:r>
            <a:endParaRPr sz="1200" dirty="0">
              <a:solidFill>
                <a:srgbClr val="F7941D"/>
              </a:solidFill>
              <a:latin typeface="Raleway"/>
              <a:ea typeface="Raleway"/>
              <a:cs typeface="Raleway"/>
              <a:sym typeface="Raleway"/>
            </a:endParaRPr>
          </a:p>
          <a:p>
            <a:pPr marL="457200" lvl="0" indent="-304800" rtl="0">
              <a:lnSpc>
                <a:spcPct val="115000"/>
              </a:lnSpc>
              <a:spcBef>
                <a:spcPts val="0"/>
              </a:spcBef>
              <a:spcAft>
                <a:spcPts val="0"/>
              </a:spcAft>
              <a:buClr>
                <a:srgbClr val="F7941D"/>
              </a:buClr>
              <a:buSzPts val="1200"/>
              <a:buFont typeface="Raleway"/>
              <a:buChar char="●"/>
            </a:pPr>
            <a:r>
              <a:rPr lang="en" sz="1200" dirty="0">
                <a:solidFill>
                  <a:srgbClr val="F7941D"/>
                </a:solidFill>
                <a:latin typeface="Raleway"/>
                <a:ea typeface="Raleway"/>
                <a:cs typeface="Raleway"/>
                <a:sym typeface="Raleway"/>
              </a:rPr>
              <a:t>Sustainable energy</a:t>
            </a:r>
            <a:endParaRPr sz="1200" dirty="0">
              <a:solidFill>
                <a:srgbClr val="F7941D"/>
              </a:solidFill>
              <a:latin typeface="Raleway"/>
              <a:ea typeface="Raleway"/>
              <a:cs typeface="Raleway"/>
              <a:sym typeface="Raleway"/>
            </a:endParaRPr>
          </a:p>
          <a:p>
            <a:pPr marL="457200" lvl="0" indent="-304800" rtl="0">
              <a:lnSpc>
                <a:spcPct val="115000"/>
              </a:lnSpc>
              <a:spcBef>
                <a:spcPts val="0"/>
              </a:spcBef>
              <a:spcAft>
                <a:spcPts val="0"/>
              </a:spcAft>
              <a:buClr>
                <a:srgbClr val="F7941D"/>
              </a:buClr>
              <a:buSzPts val="1200"/>
              <a:buFont typeface="Raleway"/>
              <a:buChar char="●"/>
            </a:pPr>
            <a:r>
              <a:rPr lang="en" sz="1200" dirty="0">
                <a:solidFill>
                  <a:srgbClr val="F7941D"/>
                </a:solidFill>
                <a:latin typeface="Raleway"/>
                <a:ea typeface="Raleway"/>
                <a:cs typeface="Raleway"/>
                <a:sym typeface="Raleway"/>
              </a:rPr>
              <a:t>Food shortage/population growth</a:t>
            </a:r>
            <a:endParaRPr sz="1200" dirty="0">
              <a:solidFill>
                <a:srgbClr val="F7941D"/>
              </a:solidFill>
              <a:latin typeface="Raleway"/>
              <a:ea typeface="Raleway"/>
              <a:cs typeface="Raleway"/>
              <a:sym typeface="Raleway"/>
            </a:endParaRPr>
          </a:p>
          <a:p>
            <a:pPr marL="457200" lvl="0" indent="-304800" rtl="0">
              <a:lnSpc>
                <a:spcPct val="115000"/>
              </a:lnSpc>
              <a:spcBef>
                <a:spcPts val="0"/>
              </a:spcBef>
              <a:spcAft>
                <a:spcPts val="0"/>
              </a:spcAft>
              <a:buClr>
                <a:srgbClr val="F7941D"/>
              </a:buClr>
              <a:buSzPts val="1200"/>
              <a:buFont typeface="Raleway"/>
              <a:buChar char="●"/>
            </a:pPr>
            <a:r>
              <a:rPr lang="en" sz="1200" dirty="0">
                <a:solidFill>
                  <a:srgbClr val="F7941D"/>
                </a:solidFill>
                <a:latin typeface="Raleway"/>
                <a:ea typeface="Raleway"/>
                <a:cs typeface="Raleway"/>
                <a:sym typeface="Raleway"/>
              </a:rPr>
              <a:t>Space </a:t>
            </a:r>
            <a:endParaRPr sz="1200" dirty="0">
              <a:solidFill>
                <a:srgbClr val="F7941D"/>
              </a:solidFill>
              <a:latin typeface="Raleway"/>
              <a:ea typeface="Raleway"/>
              <a:cs typeface="Raleway"/>
              <a:sym typeface="Raleway"/>
            </a:endParaRPr>
          </a:p>
          <a:p>
            <a:pPr marL="457200" lvl="0" indent="-304800" rtl="0">
              <a:lnSpc>
                <a:spcPct val="115000"/>
              </a:lnSpc>
              <a:spcBef>
                <a:spcPts val="0"/>
              </a:spcBef>
              <a:spcAft>
                <a:spcPts val="0"/>
              </a:spcAft>
              <a:buClr>
                <a:srgbClr val="F7941D"/>
              </a:buClr>
              <a:buSzPts val="1200"/>
              <a:buFont typeface="Raleway"/>
              <a:buChar char="●"/>
            </a:pPr>
            <a:r>
              <a:rPr lang="en" sz="1200" dirty="0">
                <a:solidFill>
                  <a:srgbClr val="F7941D"/>
                </a:solidFill>
                <a:latin typeface="Raleway"/>
                <a:ea typeface="Raleway"/>
                <a:cs typeface="Raleway"/>
                <a:sym typeface="Raleway"/>
              </a:rPr>
              <a:t>Healthcare</a:t>
            </a:r>
            <a:endParaRPr sz="1200" dirty="0">
              <a:solidFill>
                <a:srgbClr val="F7941D"/>
              </a:solidFill>
              <a:latin typeface="Raleway"/>
              <a:ea typeface="Raleway"/>
              <a:cs typeface="Raleway"/>
              <a:sym typeface="Raleway"/>
            </a:endParaRPr>
          </a:p>
          <a:p>
            <a:pPr marL="457200" lvl="0" indent="-304800" rtl="0">
              <a:lnSpc>
                <a:spcPct val="115000"/>
              </a:lnSpc>
              <a:spcBef>
                <a:spcPts val="0"/>
              </a:spcBef>
              <a:spcAft>
                <a:spcPts val="0"/>
              </a:spcAft>
              <a:buClr>
                <a:srgbClr val="F7941D"/>
              </a:buClr>
              <a:buSzPts val="1200"/>
              <a:buFont typeface="Raleway"/>
              <a:buChar char="●"/>
            </a:pPr>
            <a:r>
              <a:rPr lang="en" sz="1200" dirty="0">
                <a:solidFill>
                  <a:srgbClr val="F7941D"/>
                </a:solidFill>
                <a:latin typeface="Raleway"/>
                <a:ea typeface="Raleway"/>
                <a:cs typeface="Raleway"/>
                <a:sym typeface="Raleway"/>
              </a:rPr>
              <a:t>Mental health &amp; social sciences </a:t>
            </a:r>
            <a:endParaRPr sz="1200" dirty="0">
              <a:solidFill>
                <a:srgbClr val="F7941D"/>
              </a:solidFill>
              <a:latin typeface="Raleway"/>
              <a:ea typeface="Raleway"/>
              <a:cs typeface="Raleway"/>
              <a:sym typeface="Raleway"/>
            </a:endParaRPr>
          </a:p>
          <a:p>
            <a:pPr marL="457200" lvl="0" indent="-304800" rtl="0">
              <a:lnSpc>
                <a:spcPct val="115000"/>
              </a:lnSpc>
              <a:spcBef>
                <a:spcPts val="0"/>
              </a:spcBef>
              <a:spcAft>
                <a:spcPts val="0"/>
              </a:spcAft>
              <a:buClr>
                <a:srgbClr val="F7941D"/>
              </a:buClr>
              <a:buSzPts val="1200"/>
              <a:buFont typeface="Raleway"/>
              <a:buChar char="●"/>
            </a:pPr>
            <a:r>
              <a:rPr lang="en" sz="1200" dirty="0">
                <a:solidFill>
                  <a:srgbClr val="F7941D"/>
                </a:solidFill>
                <a:latin typeface="Raleway"/>
                <a:ea typeface="Raleway"/>
                <a:cs typeface="Raleway"/>
                <a:sym typeface="Raleway"/>
              </a:rPr>
              <a:t>Robotics</a:t>
            </a:r>
            <a:endParaRPr sz="1200" dirty="0">
              <a:solidFill>
                <a:srgbClr val="F7941D"/>
              </a:solidFill>
              <a:latin typeface="Raleway"/>
              <a:ea typeface="Raleway"/>
              <a:cs typeface="Raleway"/>
              <a:sym typeface="Raleway"/>
            </a:endParaRPr>
          </a:p>
          <a:p>
            <a:pPr marL="457200" lvl="0" indent="-304800" rtl="0">
              <a:lnSpc>
                <a:spcPct val="115000"/>
              </a:lnSpc>
              <a:spcBef>
                <a:spcPts val="0"/>
              </a:spcBef>
              <a:spcAft>
                <a:spcPts val="0"/>
              </a:spcAft>
              <a:buClr>
                <a:srgbClr val="F7941D"/>
              </a:buClr>
              <a:buSzPts val="1200"/>
              <a:buFont typeface="Raleway"/>
              <a:buChar char="●"/>
            </a:pPr>
            <a:r>
              <a:rPr lang="en" sz="1200" dirty="0">
                <a:solidFill>
                  <a:srgbClr val="F7941D"/>
                </a:solidFill>
                <a:latin typeface="Raleway"/>
                <a:ea typeface="Raleway"/>
                <a:cs typeface="Raleway"/>
                <a:sym typeface="Raleway"/>
              </a:rPr>
              <a:t>Artificial Intelligence </a:t>
            </a:r>
            <a:endParaRPr sz="1200" dirty="0">
              <a:solidFill>
                <a:srgbClr val="F7941D"/>
              </a:solidFill>
              <a:latin typeface="Raleway"/>
              <a:ea typeface="Raleway"/>
              <a:cs typeface="Raleway"/>
              <a:sym typeface="Raleway"/>
            </a:endParaRPr>
          </a:p>
          <a:p>
            <a:pPr marL="457200" lvl="0" indent="-304800" rtl="0">
              <a:lnSpc>
                <a:spcPct val="115000"/>
              </a:lnSpc>
              <a:spcBef>
                <a:spcPts val="0"/>
              </a:spcBef>
              <a:spcAft>
                <a:spcPts val="0"/>
              </a:spcAft>
              <a:buClr>
                <a:srgbClr val="F7941D"/>
              </a:buClr>
              <a:buSzPts val="1200"/>
              <a:buFont typeface="Raleway"/>
              <a:buChar char="●"/>
            </a:pPr>
            <a:r>
              <a:rPr lang="en" sz="1200" dirty="0">
                <a:solidFill>
                  <a:srgbClr val="F7941D"/>
                </a:solidFill>
                <a:latin typeface="Raleway"/>
                <a:ea typeface="Raleway"/>
                <a:cs typeface="Raleway"/>
                <a:sym typeface="Raleway"/>
              </a:rPr>
              <a:t>Infrastructure/civil engineering (building bridges, etc.)</a:t>
            </a:r>
            <a:endParaRPr sz="1200" dirty="0">
              <a:solidFill>
                <a:srgbClr val="F7941D"/>
              </a:solidFill>
              <a:latin typeface="Raleway"/>
              <a:ea typeface="Raleway"/>
              <a:cs typeface="Raleway"/>
              <a:sym typeface="Raleway"/>
            </a:endParaRPr>
          </a:p>
          <a:p>
            <a:pPr marL="0" lvl="0" indent="0" rtl="0">
              <a:lnSpc>
                <a:spcPct val="115000"/>
              </a:lnSpc>
              <a:spcBef>
                <a:spcPts val="1600"/>
              </a:spcBef>
              <a:spcAft>
                <a:spcPts val="0"/>
              </a:spcAft>
              <a:buNone/>
            </a:pPr>
            <a:r>
              <a:rPr lang="en" sz="1200" b="1" dirty="0">
                <a:solidFill>
                  <a:srgbClr val="F7941D"/>
                </a:solidFill>
                <a:latin typeface="Raleway"/>
                <a:ea typeface="Raleway"/>
                <a:cs typeface="Raleway"/>
                <a:sym typeface="Raleway"/>
              </a:rPr>
              <a:t> Can you expand or modify your questions based on these areas of concern? </a:t>
            </a:r>
            <a:endParaRPr sz="1200" b="1" dirty="0">
              <a:solidFill>
                <a:srgbClr val="F7941D"/>
              </a:solidFill>
              <a:latin typeface="Raleway"/>
              <a:ea typeface="Raleway"/>
              <a:cs typeface="Raleway"/>
              <a:sym typeface="Raleway"/>
            </a:endParaRPr>
          </a:p>
          <a:p>
            <a:pPr marL="0" lvl="0" indent="0" rtl="0">
              <a:lnSpc>
                <a:spcPct val="115000"/>
              </a:lnSpc>
              <a:spcBef>
                <a:spcPts val="1600"/>
              </a:spcBef>
              <a:spcAft>
                <a:spcPts val="1600"/>
              </a:spcAft>
              <a:buNone/>
            </a:pPr>
            <a:endParaRPr sz="1600" dirty="0">
              <a:solidFill>
                <a:srgbClr val="F7941D"/>
              </a:solidFill>
              <a:latin typeface="Raleway"/>
              <a:ea typeface="Raleway"/>
              <a:cs typeface="Raleway"/>
              <a:sym typeface="Raleway"/>
            </a:endParaRPr>
          </a:p>
        </p:txBody>
      </p:sp>
      <p:sp>
        <p:nvSpPr>
          <p:cNvPr id="653" name="Shape 653"/>
          <p:cNvSpPr txBox="1"/>
          <p:nvPr/>
        </p:nvSpPr>
        <p:spPr>
          <a:xfrm>
            <a:off x="1279475" y="574250"/>
            <a:ext cx="7499700" cy="9993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1600"/>
              </a:spcAft>
              <a:buNone/>
            </a:pPr>
            <a:r>
              <a:rPr lang="en" sz="2400" b="1">
                <a:solidFill>
                  <a:srgbClr val="80CCB2"/>
                </a:solidFill>
                <a:latin typeface="Raleway"/>
                <a:ea typeface="Raleway"/>
                <a:cs typeface="Raleway"/>
                <a:sym typeface="Raleway"/>
              </a:rPr>
              <a:t>Brainstorming: Generating ExploraVision Ideas </a:t>
            </a:r>
            <a:endParaRPr sz="2400" b="1">
              <a:solidFill>
                <a:srgbClr val="80CCB2"/>
              </a:solidFill>
              <a:latin typeface="Raleway"/>
              <a:ea typeface="Raleway"/>
              <a:cs typeface="Raleway"/>
              <a:sym typeface="Raleway"/>
            </a:endParaRPr>
          </a:p>
        </p:txBody>
      </p:sp>
      <p:pic>
        <p:nvPicPr>
          <p:cNvPr id="3" name="Picture 2">
            <a:extLst>
              <a:ext uri="{FF2B5EF4-FFF2-40B4-BE49-F238E27FC236}">
                <a16:creationId xmlns:a16="http://schemas.microsoft.com/office/drawing/2014/main" id="{0C5CB2F5-0F8E-2040-ED49-C92F8C3AC5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0604" y="1931849"/>
            <a:ext cx="3710561" cy="19754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Research: </a:t>
            </a:r>
            <a:r>
              <a:rPr lang="en"/>
              <a:t>Understanding Your Topic</a:t>
            </a:r>
            <a:endParaRPr b="1"/>
          </a:p>
        </p:txBody>
      </p:sp>
      <p:pic>
        <p:nvPicPr>
          <p:cNvPr id="660" name="Shape 66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495350" y="3226600"/>
            <a:ext cx="1305800" cy="1795475"/>
          </a:xfrm>
          <a:prstGeom prst="rect">
            <a:avLst/>
          </a:prstGeom>
          <a:noFill/>
          <a:ln>
            <a:noFill/>
          </a:ln>
        </p:spPr>
      </p:pic>
      <p:sp>
        <p:nvSpPr>
          <p:cNvPr id="661" name="Shape 661"/>
          <p:cNvSpPr txBox="1"/>
          <p:nvPr/>
        </p:nvSpPr>
        <p:spPr>
          <a:xfrm>
            <a:off x="1151400" y="1380450"/>
            <a:ext cx="7261500" cy="2541600"/>
          </a:xfrm>
          <a:prstGeom prst="rect">
            <a:avLst/>
          </a:prstGeom>
          <a:noFill/>
          <a:ln>
            <a:noFill/>
          </a:ln>
        </p:spPr>
        <p:txBody>
          <a:bodyPr spcFirstLastPara="1" wrap="square" lIns="91425" tIns="91425" rIns="91425" bIns="91425" anchor="t" anchorCtr="0">
            <a:noAutofit/>
          </a:bodyPr>
          <a:lstStyle/>
          <a:p>
            <a:pPr marL="457200" lvl="0" indent="-342900" rtl="0">
              <a:lnSpc>
                <a:spcPct val="130000"/>
              </a:lnSpc>
              <a:spcBef>
                <a:spcPts val="0"/>
              </a:spcBef>
              <a:spcAft>
                <a:spcPts val="0"/>
              </a:spcAft>
              <a:buClr>
                <a:srgbClr val="F7941D"/>
              </a:buClr>
              <a:buSzPts val="1800"/>
              <a:buFont typeface="Raleway"/>
              <a:buChar char="●"/>
            </a:pPr>
            <a:r>
              <a:rPr lang="en" sz="1800">
                <a:solidFill>
                  <a:srgbClr val="F7941D"/>
                </a:solidFill>
                <a:latin typeface="Raleway"/>
                <a:ea typeface="Raleway"/>
                <a:cs typeface="Raleway"/>
                <a:sym typeface="Raleway"/>
              </a:rPr>
              <a:t>How is your area of concern impacting local or global communities?</a:t>
            </a:r>
            <a:endParaRPr sz="1800">
              <a:solidFill>
                <a:srgbClr val="F7941D"/>
              </a:solidFill>
              <a:latin typeface="Raleway"/>
              <a:ea typeface="Raleway"/>
              <a:cs typeface="Raleway"/>
              <a:sym typeface="Raleway"/>
            </a:endParaRPr>
          </a:p>
          <a:p>
            <a:pPr marL="457200" lvl="0" indent="-342900" rtl="0">
              <a:lnSpc>
                <a:spcPct val="130000"/>
              </a:lnSpc>
              <a:spcBef>
                <a:spcPts val="0"/>
              </a:spcBef>
              <a:spcAft>
                <a:spcPts val="0"/>
              </a:spcAft>
              <a:buClr>
                <a:srgbClr val="F7941D"/>
              </a:buClr>
              <a:buSzPts val="1800"/>
              <a:buFont typeface="Raleway"/>
              <a:buChar char="●"/>
            </a:pPr>
            <a:r>
              <a:rPr lang="en" sz="1800">
                <a:solidFill>
                  <a:srgbClr val="F7941D"/>
                </a:solidFill>
                <a:latin typeface="Raleway"/>
                <a:ea typeface="Raleway"/>
                <a:cs typeface="Raleway"/>
                <a:sym typeface="Raleway"/>
              </a:rPr>
              <a:t>What improvements could be made in this area? </a:t>
            </a:r>
            <a:endParaRPr sz="1800">
              <a:solidFill>
                <a:srgbClr val="F7941D"/>
              </a:solidFill>
              <a:latin typeface="Raleway"/>
              <a:ea typeface="Raleway"/>
              <a:cs typeface="Raleway"/>
              <a:sym typeface="Raleway"/>
            </a:endParaRPr>
          </a:p>
          <a:p>
            <a:pPr marL="457200" lvl="0" indent="-342900" rtl="0">
              <a:lnSpc>
                <a:spcPct val="130000"/>
              </a:lnSpc>
              <a:spcBef>
                <a:spcPts val="0"/>
              </a:spcBef>
              <a:spcAft>
                <a:spcPts val="0"/>
              </a:spcAft>
              <a:buClr>
                <a:srgbClr val="F7941D"/>
              </a:buClr>
              <a:buSzPts val="1800"/>
              <a:buFont typeface="Raleway"/>
              <a:buChar char="●"/>
            </a:pPr>
            <a:r>
              <a:rPr lang="en" sz="1800">
                <a:solidFill>
                  <a:srgbClr val="F7941D"/>
                </a:solidFill>
                <a:latin typeface="Raleway"/>
                <a:ea typeface="Raleway"/>
                <a:cs typeface="Raleway"/>
                <a:sym typeface="Raleway"/>
              </a:rPr>
              <a:t>What inventions already exist in this area? </a:t>
            </a:r>
            <a:endParaRPr sz="1800">
              <a:solidFill>
                <a:srgbClr val="F7941D"/>
              </a:solidFill>
              <a:latin typeface="Raleway"/>
              <a:ea typeface="Raleway"/>
              <a:cs typeface="Raleway"/>
              <a:sym typeface="Raleway"/>
            </a:endParaRPr>
          </a:p>
          <a:p>
            <a:pPr marL="457200" lvl="0" indent="-342900" rtl="0">
              <a:lnSpc>
                <a:spcPct val="130000"/>
              </a:lnSpc>
              <a:spcBef>
                <a:spcPts val="0"/>
              </a:spcBef>
              <a:spcAft>
                <a:spcPts val="0"/>
              </a:spcAft>
              <a:buClr>
                <a:srgbClr val="F7941D"/>
              </a:buClr>
              <a:buSzPts val="1800"/>
              <a:buFont typeface="Raleway"/>
              <a:buChar char="●"/>
            </a:pPr>
            <a:r>
              <a:rPr lang="en" sz="1800">
                <a:solidFill>
                  <a:srgbClr val="F7941D"/>
                </a:solidFill>
                <a:latin typeface="Raleway"/>
                <a:ea typeface="Raleway"/>
                <a:cs typeface="Raleway"/>
                <a:sym typeface="Raleway"/>
              </a:rPr>
              <a:t>What recent improvements have there been in this area?</a:t>
            </a:r>
            <a:endParaRPr sz="1800">
              <a:solidFill>
                <a:srgbClr val="F7941D"/>
              </a:solidFill>
              <a:latin typeface="Raleway"/>
              <a:ea typeface="Raleway"/>
              <a:cs typeface="Raleway"/>
              <a:sym typeface="Raleway"/>
            </a:endParaRPr>
          </a:p>
          <a:p>
            <a:pPr marL="457200" lvl="0" indent="-342900" rtl="0">
              <a:lnSpc>
                <a:spcPct val="115000"/>
              </a:lnSpc>
              <a:spcBef>
                <a:spcPts val="0"/>
              </a:spcBef>
              <a:spcAft>
                <a:spcPts val="0"/>
              </a:spcAft>
              <a:buClr>
                <a:srgbClr val="F7941D"/>
              </a:buClr>
              <a:buSzPts val="1800"/>
              <a:buFont typeface="Raleway"/>
              <a:buChar char="●"/>
            </a:pPr>
            <a:r>
              <a:rPr lang="en" sz="1800">
                <a:solidFill>
                  <a:srgbClr val="F7941D"/>
                </a:solidFill>
                <a:latin typeface="Raleway"/>
                <a:ea typeface="Raleway"/>
                <a:cs typeface="Raleway"/>
                <a:sym typeface="Raleway"/>
              </a:rPr>
              <a:t>What key problems are there in this area? </a:t>
            </a:r>
            <a:r>
              <a:rPr lang="en" sz="1800" b="1">
                <a:solidFill>
                  <a:srgbClr val="F7941D"/>
                </a:solidFill>
                <a:latin typeface="Raleway"/>
                <a:ea typeface="Raleway"/>
                <a:cs typeface="Raleway"/>
                <a:sym typeface="Raleway"/>
              </a:rPr>
              <a:t> </a:t>
            </a:r>
            <a:endParaRPr sz="1800" b="1">
              <a:solidFill>
                <a:srgbClr val="F7941D"/>
              </a:solidFill>
              <a:latin typeface="Raleway"/>
              <a:ea typeface="Raleway"/>
              <a:cs typeface="Raleway"/>
              <a:sym typeface="Raleway"/>
            </a:endParaRPr>
          </a:p>
          <a:p>
            <a:pPr marL="457200" lvl="0" indent="-342900" rtl="0">
              <a:lnSpc>
                <a:spcPct val="115000"/>
              </a:lnSpc>
              <a:spcBef>
                <a:spcPts val="0"/>
              </a:spcBef>
              <a:spcAft>
                <a:spcPts val="0"/>
              </a:spcAft>
              <a:buClr>
                <a:srgbClr val="F7941D"/>
              </a:buClr>
              <a:buSzPts val="1800"/>
              <a:buFont typeface="Raleway"/>
              <a:buChar char="●"/>
            </a:pPr>
            <a:r>
              <a:rPr lang="en" sz="1800">
                <a:solidFill>
                  <a:srgbClr val="F7941D"/>
                </a:solidFill>
                <a:latin typeface="Raleway"/>
                <a:ea typeface="Raleway"/>
                <a:cs typeface="Raleway"/>
                <a:sym typeface="Raleway"/>
              </a:rPr>
              <a:t>What’s the history and future of the area?</a:t>
            </a:r>
            <a:endParaRPr sz="1800">
              <a:solidFill>
                <a:srgbClr val="F7941D"/>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1303799" y="598575"/>
            <a:ext cx="7409449"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Past ExploraVision Winners, Grades</a:t>
            </a:r>
            <a:r>
              <a:rPr lang="en" b="1" dirty="0"/>
              <a:t> 7-12</a:t>
            </a:r>
            <a:endParaRPr b="1" dirty="0"/>
          </a:p>
        </p:txBody>
      </p:sp>
      <p:sp>
        <p:nvSpPr>
          <p:cNvPr id="669" name="Shape 669"/>
          <p:cNvSpPr txBox="1">
            <a:spLocks noGrp="1"/>
          </p:cNvSpPr>
          <p:nvPr>
            <p:ph type="body" idx="1"/>
          </p:nvPr>
        </p:nvSpPr>
        <p:spPr>
          <a:xfrm>
            <a:off x="4760124" y="1274600"/>
            <a:ext cx="4071403" cy="3066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US" sz="1100" b="1" dirty="0">
                <a:solidFill>
                  <a:srgbClr val="80CCB2"/>
                </a:solidFill>
              </a:rPr>
              <a:t>Transporting perchlorate-reducing in mycelium to enable agriculture on Mars</a:t>
            </a:r>
            <a:endParaRPr sz="1100" b="1" dirty="0">
              <a:solidFill>
                <a:srgbClr val="80CCB2"/>
              </a:solidFill>
            </a:endParaRPr>
          </a:p>
        </p:txBody>
      </p:sp>
      <p:sp>
        <p:nvSpPr>
          <p:cNvPr id="670" name="Shape 670"/>
          <p:cNvSpPr txBox="1">
            <a:spLocks noGrp="1"/>
          </p:cNvSpPr>
          <p:nvPr>
            <p:ph type="body" idx="1"/>
          </p:nvPr>
        </p:nvSpPr>
        <p:spPr>
          <a:xfrm>
            <a:off x="430752" y="1274600"/>
            <a:ext cx="4092334" cy="472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100" b="1" dirty="0">
                <a:solidFill>
                  <a:srgbClr val="80CCB2"/>
                </a:solidFill>
              </a:rPr>
              <a:t>Using mycelium to create eco-friendly fabrics</a:t>
            </a:r>
            <a:endParaRPr sz="1100" b="1" dirty="0">
              <a:solidFill>
                <a:schemeClr val="dk1"/>
              </a:solidFill>
            </a:endParaRPr>
          </a:p>
          <a:p>
            <a:pPr marL="0" lvl="0" indent="0" rtl="0">
              <a:spcBef>
                <a:spcPts val="1600"/>
              </a:spcBef>
              <a:spcAft>
                <a:spcPts val="1600"/>
              </a:spcAft>
              <a:buNone/>
            </a:pPr>
            <a:endParaRPr sz="1000" dirty="0"/>
          </a:p>
        </p:txBody>
      </p:sp>
      <p:sp>
        <p:nvSpPr>
          <p:cNvPr id="671" name="Shape 671"/>
          <p:cNvSpPr txBox="1">
            <a:spLocks noGrp="1"/>
          </p:cNvSpPr>
          <p:nvPr>
            <p:ph type="body" idx="1"/>
          </p:nvPr>
        </p:nvSpPr>
        <p:spPr>
          <a:xfrm>
            <a:off x="311928" y="3422897"/>
            <a:ext cx="4069350" cy="1720603"/>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US" sz="1100" dirty="0">
                <a:hlinkClick r:id="rId3"/>
              </a:rPr>
              <a:t>Fungi Fabrics</a:t>
            </a:r>
            <a:r>
              <a:rPr lang="en-US" sz="1100" dirty="0"/>
              <a:t> uses mycelium to create the fabric. The substrate should have a smooth texture so the fungi does not intertwine with the substrate. The substrate must have enough sugars for the fabric to grow evenly throughout the product. When the fabric needs to be disposed of it can be thrown in soils or water without a problem and break down toxic waste and bacteria which will clean our land and benefit the environment.</a:t>
            </a:r>
            <a:endParaRPr sz="1100" dirty="0"/>
          </a:p>
        </p:txBody>
      </p:sp>
      <p:sp>
        <p:nvSpPr>
          <p:cNvPr id="672" name="Shape 672"/>
          <p:cNvSpPr txBox="1">
            <a:spLocks noGrp="1"/>
          </p:cNvSpPr>
          <p:nvPr>
            <p:ph type="body" idx="1"/>
          </p:nvPr>
        </p:nvSpPr>
        <p:spPr>
          <a:xfrm>
            <a:off x="4700024" y="3324657"/>
            <a:ext cx="4290771" cy="1525716"/>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US" sz="1100" dirty="0"/>
              <a:t>Agriculture on Mars is hindered by the presence of perchlorates in Martian regolith.. Perchlorate-reducing bacteria can effectively reduce perchlorates into chloride and oxygen. In order for such bacteria to be able to survive and transport itself through the arid Martian regolith, transporting </a:t>
            </a:r>
            <a:r>
              <a:rPr lang="en-US" sz="1100" dirty="0">
                <a:hlinkClick r:id="rId4"/>
              </a:rPr>
              <a:t>Martian </a:t>
            </a:r>
            <a:r>
              <a:rPr lang="en-US" sz="1100" dirty="0" err="1">
                <a:hlinkClick r:id="rId4"/>
              </a:rPr>
              <a:t>Mycrops</a:t>
            </a:r>
            <a:r>
              <a:rPr lang="en-US" sz="1100" dirty="0"/>
              <a:t>, perchlorate reducing bacteria via fungal mycelium to Mars, we can efficiently reduce perchlorate concentration in Martian regolith and start safe agriculture on Mars.</a:t>
            </a:r>
          </a:p>
        </p:txBody>
      </p:sp>
      <p:cxnSp>
        <p:nvCxnSpPr>
          <p:cNvPr id="676" name="Shape 676"/>
          <p:cNvCxnSpPr/>
          <p:nvPr/>
        </p:nvCxnSpPr>
        <p:spPr>
          <a:xfrm>
            <a:off x="4468750" y="1718073"/>
            <a:ext cx="0" cy="3132300"/>
          </a:xfrm>
          <a:prstGeom prst="straightConnector1">
            <a:avLst/>
          </a:prstGeom>
          <a:noFill/>
          <a:ln w="9525" cap="flat" cmpd="sng">
            <a:solidFill>
              <a:srgbClr val="80CCB2"/>
            </a:solidFill>
            <a:prstDash val="solid"/>
            <a:round/>
            <a:headEnd type="none" w="med" len="med"/>
            <a:tailEnd type="none" w="med" len="med"/>
          </a:ln>
        </p:spPr>
      </p:cxnSp>
      <p:sp>
        <p:nvSpPr>
          <p:cNvPr id="24" name="Shape 667">
            <a:extLst>
              <a:ext uri="{FF2B5EF4-FFF2-40B4-BE49-F238E27FC236}">
                <a16:creationId xmlns:a16="http://schemas.microsoft.com/office/drawing/2014/main" id="{1AC60D42-35B4-4685-BB08-0468AB469CC0}"/>
              </a:ext>
            </a:extLst>
          </p:cNvPr>
          <p:cNvSpPr txBox="1">
            <a:spLocks/>
          </p:cNvSpPr>
          <p:nvPr/>
        </p:nvSpPr>
        <p:spPr>
          <a:xfrm>
            <a:off x="7257871" y="2159322"/>
            <a:ext cx="1649797" cy="99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rgbClr val="F7941D"/>
              </a:buClr>
              <a:buSzPts val="1300"/>
              <a:buFont typeface="Raleway"/>
              <a:buChar char="●"/>
              <a:defRPr sz="1300" b="0" i="0" u="none" strike="noStrike" cap="none">
                <a:solidFill>
                  <a:srgbClr val="F7941D"/>
                </a:solidFill>
                <a:latin typeface="Raleway"/>
                <a:ea typeface="Raleway"/>
                <a:cs typeface="Raleway"/>
                <a:sym typeface="Raleway"/>
              </a:defRPr>
            </a:lvl1pPr>
            <a:lvl2pPr marL="914400" marR="0" lvl="1"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2pPr>
            <a:lvl3pPr marL="1371600" marR="0" lvl="2"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3pPr>
            <a:lvl4pPr marL="1828800" marR="0" lvl="3"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4pPr>
            <a:lvl5pPr marL="2286000" marR="0" lvl="4"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5pPr>
            <a:lvl6pPr marL="2743200" marR="0" lvl="5"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6pPr>
            <a:lvl7pPr marL="3200400" marR="0" lvl="6"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7pPr>
            <a:lvl8pPr marL="3657600" marR="0" lvl="7"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8pPr>
            <a:lvl9pPr marL="4114800" marR="0" lvl="8" indent="-298450" algn="l" rtl="0">
              <a:lnSpc>
                <a:spcPct val="115000"/>
              </a:lnSpc>
              <a:spcBef>
                <a:spcPts val="1600"/>
              </a:spcBef>
              <a:spcAft>
                <a:spcPts val="160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9pPr>
          </a:lstStyle>
          <a:p>
            <a:pPr marL="0" indent="0">
              <a:spcAft>
                <a:spcPts val="1600"/>
              </a:spcAft>
              <a:buFont typeface="Raleway"/>
              <a:buNone/>
            </a:pPr>
            <a:r>
              <a:rPr lang="en-US" sz="1000" dirty="0"/>
              <a:t>My partner is passionate about botany and I’m fascinated by Space science and Mars..”</a:t>
            </a:r>
          </a:p>
        </p:txBody>
      </p:sp>
      <p:sp>
        <p:nvSpPr>
          <p:cNvPr id="25" name="Shape 667">
            <a:extLst>
              <a:ext uri="{FF2B5EF4-FFF2-40B4-BE49-F238E27FC236}">
                <a16:creationId xmlns:a16="http://schemas.microsoft.com/office/drawing/2014/main" id="{AC096DA1-B41C-4380-84EF-844617C52595}"/>
              </a:ext>
            </a:extLst>
          </p:cNvPr>
          <p:cNvSpPr txBox="1">
            <a:spLocks/>
          </p:cNvSpPr>
          <p:nvPr/>
        </p:nvSpPr>
        <p:spPr>
          <a:xfrm>
            <a:off x="3211970" y="1879924"/>
            <a:ext cx="1256781" cy="13940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rgbClr val="F7941D"/>
              </a:buClr>
              <a:buSzPts val="1300"/>
              <a:buFont typeface="Raleway"/>
              <a:buChar char="●"/>
              <a:defRPr sz="1300" b="0" i="0" u="none" strike="noStrike" cap="none">
                <a:solidFill>
                  <a:srgbClr val="F7941D"/>
                </a:solidFill>
                <a:latin typeface="Raleway"/>
                <a:ea typeface="Raleway"/>
                <a:cs typeface="Raleway"/>
                <a:sym typeface="Raleway"/>
              </a:defRPr>
            </a:lvl1pPr>
            <a:lvl2pPr marL="914400" marR="0" lvl="1"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2pPr>
            <a:lvl3pPr marL="1371600" marR="0" lvl="2"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3pPr>
            <a:lvl4pPr marL="1828800" marR="0" lvl="3"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4pPr>
            <a:lvl5pPr marL="2286000" marR="0" lvl="4"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5pPr>
            <a:lvl6pPr marL="2743200" marR="0" lvl="5"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6pPr>
            <a:lvl7pPr marL="3200400" marR="0" lvl="6"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7pPr>
            <a:lvl8pPr marL="3657600" marR="0" lvl="7"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8pPr>
            <a:lvl9pPr marL="4114800" marR="0" lvl="8" indent="-298450" algn="l" rtl="0">
              <a:lnSpc>
                <a:spcPct val="115000"/>
              </a:lnSpc>
              <a:spcBef>
                <a:spcPts val="1600"/>
              </a:spcBef>
              <a:spcAft>
                <a:spcPts val="160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9pPr>
          </a:lstStyle>
          <a:p>
            <a:pPr marL="0" indent="0">
              <a:spcAft>
                <a:spcPts val="1600"/>
              </a:spcAft>
              <a:buFont typeface="Raleway"/>
              <a:buNone/>
            </a:pPr>
            <a:r>
              <a:rPr lang="en-US" sz="1000" dirty="0"/>
              <a:t>“The textiles industry is known to be the second largest contributor to pollution.” </a:t>
            </a:r>
          </a:p>
        </p:txBody>
      </p:sp>
      <p:pic>
        <p:nvPicPr>
          <p:cNvPr id="4" name="Picture 3">
            <a:extLst>
              <a:ext uri="{FF2B5EF4-FFF2-40B4-BE49-F238E27FC236}">
                <a16:creationId xmlns:a16="http://schemas.microsoft.com/office/drawing/2014/main" id="{A8C75446-3EA9-C59F-C488-B7A0442551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915" y="1760156"/>
            <a:ext cx="2623879" cy="1700154"/>
          </a:xfrm>
          <a:prstGeom prst="rect">
            <a:avLst/>
          </a:prstGeom>
        </p:spPr>
      </p:pic>
      <p:pic>
        <p:nvPicPr>
          <p:cNvPr id="6" name="Picture 5">
            <a:extLst>
              <a:ext uri="{FF2B5EF4-FFF2-40B4-BE49-F238E27FC236}">
                <a16:creationId xmlns:a16="http://schemas.microsoft.com/office/drawing/2014/main" id="{EFE057E8-6DC2-165F-E897-334AFC1533E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23600" y="1760156"/>
            <a:ext cx="2216884" cy="160813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Past ExploraVision Winners, Grades</a:t>
            </a:r>
            <a:r>
              <a:rPr lang="en" b="1"/>
              <a:t> 7-9</a:t>
            </a:r>
            <a:endParaRPr b="1"/>
          </a:p>
        </p:txBody>
      </p:sp>
      <p:sp>
        <p:nvSpPr>
          <p:cNvPr id="669" name="Shape 669"/>
          <p:cNvSpPr txBox="1">
            <a:spLocks noGrp="1"/>
          </p:cNvSpPr>
          <p:nvPr>
            <p:ph type="body" idx="1"/>
          </p:nvPr>
        </p:nvSpPr>
        <p:spPr>
          <a:xfrm>
            <a:off x="4760124" y="1274600"/>
            <a:ext cx="4071403" cy="3066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US" sz="1100" b="1" dirty="0">
                <a:solidFill>
                  <a:srgbClr val="80CCB2"/>
                </a:solidFill>
              </a:rPr>
              <a:t> Addresses a microplastics issue in the ocean with a ROV</a:t>
            </a:r>
            <a:endParaRPr sz="1100" b="1" dirty="0">
              <a:solidFill>
                <a:srgbClr val="80CCB2"/>
              </a:solidFill>
            </a:endParaRPr>
          </a:p>
        </p:txBody>
      </p:sp>
      <p:sp>
        <p:nvSpPr>
          <p:cNvPr id="670" name="Shape 670"/>
          <p:cNvSpPr txBox="1">
            <a:spLocks noGrp="1"/>
          </p:cNvSpPr>
          <p:nvPr>
            <p:ph type="body" idx="1"/>
          </p:nvPr>
        </p:nvSpPr>
        <p:spPr>
          <a:xfrm>
            <a:off x="170121" y="1274600"/>
            <a:ext cx="4352965" cy="472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100" b="1" dirty="0">
                <a:solidFill>
                  <a:srgbClr val="80CCB2"/>
                </a:solidFill>
              </a:rPr>
              <a:t>A New Way to Prevent </a:t>
            </a:r>
            <a:r>
              <a:rPr lang="en-US" sz="1100" b="1" dirty="0">
                <a:solidFill>
                  <a:srgbClr val="80CCB2"/>
                </a:solidFill>
              </a:rPr>
              <a:t>Coronary Heart Disease</a:t>
            </a:r>
            <a:r>
              <a:rPr lang="en" sz="1100" b="1" dirty="0">
                <a:solidFill>
                  <a:srgbClr val="80CCB2"/>
                </a:solidFill>
              </a:rPr>
              <a:t> with Nanobots</a:t>
            </a:r>
            <a:endParaRPr sz="1100" b="1" dirty="0">
              <a:solidFill>
                <a:srgbClr val="80CCB2"/>
              </a:solidFill>
            </a:endParaRPr>
          </a:p>
          <a:p>
            <a:pPr marL="0" lvl="0" indent="0" rtl="0">
              <a:spcBef>
                <a:spcPts val="1600"/>
              </a:spcBef>
              <a:spcAft>
                <a:spcPts val="0"/>
              </a:spcAft>
              <a:buNone/>
            </a:pPr>
            <a:endParaRPr sz="1100" b="1" dirty="0">
              <a:solidFill>
                <a:schemeClr val="dk1"/>
              </a:solidFill>
            </a:endParaRPr>
          </a:p>
          <a:p>
            <a:pPr marL="0" lvl="0" indent="0" rtl="0">
              <a:spcBef>
                <a:spcPts val="1600"/>
              </a:spcBef>
              <a:spcAft>
                <a:spcPts val="1600"/>
              </a:spcAft>
              <a:buNone/>
            </a:pPr>
            <a:endParaRPr sz="1000" dirty="0"/>
          </a:p>
        </p:txBody>
      </p:sp>
      <p:sp>
        <p:nvSpPr>
          <p:cNvPr id="671" name="Shape 671"/>
          <p:cNvSpPr txBox="1">
            <a:spLocks noGrp="1"/>
          </p:cNvSpPr>
          <p:nvPr>
            <p:ph type="body" idx="1"/>
          </p:nvPr>
        </p:nvSpPr>
        <p:spPr>
          <a:xfrm>
            <a:off x="311928" y="3422897"/>
            <a:ext cx="4069350" cy="1720603"/>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US" sz="1100" b="1" dirty="0">
                <a:hlinkClick r:id="rId3"/>
              </a:rPr>
              <a:t>The CC Bot </a:t>
            </a:r>
            <a:r>
              <a:rPr lang="en-US" sz="1100" dirty="0"/>
              <a:t>is a nanobot that can detect and eliminate heart disease before it takes a life. It’s equipped with nano-biosensors, ultrasound, and artificial intelligence for early detection. To eliminate any problems within the arteries, it leverages macrophages to remove plaque. The nanorobot communicates using electromagnetic radio waves with a smart device such as a smartwatch which provides information through the display for the user.</a:t>
            </a:r>
            <a:endParaRPr sz="1600" dirty="0"/>
          </a:p>
        </p:txBody>
      </p:sp>
      <p:sp>
        <p:nvSpPr>
          <p:cNvPr id="672" name="Shape 672"/>
          <p:cNvSpPr txBox="1">
            <a:spLocks noGrp="1"/>
          </p:cNvSpPr>
          <p:nvPr>
            <p:ph type="body" idx="1"/>
          </p:nvPr>
        </p:nvSpPr>
        <p:spPr>
          <a:xfrm>
            <a:off x="4700025" y="3422898"/>
            <a:ext cx="4191600" cy="1510608"/>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US" sz="1100" dirty="0">
                <a:hlinkClick r:id="rId4"/>
              </a:rPr>
              <a:t>The A.L. 3000 </a:t>
            </a:r>
            <a:r>
              <a:rPr lang="en-US" sz="1100" dirty="0"/>
              <a:t>is an autonomous ROV that filters microplastics from the ocean. The drone cruises beneath the surface and uses echolocation technology to detect microplastics, which are then passed through a fine filter to separate them from the seawater. The filter is subsequently exposed to plastic-digesting bacteria that degrade the collected microplastics. </a:t>
            </a:r>
          </a:p>
        </p:txBody>
      </p:sp>
      <p:cxnSp>
        <p:nvCxnSpPr>
          <p:cNvPr id="676" name="Shape 676"/>
          <p:cNvCxnSpPr/>
          <p:nvPr/>
        </p:nvCxnSpPr>
        <p:spPr>
          <a:xfrm>
            <a:off x="4468750" y="1718073"/>
            <a:ext cx="0" cy="3132300"/>
          </a:xfrm>
          <a:prstGeom prst="straightConnector1">
            <a:avLst/>
          </a:prstGeom>
          <a:noFill/>
          <a:ln w="9525" cap="flat" cmpd="sng">
            <a:solidFill>
              <a:srgbClr val="80CCB2"/>
            </a:solidFill>
            <a:prstDash val="solid"/>
            <a:round/>
            <a:headEnd type="none" w="med" len="med"/>
            <a:tailEnd type="none" w="med" len="med"/>
          </a:ln>
        </p:spPr>
      </p:cxnSp>
      <p:pic>
        <p:nvPicPr>
          <p:cNvPr id="3" name="Picture 2">
            <a:hlinkClick r:id="rId5"/>
            <a:extLst>
              <a:ext uri="{FF2B5EF4-FFF2-40B4-BE49-F238E27FC236}">
                <a16:creationId xmlns:a16="http://schemas.microsoft.com/office/drawing/2014/main" id="{BED7E210-6395-4C5D-A42D-2E5F393F0E0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21727" y="1762847"/>
            <a:ext cx="3037615" cy="1735265"/>
          </a:xfrm>
          <a:prstGeom prst="rect">
            <a:avLst/>
          </a:prstGeom>
        </p:spPr>
      </p:pic>
      <p:pic>
        <p:nvPicPr>
          <p:cNvPr id="9" name="Picture 8">
            <a:extLst>
              <a:ext uri="{FF2B5EF4-FFF2-40B4-BE49-F238E27FC236}">
                <a16:creationId xmlns:a16="http://schemas.microsoft.com/office/drawing/2014/main" id="{2414DB6E-C8D0-46F4-9C38-33A4804F515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773102" y="1701757"/>
            <a:ext cx="2960917" cy="1735266"/>
          </a:xfrm>
          <a:prstGeom prst="rect">
            <a:avLst/>
          </a:prstGeom>
        </p:spPr>
      </p:pic>
      <p:sp>
        <p:nvSpPr>
          <p:cNvPr id="24" name="Shape 667">
            <a:extLst>
              <a:ext uri="{FF2B5EF4-FFF2-40B4-BE49-F238E27FC236}">
                <a16:creationId xmlns:a16="http://schemas.microsoft.com/office/drawing/2014/main" id="{1AC60D42-35B4-4685-BB08-0468AB469CC0}"/>
              </a:ext>
            </a:extLst>
          </p:cNvPr>
          <p:cNvSpPr txBox="1">
            <a:spLocks/>
          </p:cNvSpPr>
          <p:nvPr/>
        </p:nvSpPr>
        <p:spPr>
          <a:xfrm>
            <a:off x="7734018" y="1859519"/>
            <a:ext cx="1256781" cy="13940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rgbClr val="F7941D"/>
              </a:buClr>
              <a:buSzPts val="1300"/>
              <a:buFont typeface="Raleway"/>
              <a:buChar char="●"/>
              <a:defRPr sz="1300" b="0" i="0" u="none" strike="noStrike" cap="none">
                <a:solidFill>
                  <a:srgbClr val="F7941D"/>
                </a:solidFill>
                <a:latin typeface="Raleway"/>
                <a:ea typeface="Raleway"/>
                <a:cs typeface="Raleway"/>
                <a:sym typeface="Raleway"/>
              </a:defRPr>
            </a:lvl1pPr>
            <a:lvl2pPr marL="914400" marR="0" lvl="1"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2pPr>
            <a:lvl3pPr marL="1371600" marR="0" lvl="2"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3pPr>
            <a:lvl4pPr marL="1828800" marR="0" lvl="3"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4pPr>
            <a:lvl5pPr marL="2286000" marR="0" lvl="4"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5pPr>
            <a:lvl6pPr marL="2743200" marR="0" lvl="5"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6pPr>
            <a:lvl7pPr marL="3200400" marR="0" lvl="6"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7pPr>
            <a:lvl8pPr marL="3657600" marR="0" lvl="7"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8pPr>
            <a:lvl9pPr marL="4114800" marR="0" lvl="8" indent="-298450" algn="l" rtl="0">
              <a:lnSpc>
                <a:spcPct val="115000"/>
              </a:lnSpc>
              <a:spcBef>
                <a:spcPts val="1600"/>
              </a:spcBef>
              <a:spcAft>
                <a:spcPts val="160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9pPr>
          </a:lstStyle>
          <a:p>
            <a:pPr marL="0" indent="0">
              <a:spcAft>
                <a:spcPts val="1600"/>
              </a:spcAft>
              <a:buFont typeface="Raleway"/>
              <a:buNone/>
            </a:pPr>
            <a:r>
              <a:rPr lang="en-US" sz="1000" dirty="0"/>
              <a:t>“We wanted to address microplastics issue in the ocean after having learned about it.“  -- Amber </a:t>
            </a:r>
            <a:r>
              <a:rPr lang="en-US" sz="1000" dirty="0" err="1"/>
              <a:t>Gutu</a:t>
            </a:r>
            <a:endParaRPr lang="en-US" sz="1000" dirty="0"/>
          </a:p>
        </p:txBody>
      </p:sp>
      <p:sp>
        <p:nvSpPr>
          <p:cNvPr id="25" name="Shape 667">
            <a:extLst>
              <a:ext uri="{FF2B5EF4-FFF2-40B4-BE49-F238E27FC236}">
                <a16:creationId xmlns:a16="http://schemas.microsoft.com/office/drawing/2014/main" id="{AC096DA1-B41C-4380-84EF-844617C52595}"/>
              </a:ext>
            </a:extLst>
          </p:cNvPr>
          <p:cNvSpPr txBox="1">
            <a:spLocks/>
          </p:cNvSpPr>
          <p:nvPr/>
        </p:nvSpPr>
        <p:spPr>
          <a:xfrm>
            <a:off x="3211970" y="1879924"/>
            <a:ext cx="1256781" cy="13940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rgbClr val="F7941D"/>
              </a:buClr>
              <a:buSzPts val="1300"/>
              <a:buFont typeface="Raleway"/>
              <a:buChar char="●"/>
              <a:defRPr sz="1300" b="0" i="0" u="none" strike="noStrike" cap="none">
                <a:solidFill>
                  <a:srgbClr val="F7941D"/>
                </a:solidFill>
                <a:latin typeface="Raleway"/>
                <a:ea typeface="Raleway"/>
                <a:cs typeface="Raleway"/>
                <a:sym typeface="Raleway"/>
              </a:defRPr>
            </a:lvl1pPr>
            <a:lvl2pPr marL="914400" marR="0" lvl="1"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2pPr>
            <a:lvl3pPr marL="1371600" marR="0" lvl="2"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3pPr>
            <a:lvl4pPr marL="1828800" marR="0" lvl="3"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4pPr>
            <a:lvl5pPr marL="2286000" marR="0" lvl="4"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5pPr>
            <a:lvl6pPr marL="2743200" marR="0" lvl="5"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6pPr>
            <a:lvl7pPr marL="3200400" marR="0" lvl="6"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7pPr>
            <a:lvl8pPr marL="3657600" marR="0" lvl="7" indent="-298450" algn="l" rtl="0">
              <a:lnSpc>
                <a:spcPct val="115000"/>
              </a:lnSpc>
              <a:spcBef>
                <a:spcPts val="1600"/>
              </a:spcBef>
              <a:spcAft>
                <a:spcPts val="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8pPr>
            <a:lvl9pPr marL="4114800" marR="0" lvl="8" indent="-298450" algn="l" rtl="0">
              <a:lnSpc>
                <a:spcPct val="115000"/>
              </a:lnSpc>
              <a:spcBef>
                <a:spcPts val="1600"/>
              </a:spcBef>
              <a:spcAft>
                <a:spcPts val="1600"/>
              </a:spcAft>
              <a:buClr>
                <a:schemeClr val="dk2"/>
              </a:buClr>
              <a:buSzPts val="1100"/>
              <a:buFont typeface="Raleway"/>
              <a:buChar char="■"/>
              <a:defRPr sz="1100" b="0" i="0" u="none" strike="noStrike" cap="none">
                <a:solidFill>
                  <a:schemeClr val="dk2"/>
                </a:solidFill>
                <a:latin typeface="Raleway"/>
                <a:ea typeface="Raleway"/>
                <a:cs typeface="Raleway"/>
                <a:sym typeface="Raleway"/>
              </a:defRPr>
            </a:lvl9pPr>
          </a:lstStyle>
          <a:p>
            <a:pPr marL="0" indent="0">
              <a:spcAft>
                <a:spcPts val="1600"/>
              </a:spcAft>
              <a:buFont typeface="Raleway"/>
              <a:buNone/>
            </a:pPr>
            <a:r>
              <a:rPr lang="en-US" sz="1000" dirty="0"/>
              <a:t>“Me and my team mate are passionate about saving human lives.“  -- Aura </a:t>
            </a:r>
            <a:r>
              <a:rPr lang="en-US" sz="1000" dirty="0" err="1"/>
              <a:t>Sukapanpo-tharam</a:t>
            </a:r>
            <a:endParaRPr lang="en-US" sz="1000" dirty="0"/>
          </a:p>
        </p:txBody>
      </p:sp>
    </p:spTree>
    <p:extLst>
      <p:ext uri="{BB962C8B-B14F-4D97-AF65-F5344CB8AC3E}">
        <p14:creationId xmlns:p14="http://schemas.microsoft.com/office/powerpoint/2010/main" val="56586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Past ExploraVision Winners, Grades</a:t>
            </a:r>
            <a:r>
              <a:rPr lang="en" b="1"/>
              <a:t> 7-9</a:t>
            </a:r>
            <a:endParaRPr b="1"/>
          </a:p>
        </p:txBody>
      </p:sp>
      <p:sp>
        <p:nvSpPr>
          <p:cNvPr id="667" name="Shape 667"/>
          <p:cNvSpPr txBox="1">
            <a:spLocks noGrp="1"/>
          </p:cNvSpPr>
          <p:nvPr>
            <p:ph type="body" idx="1"/>
          </p:nvPr>
        </p:nvSpPr>
        <p:spPr>
          <a:xfrm>
            <a:off x="7090300" y="1785087"/>
            <a:ext cx="1900500" cy="1519013"/>
          </a:xfrm>
          <a:prstGeom prst="rect">
            <a:avLst/>
          </a:prstGeom>
        </p:spPr>
        <p:txBody>
          <a:bodyPr spcFirstLastPara="1" wrap="square" lIns="91425" tIns="91425" rIns="91425" bIns="91425" anchor="t" anchorCtr="0">
            <a:noAutofit/>
          </a:bodyPr>
          <a:lstStyle/>
          <a:p>
            <a:pPr marL="0" lvl="0" indent="0">
              <a:spcAft>
                <a:spcPts val="1600"/>
              </a:spcAft>
              <a:buNone/>
            </a:pPr>
            <a:r>
              <a:rPr lang="en-US" sz="1000" dirty="0"/>
              <a:t>“According to the U.S. Department of Transportation, each motorist spends $290 on average on car repairs due to deteriorating roads each year, totaling $410 billion per year. “</a:t>
            </a:r>
            <a:endParaRPr sz="1000" dirty="0"/>
          </a:p>
        </p:txBody>
      </p:sp>
      <p:sp>
        <p:nvSpPr>
          <p:cNvPr id="669" name="Shape 669"/>
          <p:cNvSpPr txBox="1">
            <a:spLocks noGrp="1"/>
          </p:cNvSpPr>
          <p:nvPr>
            <p:ph type="body" idx="1"/>
          </p:nvPr>
        </p:nvSpPr>
        <p:spPr>
          <a:xfrm>
            <a:off x="5008475" y="1274600"/>
            <a:ext cx="3714900" cy="306600"/>
          </a:xfrm>
          <a:prstGeom prst="rect">
            <a:avLst/>
          </a:prstGeom>
        </p:spPr>
        <p:txBody>
          <a:bodyPr spcFirstLastPara="1" wrap="square" lIns="91425" tIns="91425" rIns="91425" bIns="91425" anchor="t" anchorCtr="0">
            <a:noAutofit/>
          </a:bodyPr>
          <a:lstStyle/>
          <a:p>
            <a:pPr marL="0" lvl="0" indent="0">
              <a:spcAft>
                <a:spcPts val="1600"/>
              </a:spcAft>
              <a:buNone/>
            </a:pPr>
            <a:r>
              <a:rPr lang="en-US" sz="1100" b="1" dirty="0">
                <a:solidFill>
                  <a:srgbClr val="80CCB2"/>
                </a:solidFill>
              </a:rPr>
              <a:t>Reducing road maintenance and preventing accidents significantly</a:t>
            </a:r>
            <a:endParaRPr sz="1100" b="1" dirty="0">
              <a:solidFill>
                <a:srgbClr val="80CCB2"/>
              </a:solidFill>
            </a:endParaRPr>
          </a:p>
        </p:txBody>
      </p:sp>
      <p:sp>
        <p:nvSpPr>
          <p:cNvPr id="670" name="Shape 670"/>
          <p:cNvSpPr txBox="1">
            <a:spLocks noGrp="1"/>
          </p:cNvSpPr>
          <p:nvPr>
            <p:ph type="body" idx="1"/>
          </p:nvPr>
        </p:nvSpPr>
        <p:spPr>
          <a:xfrm>
            <a:off x="334425" y="1274600"/>
            <a:ext cx="4069200" cy="472200"/>
          </a:xfrm>
          <a:prstGeom prst="rect">
            <a:avLst/>
          </a:prstGeom>
        </p:spPr>
        <p:txBody>
          <a:bodyPr spcFirstLastPara="1" wrap="square" lIns="91425" tIns="91425" rIns="91425" bIns="91425" anchor="t" anchorCtr="0">
            <a:noAutofit/>
          </a:bodyPr>
          <a:lstStyle/>
          <a:p>
            <a:pPr marL="0" lvl="0" indent="0">
              <a:buNone/>
            </a:pPr>
            <a:r>
              <a:rPr lang="en" sz="1100" b="1" dirty="0">
                <a:solidFill>
                  <a:srgbClr val="80CCB2"/>
                </a:solidFill>
              </a:rPr>
              <a:t>A </a:t>
            </a:r>
            <a:r>
              <a:rPr lang="en-US" sz="1100" b="1" dirty="0">
                <a:solidFill>
                  <a:srgbClr val="80CCB2"/>
                </a:solidFill>
              </a:rPr>
              <a:t>one-use cure for Hepatitis B Virus (HBV) </a:t>
            </a:r>
            <a:endParaRPr sz="1100" b="1" dirty="0">
              <a:solidFill>
                <a:schemeClr val="dk1"/>
              </a:solidFill>
            </a:endParaRPr>
          </a:p>
          <a:p>
            <a:pPr marL="0" lvl="0" indent="0" rtl="0">
              <a:spcBef>
                <a:spcPts val="1600"/>
              </a:spcBef>
              <a:spcAft>
                <a:spcPts val="1600"/>
              </a:spcAft>
              <a:buNone/>
            </a:pPr>
            <a:endParaRPr sz="1000" dirty="0"/>
          </a:p>
        </p:txBody>
      </p:sp>
      <p:sp>
        <p:nvSpPr>
          <p:cNvPr id="671" name="Shape 671"/>
          <p:cNvSpPr txBox="1">
            <a:spLocks noGrp="1"/>
          </p:cNvSpPr>
          <p:nvPr>
            <p:ph type="body" idx="1"/>
          </p:nvPr>
        </p:nvSpPr>
        <p:spPr>
          <a:xfrm>
            <a:off x="2154375" y="1716337"/>
            <a:ext cx="2249400" cy="2896915"/>
          </a:xfrm>
          <a:prstGeom prst="rect">
            <a:avLst/>
          </a:prstGeom>
        </p:spPr>
        <p:txBody>
          <a:bodyPr spcFirstLastPara="1" wrap="square" lIns="91425" tIns="91425" rIns="91425" bIns="91425" anchor="t" anchorCtr="0">
            <a:noAutofit/>
          </a:bodyPr>
          <a:lstStyle/>
          <a:p>
            <a:pPr marL="0" lvl="0" indent="0">
              <a:spcAft>
                <a:spcPts val="1600"/>
              </a:spcAft>
              <a:buNone/>
            </a:pPr>
            <a:r>
              <a:rPr lang="en-US" sz="1100" dirty="0"/>
              <a:t>This </a:t>
            </a:r>
            <a:r>
              <a:rPr lang="en-US" sz="1100" dirty="0">
                <a:hlinkClick r:id="rId3"/>
              </a:rPr>
              <a:t>project</a:t>
            </a:r>
            <a:r>
              <a:rPr lang="en-US" sz="1100" dirty="0"/>
              <a:t> is a novel one-use cure for HBV that contains a CRISPR-Cas9 cocktail specific to the genes for </a:t>
            </a:r>
            <a:r>
              <a:rPr lang="en-US" sz="1100" dirty="0" err="1"/>
              <a:t>HBx</a:t>
            </a:r>
            <a:r>
              <a:rPr lang="en-US" sz="1100" dirty="0"/>
              <a:t> (an important protein coded by the HBV genome) and NTCP (the receptor used by HBV to enter a patient’s liver cell) using lipid nanoparticles targeted to the liver. Inhibiting </a:t>
            </a:r>
            <a:r>
              <a:rPr lang="en-US" sz="1100" dirty="0" err="1"/>
              <a:t>HBx</a:t>
            </a:r>
            <a:r>
              <a:rPr lang="en-US" sz="1100" dirty="0"/>
              <a:t> and NTCP with CRISPR-Cas9 will eliminate the virus from infected liver cells and cure patients with a single delivery.</a:t>
            </a:r>
            <a:endParaRPr sz="1600" dirty="0"/>
          </a:p>
        </p:txBody>
      </p:sp>
      <p:sp>
        <p:nvSpPr>
          <p:cNvPr id="672" name="Shape 672"/>
          <p:cNvSpPr txBox="1">
            <a:spLocks noGrp="1"/>
          </p:cNvSpPr>
          <p:nvPr>
            <p:ph type="body" idx="1"/>
          </p:nvPr>
        </p:nvSpPr>
        <p:spPr>
          <a:xfrm>
            <a:off x="4700025" y="3304100"/>
            <a:ext cx="4191600" cy="1482475"/>
          </a:xfrm>
          <a:prstGeom prst="rect">
            <a:avLst/>
          </a:prstGeom>
        </p:spPr>
        <p:txBody>
          <a:bodyPr spcFirstLastPara="1" wrap="square" lIns="91425" tIns="91425" rIns="91425" bIns="91425" anchor="t" anchorCtr="0">
            <a:noAutofit/>
          </a:bodyPr>
          <a:lstStyle/>
          <a:p>
            <a:pPr marL="0" lvl="0" indent="0">
              <a:spcAft>
                <a:spcPts val="1600"/>
              </a:spcAft>
              <a:buNone/>
            </a:pPr>
            <a:r>
              <a:rPr lang="en-US" sz="1100" dirty="0"/>
              <a:t>Damaged road surfaces cause popped tires, broken axles, and loss of vehicle control, which lead to accidents</a:t>
            </a:r>
            <a:r>
              <a:rPr lang="en" sz="1100" dirty="0"/>
              <a:t>. </a:t>
            </a:r>
            <a:r>
              <a:rPr lang="en-US" sz="1100" dirty="0"/>
              <a:t>To address the continuous issues motorists experience as a result of damaged road systems, the team envisioned, “</a:t>
            </a:r>
            <a:r>
              <a:rPr lang="en-US" sz="1100" dirty="0" err="1">
                <a:hlinkClick r:id="rId4"/>
              </a:rPr>
              <a:t>NewFerro</a:t>
            </a:r>
            <a:r>
              <a:rPr lang="en-US" sz="1100" dirty="0">
                <a:hlinkClick r:id="rId4"/>
              </a:rPr>
              <a:t> Roads</a:t>
            </a:r>
            <a:r>
              <a:rPr lang="en-US" sz="1100" dirty="0"/>
              <a:t>,” which revolutionize road maintenance by using an advanced magnetic </a:t>
            </a:r>
            <a:r>
              <a:rPr lang="en-US" sz="1100" dirty="0" err="1"/>
              <a:t>nanofluid</a:t>
            </a:r>
            <a:r>
              <a:rPr lang="en-US" sz="1100" dirty="0"/>
              <a:t>, Phase-Mag Fluid (PMF), which allows the road to self-repair. </a:t>
            </a:r>
            <a:endParaRPr sz="1100" dirty="0"/>
          </a:p>
        </p:txBody>
      </p:sp>
      <p:sp>
        <p:nvSpPr>
          <p:cNvPr id="673" name="Shape 673"/>
          <p:cNvSpPr txBox="1">
            <a:spLocks noGrp="1"/>
          </p:cNvSpPr>
          <p:nvPr>
            <p:ph type="body" idx="1"/>
          </p:nvPr>
        </p:nvSpPr>
        <p:spPr>
          <a:xfrm>
            <a:off x="247507" y="3381446"/>
            <a:ext cx="1906868" cy="1309152"/>
          </a:xfrm>
          <a:prstGeom prst="rect">
            <a:avLst/>
          </a:prstGeom>
        </p:spPr>
        <p:txBody>
          <a:bodyPr spcFirstLastPara="1" wrap="square" lIns="91425" tIns="91425" rIns="91425" bIns="91425" anchor="t" anchorCtr="0">
            <a:noAutofit/>
          </a:bodyPr>
          <a:lstStyle/>
          <a:p>
            <a:pPr marL="0" lvl="0" indent="0">
              <a:spcAft>
                <a:spcPts val="1600"/>
              </a:spcAft>
              <a:buNone/>
            </a:pPr>
            <a:r>
              <a:rPr lang="en" sz="1000" i="1" dirty="0"/>
              <a:t>“</a:t>
            </a:r>
            <a:r>
              <a:rPr lang="en-US" sz="1000" i="1" dirty="0"/>
              <a:t>It wasn’t as fun as it was if I didn’t work with my team mate</a:t>
            </a:r>
            <a:r>
              <a:rPr lang="en" sz="1000" i="1" dirty="0"/>
              <a:t>.” - </a:t>
            </a:r>
            <a:r>
              <a:rPr lang="en-US" sz="1000" i="1" dirty="0" err="1">
                <a:hlinkClick r:id="rId5"/>
              </a:rPr>
              <a:t>Akshar</a:t>
            </a:r>
            <a:r>
              <a:rPr lang="en-US" sz="1000" i="1" dirty="0">
                <a:hlinkClick r:id="rId5"/>
              </a:rPr>
              <a:t> </a:t>
            </a:r>
            <a:r>
              <a:rPr lang="en-US" sz="1000" i="1" dirty="0" err="1">
                <a:hlinkClick r:id="rId5"/>
              </a:rPr>
              <a:t>Ramkumar</a:t>
            </a:r>
            <a:r>
              <a:rPr lang="en-US" sz="1000" i="1" dirty="0">
                <a:hlinkClick r:id="rId5"/>
              </a:rPr>
              <a:t> </a:t>
            </a:r>
            <a:r>
              <a:rPr lang="en-US" sz="1000" i="1" dirty="0"/>
              <a:t>(click &amp; watch how they came up with the idea, how they worked and what he learned.)</a:t>
            </a:r>
            <a:endParaRPr sz="1000" dirty="0"/>
          </a:p>
        </p:txBody>
      </p:sp>
      <p:cxnSp>
        <p:nvCxnSpPr>
          <p:cNvPr id="676" name="Shape 676"/>
          <p:cNvCxnSpPr/>
          <p:nvPr/>
        </p:nvCxnSpPr>
        <p:spPr>
          <a:xfrm>
            <a:off x="4468750" y="1654275"/>
            <a:ext cx="0" cy="3132300"/>
          </a:xfrm>
          <a:prstGeom prst="straightConnector1">
            <a:avLst/>
          </a:prstGeom>
          <a:noFill/>
          <a:ln w="9525" cap="flat" cmpd="sng">
            <a:solidFill>
              <a:srgbClr val="80CCB2"/>
            </a:solidFill>
            <a:prstDash val="solid"/>
            <a:round/>
            <a:headEnd type="none" w="med" len="med"/>
            <a:tailEnd type="none" w="med" len="med"/>
          </a:ln>
        </p:spPr>
      </p:cxn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0089" y="1769145"/>
            <a:ext cx="1844286" cy="1612299"/>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67633" y="1817280"/>
            <a:ext cx="2230787" cy="1486820"/>
          </a:xfrm>
          <a:prstGeom prst="rect">
            <a:avLst/>
          </a:prstGeom>
        </p:spPr>
      </p:pic>
    </p:spTree>
    <p:extLst>
      <p:ext uri="{BB962C8B-B14F-4D97-AF65-F5344CB8AC3E}">
        <p14:creationId xmlns:p14="http://schemas.microsoft.com/office/powerpoint/2010/main" val="155020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Table of Contents</a:t>
            </a:r>
            <a:endParaRPr b="1"/>
          </a:p>
        </p:txBody>
      </p:sp>
      <p:sp>
        <p:nvSpPr>
          <p:cNvPr id="554" name="Shape 554"/>
          <p:cNvSpPr txBox="1">
            <a:spLocks noGrp="1"/>
          </p:cNvSpPr>
          <p:nvPr>
            <p:ph type="body" idx="1"/>
          </p:nvPr>
        </p:nvSpPr>
        <p:spPr>
          <a:xfrm>
            <a:off x="1273800" y="1102075"/>
            <a:ext cx="7090500" cy="2541600"/>
          </a:xfrm>
          <a:prstGeom prst="rect">
            <a:avLst/>
          </a:prstGeom>
        </p:spPr>
        <p:txBody>
          <a:bodyPr spcFirstLastPara="1" wrap="square" lIns="91425" tIns="91425" rIns="91425" bIns="91425" anchor="t" anchorCtr="0">
            <a:noAutofit/>
          </a:bodyPr>
          <a:lstStyle/>
          <a:p>
            <a:pPr marL="457200" lvl="0" indent="-304800" rtl="0">
              <a:lnSpc>
                <a:spcPct val="150000"/>
              </a:lnSpc>
              <a:spcBef>
                <a:spcPts val="0"/>
              </a:spcBef>
              <a:spcAft>
                <a:spcPts val="0"/>
              </a:spcAft>
              <a:buClr>
                <a:srgbClr val="F7941D"/>
              </a:buClr>
              <a:buSzPts val="1200"/>
              <a:buChar char="●"/>
            </a:pPr>
            <a:r>
              <a:rPr lang="en" sz="1200" dirty="0"/>
              <a:t>What and Why is ExploraVision and how you can incorporate in your classroom?</a:t>
            </a:r>
            <a:endParaRPr sz="1200" dirty="0"/>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Introduc</a:t>
            </a:r>
            <a:r>
              <a:rPr lang="en" sz="1200" dirty="0"/>
              <a:t>ing</a:t>
            </a:r>
            <a:r>
              <a:rPr lang="en" sz="1200" dirty="0">
                <a:solidFill>
                  <a:srgbClr val="F7941D"/>
                </a:solidFill>
              </a:rPr>
              <a:t> the Toshiba/NSTA ExploraVision competition</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Brainstorming: </a:t>
            </a:r>
            <a:r>
              <a:rPr lang="en" sz="1200" dirty="0"/>
              <a:t>Solve Problems</a:t>
            </a:r>
            <a:r>
              <a:rPr lang="en" sz="1200" dirty="0">
                <a:solidFill>
                  <a:srgbClr val="F7941D"/>
                </a:solidFill>
              </a:rPr>
              <a:t> </a:t>
            </a:r>
            <a:r>
              <a:rPr lang="en" sz="1200" dirty="0"/>
              <a:t>by Asking</a:t>
            </a:r>
            <a:r>
              <a:rPr lang="en" sz="1200" dirty="0">
                <a:solidFill>
                  <a:srgbClr val="F7941D"/>
                </a:solidFill>
              </a:rPr>
              <a:t> Questions</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Brainstorming: I</a:t>
            </a:r>
            <a:r>
              <a:rPr lang="en" sz="1200" dirty="0"/>
              <a:t>nventors Who Solved Problems</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Brainstorming: </a:t>
            </a:r>
            <a:r>
              <a:rPr lang="en" sz="1200" dirty="0"/>
              <a:t>Generating ExploraVision Ideas</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Research: </a:t>
            </a:r>
            <a:r>
              <a:rPr lang="en" sz="1200" dirty="0"/>
              <a:t>Understanding Your Topic</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Research: </a:t>
            </a:r>
            <a:r>
              <a:rPr lang="en" sz="1200" dirty="0"/>
              <a:t>Past ExploraVision Winners</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Research: Engineering Process for Problem Solving</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Research: Components </a:t>
            </a:r>
            <a:r>
              <a:rPr lang="en" sz="1200" dirty="0"/>
              <a:t>R</a:t>
            </a:r>
            <a:r>
              <a:rPr lang="en" sz="1200" dirty="0">
                <a:solidFill>
                  <a:srgbClr val="F7941D"/>
                </a:solidFill>
              </a:rPr>
              <a:t>equired to Complete a Project</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Key Components: Consequences, Design Process, and Breakthroughs</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Summary and Sources: Abstract and Bibliography</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solidFill>
                  <a:srgbClr val="F7941D"/>
                </a:solidFill>
              </a:rPr>
              <a:t>Communication</a:t>
            </a:r>
            <a:r>
              <a:rPr lang="en" sz="1200" dirty="0"/>
              <a:t>: Website &amp; Video</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t>Judge Expectations</a:t>
            </a:r>
            <a:endParaRPr sz="1200" dirty="0">
              <a:solidFill>
                <a:srgbClr val="F7941D"/>
              </a:solidFill>
            </a:endParaRPr>
          </a:p>
          <a:p>
            <a:pPr marL="457200" lvl="0" indent="-304800" rtl="0">
              <a:lnSpc>
                <a:spcPct val="150000"/>
              </a:lnSpc>
              <a:spcBef>
                <a:spcPts val="0"/>
              </a:spcBef>
              <a:spcAft>
                <a:spcPts val="0"/>
              </a:spcAft>
              <a:buClr>
                <a:srgbClr val="F7941D"/>
              </a:buClr>
              <a:buSzPts val="1200"/>
              <a:buChar char="●"/>
            </a:pPr>
            <a:r>
              <a:rPr lang="en" sz="1200" dirty="0"/>
              <a:t>Project </a:t>
            </a:r>
            <a:r>
              <a:rPr lang="en" sz="1200" dirty="0">
                <a:solidFill>
                  <a:srgbClr val="F7941D"/>
                </a:solidFill>
              </a:rPr>
              <a:t>Resources</a:t>
            </a:r>
            <a:endParaRPr sz="1200" dirty="0">
              <a:solidFill>
                <a:srgbClr val="F7941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title"/>
          </p:nvPr>
        </p:nvSpPr>
        <p:spPr>
          <a:xfrm>
            <a:off x="1303800" y="598575"/>
            <a:ext cx="73572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Past ExploraVision Winners, Grades 10-12</a:t>
            </a:r>
            <a:endParaRPr b="1"/>
          </a:p>
        </p:txBody>
      </p:sp>
      <p:sp>
        <p:nvSpPr>
          <p:cNvPr id="684" name="Shape 684"/>
          <p:cNvSpPr txBox="1">
            <a:spLocks noGrp="1"/>
          </p:cNvSpPr>
          <p:nvPr>
            <p:ph type="body" idx="1"/>
          </p:nvPr>
        </p:nvSpPr>
        <p:spPr>
          <a:xfrm>
            <a:off x="4636824" y="1228525"/>
            <a:ext cx="3869219" cy="306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100" b="1" dirty="0">
                <a:solidFill>
                  <a:srgbClr val="80CCB2"/>
                </a:solidFill>
              </a:rPr>
              <a:t>A Solution to Combat Bee Mortality from Insecticides </a:t>
            </a:r>
            <a:endParaRPr sz="1100" b="1" dirty="0">
              <a:solidFill>
                <a:schemeClr val="dk1"/>
              </a:solidFill>
            </a:endParaRPr>
          </a:p>
        </p:txBody>
      </p:sp>
      <p:sp>
        <p:nvSpPr>
          <p:cNvPr id="685" name="Shape 685"/>
          <p:cNvSpPr txBox="1">
            <a:spLocks noGrp="1"/>
          </p:cNvSpPr>
          <p:nvPr>
            <p:ph type="body" idx="1"/>
          </p:nvPr>
        </p:nvSpPr>
        <p:spPr>
          <a:xfrm>
            <a:off x="404048" y="1228525"/>
            <a:ext cx="3472828" cy="306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100" b="1" dirty="0">
                <a:solidFill>
                  <a:srgbClr val="80CCB2"/>
                </a:solidFill>
              </a:rPr>
              <a:t>The Smart Way to Detect Strokes</a:t>
            </a:r>
            <a:endParaRPr sz="1100" b="1" dirty="0">
              <a:solidFill>
                <a:srgbClr val="80CCB2"/>
              </a:solidFill>
            </a:endParaRPr>
          </a:p>
          <a:p>
            <a:pPr marL="0" lvl="0" indent="0" rtl="0">
              <a:spcBef>
                <a:spcPts val="1600"/>
              </a:spcBef>
              <a:spcAft>
                <a:spcPts val="1600"/>
              </a:spcAft>
              <a:buNone/>
            </a:pPr>
            <a:endParaRPr sz="1100" b="1" dirty="0">
              <a:solidFill>
                <a:schemeClr val="dk1"/>
              </a:solidFill>
            </a:endParaRPr>
          </a:p>
        </p:txBody>
      </p:sp>
      <p:sp>
        <p:nvSpPr>
          <p:cNvPr id="686" name="Shape 686"/>
          <p:cNvSpPr txBox="1">
            <a:spLocks noGrp="1"/>
          </p:cNvSpPr>
          <p:nvPr>
            <p:ph type="body" idx="1"/>
          </p:nvPr>
        </p:nvSpPr>
        <p:spPr>
          <a:xfrm>
            <a:off x="283225" y="3386020"/>
            <a:ext cx="3792300" cy="1052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US" sz="1100" dirty="0" err="1">
                <a:hlinkClick r:id="rId3"/>
              </a:rPr>
              <a:t>iSpyStroke</a:t>
            </a:r>
            <a:r>
              <a:rPr lang="en-US" sz="1100" dirty="0">
                <a:hlinkClick r:id="rId3"/>
              </a:rPr>
              <a:t> </a:t>
            </a:r>
            <a:r>
              <a:rPr lang="en-US" sz="1100" dirty="0"/>
              <a:t>is a sleeping mask designed to target wake-up strokes, a type of stroke that occurs while a person is sleeping. Consisting of electroencephalogram sensors that can detect any irregular brain wave activity, it can alert medical professionals and emergency contacts through the connected app if a wake-up stroke is detected. Vibrators and alarms attached to the device will also awake the wearer. </a:t>
            </a:r>
            <a:endParaRPr sz="1100" dirty="0"/>
          </a:p>
        </p:txBody>
      </p:sp>
      <p:sp>
        <p:nvSpPr>
          <p:cNvPr id="687" name="Shape 687"/>
          <p:cNvSpPr txBox="1">
            <a:spLocks noGrp="1"/>
          </p:cNvSpPr>
          <p:nvPr>
            <p:ph type="body" idx="1"/>
          </p:nvPr>
        </p:nvSpPr>
        <p:spPr>
          <a:xfrm>
            <a:off x="4328700" y="3386020"/>
            <a:ext cx="4582500" cy="1647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US" sz="1100" dirty="0"/>
              <a:t>Western honeybees are vital pollinators in promoting biodiversity and securing crop production. However, since the early 1990s, a group of insecticides have contributed to the decline of honeybees due to its toxicity that disrupts bee’s nervous systems. Our </a:t>
            </a:r>
            <a:r>
              <a:rPr lang="en-US" sz="1100" dirty="0">
                <a:hlinkClick r:id="rId4"/>
              </a:rPr>
              <a:t>solution</a:t>
            </a:r>
            <a:r>
              <a:rPr lang="en-US" sz="1100" dirty="0"/>
              <a:t> to combat bee mortality is a probiotic composed of neonicotinoid-degrading microbiome bacteria. Genetic engineering, CRISPR technology DNA cloning, and freeze-drying techniques will be utilized to develop a novel probiotic solution.</a:t>
            </a:r>
            <a:endParaRPr sz="1100" dirty="0"/>
          </a:p>
        </p:txBody>
      </p:sp>
      <p:sp>
        <p:nvSpPr>
          <p:cNvPr id="688" name="Shape 688"/>
          <p:cNvSpPr txBox="1">
            <a:spLocks noGrp="1"/>
          </p:cNvSpPr>
          <p:nvPr>
            <p:ph type="body" idx="1"/>
          </p:nvPr>
        </p:nvSpPr>
        <p:spPr>
          <a:xfrm>
            <a:off x="3072814" y="1994409"/>
            <a:ext cx="1245249" cy="9993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000" i="1" dirty="0"/>
              <a:t>“</a:t>
            </a:r>
            <a:r>
              <a:rPr lang="en-US" sz="1000" i="1" dirty="0"/>
              <a:t>”We have family member effected by a stroke, so we want to find a way to prevent it.”</a:t>
            </a:r>
            <a:endParaRPr sz="1000" dirty="0"/>
          </a:p>
        </p:txBody>
      </p:sp>
      <p:cxnSp>
        <p:nvCxnSpPr>
          <p:cNvPr id="691" name="Shape 691"/>
          <p:cNvCxnSpPr/>
          <p:nvPr/>
        </p:nvCxnSpPr>
        <p:spPr>
          <a:xfrm>
            <a:off x="4275438" y="1412450"/>
            <a:ext cx="0" cy="3132300"/>
          </a:xfrm>
          <a:prstGeom prst="straightConnector1">
            <a:avLst/>
          </a:prstGeom>
          <a:noFill/>
          <a:ln w="9525" cap="flat" cmpd="sng">
            <a:solidFill>
              <a:srgbClr val="80CCB2"/>
            </a:solidFill>
            <a:prstDash val="solid"/>
            <a:round/>
            <a:headEnd type="none" w="med" len="med"/>
            <a:tailEnd type="none" w="med" len="med"/>
          </a:ln>
        </p:spPr>
      </p:cxnSp>
      <p:pic>
        <p:nvPicPr>
          <p:cNvPr id="3" name="Picture 2">
            <a:hlinkClick r:id="rId5"/>
            <a:extLst>
              <a:ext uri="{FF2B5EF4-FFF2-40B4-BE49-F238E27FC236}">
                <a16:creationId xmlns:a16="http://schemas.microsoft.com/office/drawing/2014/main" id="{0E46671F-7BEB-4059-8741-1ABD90DC5DA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0094" y="1651151"/>
            <a:ext cx="3007133" cy="1723234"/>
          </a:xfrm>
          <a:prstGeom prst="rect">
            <a:avLst/>
          </a:prstGeom>
        </p:spPr>
      </p:pic>
      <p:pic>
        <p:nvPicPr>
          <p:cNvPr id="9" name="Picture 8">
            <a:hlinkClick r:id="rId7"/>
            <a:extLst>
              <a:ext uri="{FF2B5EF4-FFF2-40B4-BE49-F238E27FC236}">
                <a16:creationId xmlns:a16="http://schemas.microsoft.com/office/drawing/2014/main" id="{1BD799E9-9962-4F4F-9010-D0BC22CB230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25939" y="1561206"/>
            <a:ext cx="2737905" cy="182481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title"/>
          </p:nvPr>
        </p:nvSpPr>
        <p:spPr>
          <a:xfrm>
            <a:off x="1303800" y="598575"/>
            <a:ext cx="73572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Past ExploraVision Winners, Grades 10-12</a:t>
            </a:r>
            <a:endParaRPr b="1"/>
          </a:p>
        </p:txBody>
      </p:sp>
      <p:sp>
        <p:nvSpPr>
          <p:cNvPr id="682" name="Shape 682"/>
          <p:cNvSpPr txBox="1">
            <a:spLocks noGrp="1"/>
          </p:cNvSpPr>
          <p:nvPr>
            <p:ph type="body" idx="1"/>
          </p:nvPr>
        </p:nvSpPr>
        <p:spPr>
          <a:xfrm>
            <a:off x="7338750" y="1821175"/>
            <a:ext cx="1572600" cy="12705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000" i="1" dirty="0"/>
              <a:t>“My mom went through a chemoradiation and it was very difficult to see her go through the treatments, so I wanted to research an idea to ease her pain.”</a:t>
            </a:r>
            <a:endParaRPr sz="1000" dirty="0"/>
          </a:p>
        </p:txBody>
      </p:sp>
      <p:sp>
        <p:nvSpPr>
          <p:cNvPr id="684" name="Shape 684"/>
          <p:cNvSpPr txBox="1">
            <a:spLocks noGrp="1"/>
          </p:cNvSpPr>
          <p:nvPr>
            <p:ph type="body" idx="1"/>
          </p:nvPr>
        </p:nvSpPr>
        <p:spPr>
          <a:xfrm>
            <a:off x="4636825" y="1228525"/>
            <a:ext cx="3714900" cy="306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100" b="1" dirty="0">
                <a:solidFill>
                  <a:srgbClr val="80CCB2"/>
                </a:solidFill>
              </a:rPr>
              <a:t>Help restore nerve and tissue function after chemoradiation</a:t>
            </a:r>
            <a:endParaRPr sz="1100" b="1" dirty="0">
              <a:solidFill>
                <a:srgbClr val="80CCB2"/>
              </a:solidFill>
            </a:endParaRPr>
          </a:p>
          <a:p>
            <a:pPr marL="0" lvl="0" indent="0" rtl="0">
              <a:spcBef>
                <a:spcPts val="1600"/>
              </a:spcBef>
              <a:spcAft>
                <a:spcPts val="1600"/>
              </a:spcAft>
              <a:buNone/>
            </a:pPr>
            <a:endParaRPr sz="1100" b="1" dirty="0">
              <a:solidFill>
                <a:schemeClr val="dk1"/>
              </a:solidFill>
            </a:endParaRPr>
          </a:p>
        </p:txBody>
      </p:sp>
      <p:sp>
        <p:nvSpPr>
          <p:cNvPr id="685" name="Shape 685"/>
          <p:cNvSpPr txBox="1">
            <a:spLocks noGrp="1"/>
          </p:cNvSpPr>
          <p:nvPr>
            <p:ph type="body" idx="1"/>
          </p:nvPr>
        </p:nvSpPr>
        <p:spPr>
          <a:xfrm>
            <a:off x="818725" y="1228525"/>
            <a:ext cx="2721300" cy="306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100" b="1" dirty="0">
                <a:solidFill>
                  <a:srgbClr val="80CCB2"/>
                </a:solidFill>
              </a:rPr>
              <a:t>Genetically modify bacteria to tackle climate change</a:t>
            </a:r>
            <a:endParaRPr sz="1100" b="1" dirty="0">
              <a:solidFill>
                <a:srgbClr val="80CCB2"/>
              </a:solidFill>
            </a:endParaRPr>
          </a:p>
          <a:p>
            <a:pPr marL="0" lvl="0" indent="0" rtl="0">
              <a:spcBef>
                <a:spcPts val="1600"/>
              </a:spcBef>
              <a:spcAft>
                <a:spcPts val="1600"/>
              </a:spcAft>
              <a:buNone/>
            </a:pPr>
            <a:endParaRPr sz="1100" b="1" dirty="0">
              <a:solidFill>
                <a:schemeClr val="dk1"/>
              </a:solidFill>
            </a:endParaRPr>
          </a:p>
        </p:txBody>
      </p:sp>
      <p:sp>
        <p:nvSpPr>
          <p:cNvPr id="686" name="Shape 686"/>
          <p:cNvSpPr txBox="1">
            <a:spLocks noGrp="1"/>
          </p:cNvSpPr>
          <p:nvPr>
            <p:ph type="body" idx="1"/>
          </p:nvPr>
        </p:nvSpPr>
        <p:spPr>
          <a:xfrm>
            <a:off x="283225" y="3492350"/>
            <a:ext cx="3792300" cy="1533412"/>
          </a:xfrm>
          <a:prstGeom prst="rect">
            <a:avLst/>
          </a:prstGeom>
        </p:spPr>
        <p:txBody>
          <a:bodyPr spcFirstLastPara="1" wrap="square" lIns="91425" tIns="91425" rIns="91425" bIns="91425" anchor="t" anchorCtr="0">
            <a:noAutofit/>
          </a:bodyPr>
          <a:lstStyle/>
          <a:p>
            <a:pPr marL="0" lvl="0" indent="0">
              <a:spcAft>
                <a:spcPts val="1600"/>
              </a:spcAft>
              <a:buNone/>
            </a:pPr>
            <a:r>
              <a:rPr lang="en-US" sz="1100" dirty="0"/>
              <a:t>This team engineered “</a:t>
            </a:r>
            <a:r>
              <a:rPr lang="en-US" sz="1100" dirty="0">
                <a:hlinkClick r:id="rId3"/>
              </a:rPr>
              <a:t>M. </a:t>
            </a:r>
            <a:r>
              <a:rPr lang="en-US" sz="1100" dirty="0" err="1">
                <a:hlinkClick r:id="rId3"/>
              </a:rPr>
              <a:t>Luteus</a:t>
            </a:r>
            <a:r>
              <a:rPr lang="en-US" sz="1100" dirty="0"/>
              <a:t>” to fix the greenhouse gases methane and carbon dioxide. This method to reduce the amount of these gases in the atmosphere by genetically modifying the bacteria Micrococcus </a:t>
            </a:r>
            <a:r>
              <a:rPr lang="en-US" sz="1100" dirty="0" err="1"/>
              <a:t>luteus</a:t>
            </a:r>
            <a:r>
              <a:rPr lang="en-US" sz="1100" dirty="0"/>
              <a:t> strain ATCC 4698 is achieved by inserting </a:t>
            </a:r>
            <a:r>
              <a:rPr lang="en-US" sz="1100" dirty="0" err="1"/>
              <a:t>carboxysomes</a:t>
            </a:r>
            <a:r>
              <a:rPr lang="en-US" sz="1100" dirty="0"/>
              <a:t> and soluble methane monooxygenase (</a:t>
            </a:r>
            <a:r>
              <a:rPr lang="en-US" sz="1100" dirty="0" err="1"/>
              <a:t>sMMO</a:t>
            </a:r>
            <a:r>
              <a:rPr lang="en-US" sz="1100" dirty="0"/>
              <a:t>) operons into its genes.</a:t>
            </a:r>
            <a:endParaRPr sz="1100" dirty="0"/>
          </a:p>
        </p:txBody>
      </p:sp>
      <p:sp>
        <p:nvSpPr>
          <p:cNvPr id="687" name="Shape 687"/>
          <p:cNvSpPr txBox="1">
            <a:spLocks noGrp="1"/>
          </p:cNvSpPr>
          <p:nvPr>
            <p:ph type="body" idx="1"/>
          </p:nvPr>
        </p:nvSpPr>
        <p:spPr>
          <a:xfrm>
            <a:off x="4328700" y="3492350"/>
            <a:ext cx="4582500" cy="1052400"/>
          </a:xfrm>
          <a:prstGeom prst="rect">
            <a:avLst/>
          </a:prstGeom>
        </p:spPr>
        <p:txBody>
          <a:bodyPr spcFirstLastPara="1" wrap="square" lIns="91425" tIns="91425" rIns="91425" bIns="91425" anchor="t" anchorCtr="0">
            <a:noAutofit/>
          </a:bodyPr>
          <a:lstStyle/>
          <a:p>
            <a:pPr marL="0" lvl="0" indent="0">
              <a:spcAft>
                <a:spcPts val="1600"/>
              </a:spcAft>
              <a:buNone/>
            </a:pPr>
            <a:r>
              <a:rPr lang="en-US" sz="1100" dirty="0"/>
              <a:t>This team designed the </a:t>
            </a:r>
            <a:r>
              <a:rPr lang="en-US" sz="1100" dirty="0">
                <a:hlinkClick r:id="rId4"/>
              </a:rPr>
              <a:t>Cancer BAN-R: Blood and Nerve Regeneration</a:t>
            </a:r>
            <a:r>
              <a:rPr lang="en-US" sz="1100" dirty="0"/>
              <a:t>. This device is a novel graphene patch which incorporates laser sensors, microneedles, nanotechnology, and growth hormones to provide noninvasive transdermal delivery of specialized therapeutics, helping to restore nerve and tissue function after </a:t>
            </a:r>
            <a:r>
              <a:rPr lang="en-US" sz="1100" dirty="0" err="1"/>
              <a:t>chemoradiation</a:t>
            </a:r>
            <a:r>
              <a:rPr lang="en-US" sz="1100" dirty="0"/>
              <a:t>. </a:t>
            </a:r>
            <a:endParaRPr sz="1100" dirty="0"/>
          </a:p>
        </p:txBody>
      </p:sp>
      <p:sp>
        <p:nvSpPr>
          <p:cNvPr id="688" name="Shape 688"/>
          <p:cNvSpPr txBox="1">
            <a:spLocks noGrp="1"/>
          </p:cNvSpPr>
          <p:nvPr>
            <p:ph type="body" idx="1"/>
          </p:nvPr>
        </p:nvSpPr>
        <p:spPr>
          <a:xfrm>
            <a:off x="2673763" y="1856975"/>
            <a:ext cx="1448700" cy="1572624"/>
          </a:xfrm>
          <a:prstGeom prst="rect">
            <a:avLst/>
          </a:prstGeom>
        </p:spPr>
        <p:txBody>
          <a:bodyPr spcFirstLastPara="1" wrap="square" lIns="91425" tIns="91425" rIns="91425" bIns="91425" anchor="t" anchorCtr="0">
            <a:noAutofit/>
          </a:bodyPr>
          <a:lstStyle/>
          <a:p>
            <a:pPr marL="0" lvl="0" indent="0">
              <a:spcAft>
                <a:spcPts val="1600"/>
              </a:spcAft>
              <a:buNone/>
            </a:pPr>
            <a:r>
              <a:rPr lang="en" sz="1000" i="1" dirty="0"/>
              <a:t>“</a:t>
            </a:r>
            <a:r>
              <a:rPr lang="en-US" sz="1000" i="1" dirty="0"/>
              <a:t>I always wanted to go in bio or medicine, but this solidified for me</a:t>
            </a:r>
            <a:r>
              <a:rPr lang="en" sz="1000" i="1" dirty="0"/>
              <a:t>.” -- </a:t>
            </a:r>
            <a:r>
              <a:rPr lang="en-US" sz="1000" i="1" dirty="0">
                <a:hlinkClick r:id="rId5"/>
              </a:rPr>
              <a:t>Valeria Millan </a:t>
            </a:r>
            <a:r>
              <a:rPr lang="en-US" sz="1000" i="1" dirty="0"/>
              <a:t>(click &amp; watch how they came up with the idea and what impact it made on her.)</a:t>
            </a:r>
            <a:endParaRPr sz="1000" dirty="0"/>
          </a:p>
        </p:txBody>
      </p:sp>
      <p:cxnSp>
        <p:nvCxnSpPr>
          <p:cNvPr id="691" name="Shape 691"/>
          <p:cNvCxnSpPr/>
          <p:nvPr/>
        </p:nvCxnSpPr>
        <p:spPr>
          <a:xfrm>
            <a:off x="4275438" y="1412450"/>
            <a:ext cx="0" cy="3132300"/>
          </a:xfrm>
          <a:prstGeom prst="straightConnector1">
            <a:avLst/>
          </a:prstGeom>
          <a:noFill/>
          <a:ln w="9525" cap="flat" cmpd="sng">
            <a:solidFill>
              <a:srgbClr val="80CCB2"/>
            </a:solidFill>
            <a:prstDash val="solid"/>
            <a:round/>
            <a:headEnd type="none" w="med" len="med"/>
            <a:tailEnd type="none" w="med" len="med"/>
          </a:ln>
        </p:spPr>
      </p:cxn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2456" y="1873868"/>
            <a:ext cx="2233075" cy="1555731"/>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85834" y="1821175"/>
            <a:ext cx="2508267" cy="1671760"/>
          </a:xfrm>
          <a:prstGeom prst="rect">
            <a:avLst/>
          </a:prstGeom>
        </p:spPr>
      </p:pic>
    </p:spTree>
    <p:extLst>
      <p:ext uri="{BB962C8B-B14F-4D97-AF65-F5344CB8AC3E}">
        <p14:creationId xmlns:p14="http://schemas.microsoft.com/office/powerpoint/2010/main" val="2802265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xfrm>
            <a:off x="1303800" y="598575"/>
            <a:ext cx="74649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latin typeface="Raleway"/>
                <a:ea typeface="Raleway"/>
                <a:cs typeface="Raleway"/>
                <a:sym typeface="Raleway"/>
              </a:rPr>
              <a:t>Engineering Process for Problem Solving</a:t>
            </a:r>
            <a:endParaRPr>
              <a:latin typeface="Raleway"/>
              <a:ea typeface="Raleway"/>
              <a:cs typeface="Raleway"/>
              <a:sym typeface="Raleway"/>
            </a:endParaRPr>
          </a:p>
        </p:txBody>
      </p:sp>
      <p:sp>
        <p:nvSpPr>
          <p:cNvPr id="697" name="Shape 697"/>
          <p:cNvSpPr txBox="1">
            <a:spLocks noGrp="1"/>
          </p:cNvSpPr>
          <p:nvPr>
            <p:ph type="body" idx="1"/>
          </p:nvPr>
        </p:nvSpPr>
        <p:spPr>
          <a:xfrm>
            <a:off x="1250650" y="1222950"/>
            <a:ext cx="7126200" cy="3840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b="1"/>
              <a:t>The engineering process is often used by professional engineers to solve problems and it can be used to structure your team’s ExploraVision efforts:</a:t>
            </a:r>
            <a:endParaRPr sz="1400"/>
          </a:p>
          <a:p>
            <a:pPr marL="457200" lvl="0" indent="-317500" rtl="0">
              <a:spcBef>
                <a:spcPts val="1600"/>
              </a:spcBef>
              <a:spcAft>
                <a:spcPts val="0"/>
              </a:spcAft>
              <a:buClr>
                <a:srgbClr val="F7941D"/>
              </a:buClr>
              <a:buSzPts val="1400"/>
              <a:buAutoNum type="arabicPeriod"/>
            </a:pPr>
            <a:r>
              <a:rPr lang="en" sz="1400">
                <a:solidFill>
                  <a:srgbClr val="F7941D"/>
                </a:solidFill>
              </a:rPr>
              <a:t>Identify the problem</a:t>
            </a:r>
            <a:endParaRPr sz="1400">
              <a:solidFill>
                <a:srgbClr val="F7941D"/>
              </a:solidFill>
            </a:endParaRPr>
          </a:p>
          <a:p>
            <a:pPr marL="457200" lvl="0" indent="-317500" rtl="0">
              <a:spcBef>
                <a:spcPts val="0"/>
              </a:spcBef>
              <a:spcAft>
                <a:spcPts val="0"/>
              </a:spcAft>
              <a:buClr>
                <a:srgbClr val="F7941D"/>
              </a:buClr>
              <a:buSzPts val="1400"/>
              <a:buAutoNum type="arabicPeriod"/>
            </a:pPr>
            <a:r>
              <a:rPr lang="en" sz="1400">
                <a:solidFill>
                  <a:srgbClr val="F7941D"/>
                </a:solidFill>
              </a:rPr>
              <a:t>Describe the problem in a “design brief,” including the constraints and limitations</a:t>
            </a:r>
            <a:endParaRPr sz="1400">
              <a:solidFill>
                <a:srgbClr val="F7941D"/>
              </a:solidFill>
            </a:endParaRPr>
          </a:p>
          <a:p>
            <a:pPr marL="457200" lvl="0" indent="-317500" rtl="0">
              <a:spcBef>
                <a:spcPts val="0"/>
              </a:spcBef>
              <a:spcAft>
                <a:spcPts val="0"/>
              </a:spcAft>
              <a:buClr>
                <a:srgbClr val="F7941D"/>
              </a:buClr>
              <a:buSzPts val="1400"/>
              <a:buAutoNum type="arabicPeriod"/>
            </a:pPr>
            <a:r>
              <a:rPr lang="en" sz="1400">
                <a:solidFill>
                  <a:srgbClr val="F7941D"/>
                </a:solidFill>
              </a:rPr>
              <a:t>Gather information</a:t>
            </a:r>
            <a:endParaRPr sz="1400">
              <a:solidFill>
                <a:srgbClr val="F7941D"/>
              </a:solidFill>
            </a:endParaRPr>
          </a:p>
          <a:p>
            <a:pPr marL="457200" lvl="0" indent="-317500" rtl="0">
              <a:spcBef>
                <a:spcPts val="0"/>
              </a:spcBef>
              <a:spcAft>
                <a:spcPts val="0"/>
              </a:spcAft>
              <a:buClr>
                <a:srgbClr val="F7941D"/>
              </a:buClr>
              <a:buSzPts val="1400"/>
              <a:buAutoNum type="arabicPeriod"/>
            </a:pPr>
            <a:r>
              <a:rPr lang="en" sz="1400">
                <a:solidFill>
                  <a:srgbClr val="F7941D"/>
                </a:solidFill>
              </a:rPr>
              <a:t>Brainstorm for solutions</a:t>
            </a:r>
            <a:endParaRPr sz="1400">
              <a:solidFill>
                <a:srgbClr val="F7941D"/>
              </a:solidFill>
            </a:endParaRPr>
          </a:p>
          <a:p>
            <a:pPr marL="457200" lvl="0" indent="-317500" rtl="0">
              <a:spcBef>
                <a:spcPts val="0"/>
              </a:spcBef>
              <a:spcAft>
                <a:spcPts val="0"/>
              </a:spcAft>
              <a:buClr>
                <a:srgbClr val="F7941D"/>
              </a:buClr>
              <a:buSzPts val="1400"/>
              <a:buAutoNum type="arabicPeriod"/>
            </a:pPr>
            <a:r>
              <a:rPr lang="en" sz="1400">
                <a:solidFill>
                  <a:srgbClr val="F7941D"/>
                </a:solidFill>
              </a:rPr>
              <a:t>Select a solution</a:t>
            </a:r>
            <a:endParaRPr sz="1400">
              <a:solidFill>
                <a:srgbClr val="F7941D"/>
              </a:solidFill>
            </a:endParaRPr>
          </a:p>
          <a:p>
            <a:pPr marL="457200" lvl="0" indent="-317500" rtl="0">
              <a:spcBef>
                <a:spcPts val="0"/>
              </a:spcBef>
              <a:spcAft>
                <a:spcPts val="0"/>
              </a:spcAft>
              <a:buClr>
                <a:srgbClr val="F7941D"/>
              </a:buClr>
              <a:buSzPts val="1400"/>
              <a:buAutoNum type="arabicPeriod"/>
            </a:pPr>
            <a:r>
              <a:rPr lang="en" sz="1400">
                <a:solidFill>
                  <a:srgbClr val="F7941D"/>
                </a:solidFill>
              </a:rPr>
              <a:t>Develop an implementation strategy</a:t>
            </a:r>
            <a:endParaRPr sz="1400">
              <a:solidFill>
                <a:srgbClr val="F7941D"/>
              </a:solidFill>
            </a:endParaRPr>
          </a:p>
          <a:p>
            <a:pPr marL="457200" lvl="0" indent="-317500" rtl="0">
              <a:spcBef>
                <a:spcPts val="0"/>
              </a:spcBef>
              <a:spcAft>
                <a:spcPts val="0"/>
              </a:spcAft>
              <a:buClr>
                <a:srgbClr val="F7941D"/>
              </a:buClr>
              <a:buSzPts val="1400"/>
              <a:buAutoNum type="arabicPeriod"/>
            </a:pPr>
            <a:r>
              <a:rPr lang="en" sz="1400">
                <a:solidFill>
                  <a:srgbClr val="F7941D"/>
                </a:solidFill>
              </a:rPr>
              <a:t>Design a prototype</a:t>
            </a:r>
            <a:endParaRPr sz="1400">
              <a:solidFill>
                <a:srgbClr val="F7941D"/>
              </a:solidFill>
            </a:endParaRPr>
          </a:p>
          <a:p>
            <a:pPr marL="457200" lvl="0" indent="-317500" rtl="0">
              <a:spcBef>
                <a:spcPts val="0"/>
              </a:spcBef>
              <a:spcAft>
                <a:spcPts val="0"/>
              </a:spcAft>
              <a:buClr>
                <a:srgbClr val="F7941D"/>
              </a:buClr>
              <a:buSzPts val="1400"/>
              <a:buAutoNum type="arabicPeriod"/>
            </a:pPr>
            <a:r>
              <a:rPr lang="en" sz="1400">
                <a:solidFill>
                  <a:srgbClr val="F7941D"/>
                </a:solidFill>
              </a:rPr>
              <a:t>Test </a:t>
            </a:r>
            <a:endParaRPr sz="1400">
              <a:solidFill>
                <a:srgbClr val="F7941D"/>
              </a:solidFill>
            </a:endParaRPr>
          </a:p>
          <a:p>
            <a:pPr marL="457200" lvl="0" indent="-317500" rtl="0">
              <a:spcBef>
                <a:spcPts val="0"/>
              </a:spcBef>
              <a:spcAft>
                <a:spcPts val="0"/>
              </a:spcAft>
              <a:buClr>
                <a:srgbClr val="F7941D"/>
              </a:buClr>
              <a:buSzPts val="1400"/>
              <a:buAutoNum type="arabicPeriod"/>
            </a:pPr>
            <a:r>
              <a:rPr lang="en" sz="1400"/>
              <a:t>(</a:t>
            </a:r>
            <a:r>
              <a:rPr lang="en" sz="1400">
                <a:solidFill>
                  <a:srgbClr val="F7941D"/>
                </a:solidFill>
              </a:rPr>
              <a:t>Re</a:t>
            </a:r>
            <a:r>
              <a:rPr lang="en" sz="1400"/>
              <a:t>build</a:t>
            </a:r>
            <a:r>
              <a:rPr lang="en" sz="1400">
                <a:solidFill>
                  <a:srgbClr val="F7941D"/>
                </a:solidFill>
              </a:rPr>
              <a:t> it, if ne</a:t>
            </a:r>
            <a:r>
              <a:rPr lang="en" sz="1400"/>
              <a:t>cessary)</a:t>
            </a:r>
            <a:endParaRPr sz="1400">
              <a:solidFill>
                <a:srgbClr val="F7941D"/>
              </a:solidFill>
            </a:endParaRPr>
          </a:p>
          <a:p>
            <a:pPr marL="457200" lvl="0" indent="-317500" rtl="0">
              <a:spcBef>
                <a:spcPts val="0"/>
              </a:spcBef>
              <a:spcAft>
                <a:spcPts val="0"/>
              </a:spcAft>
              <a:buClr>
                <a:srgbClr val="F7941D"/>
              </a:buClr>
              <a:buSzPts val="1400"/>
              <a:buAutoNum type="arabicPeriod"/>
            </a:pPr>
            <a:r>
              <a:rPr lang="en" sz="1400">
                <a:solidFill>
                  <a:srgbClr val="F7941D"/>
                </a:solidFill>
              </a:rPr>
              <a:t>Complete </a:t>
            </a:r>
            <a:r>
              <a:rPr lang="en" sz="1400"/>
              <a:t>the</a:t>
            </a:r>
            <a:r>
              <a:rPr lang="en" sz="1400">
                <a:solidFill>
                  <a:srgbClr val="F7941D"/>
                </a:solidFill>
              </a:rPr>
              <a:t> project</a:t>
            </a:r>
            <a:endParaRPr sz="1400">
              <a:solidFill>
                <a:srgbClr val="F7941D"/>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0770" y="2958922"/>
            <a:ext cx="3081692" cy="205394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1227600" y="598575"/>
            <a:ext cx="79164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Components Required to Complete </a:t>
            </a:r>
            <a:r>
              <a:rPr lang="en"/>
              <a:t>a</a:t>
            </a:r>
            <a:r>
              <a:rPr lang="en" b="1"/>
              <a:t> Project </a:t>
            </a:r>
            <a:endParaRPr b="1"/>
          </a:p>
        </p:txBody>
      </p:sp>
      <p:sp>
        <p:nvSpPr>
          <p:cNvPr id="705" name="Shape 705"/>
          <p:cNvSpPr txBox="1">
            <a:spLocks noGrp="1"/>
          </p:cNvSpPr>
          <p:nvPr>
            <p:ph type="body" idx="1"/>
          </p:nvPr>
        </p:nvSpPr>
        <p:spPr>
          <a:xfrm>
            <a:off x="1594925" y="1300950"/>
            <a:ext cx="7030500" cy="25416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F7941D"/>
              </a:buClr>
              <a:buSzPts val="1800"/>
              <a:buChar char="●"/>
            </a:pPr>
            <a:r>
              <a:rPr lang="en" sz="1800">
                <a:solidFill>
                  <a:srgbClr val="F7941D"/>
                </a:solidFill>
              </a:rPr>
              <a:t>Abstract </a:t>
            </a:r>
            <a:endParaRPr sz="1800">
              <a:solidFill>
                <a:srgbClr val="F7941D"/>
              </a:solidFill>
            </a:endParaRPr>
          </a:p>
          <a:p>
            <a:pPr marL="457200" marR="0" lvl="0" indent="-342900" algn="l" rtl="0">
              <a:lnSpc>
                <a:spcPct val="115000"/>
              </a:lnSpc>
              <a:spcBef>
                <a:spcPts val="0"/>
              </a:spcBef>
              <a:spcAft>
                <a:spcPts val="0"/>
              </a:spcAft>
              <a:buClr>
                <a:srgbClr val="F7941D"/>
              </a:buClr>
              <a:buSzPts val="1800"/>
              <a:buChar char="●"/>
            </a:pPr>
            <a:r>
              <a:rPr lang="en" sz="1800">
                <a:solidFill>
                  <a:srgbClr val="F7941D"/>
                </a:solidFill>
              </a:rPr>
              <a:t>Description </a:t>
            </a:r>
            <a:endParaRPr sz="1800">
              <a:solidFill>
                <a:srgbClr val="F7941D"/>
              </a:solidFill>
            </a:endParaRPr>
          </a:p>
          <a:p>
            <a:pPr marL="914400" marR="0" lvl="1" indent="-342900" algn="l" rtl="0">
              <a:lnSpc>
                <a:spcPct val="115000"/>
              </a:lnSpc>
              <a:spcBef>
                <a:spcPts val="0"/>
              </a:spcBef>
              <a:spcAft>
                <a:spcPts val="0"/>
              </a:spcAft>
              <a:buClr>
                <a:srgbClr val="F7941D"/>
              </a:buClr>
              <a:buSzPts val="1800"/>
              <a:buChar char="○"/>
            </a:pPr>
            <a:r>
              <a:rPr lang="en" sz="1800">
                <a:solidFill>
                  <a:srgbClr val="F7941D"/>
                </a:solidFill>
              </a:rPr>
              <a:t>Present Technology </a:t>
            </a:r>
            <a:endParaRPr sz="1800">
              <a:solidFill>
                <a:srgbClr val="F7941D"/>
              </a:solidFill>
            </a:endParaRPr>
          </a:p>
          <a:p>
            <a:pPr marL="914400" marR="0" lvl="1" indent="-342900" algn="l" rtl="0">
              <a:lnSpc>
                <a:spcPct val="115000"/>
              </a:lnSpc>
              <a:spcBef>
                <a:spcPts val="0"/>
              </a:spcBef>
              <a:spcAft>
                <a:spcPts val="0"/>
              </a:spcAft>
              <a:buClr>
                <a:srgbClr val="F7941D"/>
              </a:buClr>
              <a:buSzPts val="1800"/>
              <a:buChar char="○"/>
            </a:pPr>
            <a:r>
              <a:rPr lang="en" sz="1800">
                <a:solidFill>
                  <a:srgbClr val="F7941D"/>
                </a:solidFill>
              </a:rPr>
              <a:t>History </a:t>
            </a:r>
            <a:endParaRPr sz="1800">
              <a:solidFill>
                <a:srgbClr val="F7941D"/>
              </a:solidFill>
            </a:endParaRPr>
          </a:p>
          <a:p>
            <a:pPr marL="914400" marR="0" lvl="1" indent="-342900" algn="l" rtl="0">
              <a:lnSpc>
                <a:spcPct val="115000"/>
              </a:lnSpc>
              <a:spcBef>
                <a:spcPts val="0"/>
              </a:spcBef>
              <a:spcAft>
                <a:spcPts val="0"/>
              </a:spcAft>
              <a:buClr>
                <a:srgbClr val="F7941D"/>
              </a:buClr>
              <a:buSzPts val="1800"/>
              <a:buChar char="○"/>
            </a:pPr>
            <a:r>
              <a:rPr lang="en" sz="1800">
                <a:solidFill>
                  <a:srgbClr val="F7941D"/>
                </a:solidFill>
              </a:rPr>
              <a:t>Future Technology </a:t>
            </a:r>
            <a:endParaRPr sz="1800">
              <a:solidFill>
                <a:srgbClr val="F7941D"/>
              </a:solidFill>
            </a:endParaRPr>
          </a:p>
          <a:p>
            <a:pPr marL="914400" marR="0" lvl="1" indent="-342900" algn="l" rtl="0">
              <a:lnSpc>
                <a:spcPct val="115000"/>
              </a:lnSpc>
              <a:spcBef>
                <a:spcPts val="0"/>
              </a:spcBef>
              <a:spcAft>
                <a:spcPts val="0"/>
              </a:spcAft>
              <a:buClr>
                <a:srgbClr val="F7941D"/>
              </a:buClr>
              <a:buSzPts val="1800"/>
              <a:buChar char="○"/>
            </a:pPr>
            <a:r>
              <a:rPr lang="en" sz="1800">
                <a:solidFill>
                  <a:srgbClr val="F7941D"/>
                </a:solidFill>
              </a:rPr>
              <a:t>Breakthroughs </a:t>
            </a:r>
            <a:endParaRPr sz="1800">
              <a:solidFill>
                <a:srgbClr val="F7941D"/>
              </a:solidFill>
            </a:endParaRPr>
          </a:p>
          <a:p>
            <a:pPr marL="914400" marR="0" lvl="1" indent="-342900" algn="l" rtl="0">
              <a:lnSpc>
                <a:spcPct val="115000"/>
              </a:lnSpc>
              <a:spcBef>
                <a:spcPts val="0"/>
              </a:spcBef>
              <a:spcAft>
                <a:spcPts val="0"/>
              </a:spcAft>
              <a:buClr>
                <a:srgbClr val="F7941D"/>
              </a:buClr>
              <a:buSzPts val="1800"/>
              <a:buChar char="○"/>
            </a:pPr>
            <a:r>
              <a:rPr lang="en" sz="1800">
                <a:solidFill>
                  <a:srgbClr val="F7941D"/>
                </a:solidFill>
              </a:rPr>
              <a:t>Design Process </a:t>
            </a:r>
            <a:endParaRPr sz="1800">
              <a:solidFill>
                <a:srgbClr val="F7941D"/>
              </a:solidFill>
            </a:endParaRPr>
          </a:p>
          <a:p>
            <a:pPr marL="914400" marR="0" lvl="1" indent="-342900" algn="l" rtl="0">
              <a:lnSpc>
                <a:spcPct val="115000"/>
              </a:lnSpc>
              <a:spcBef>
                <a:spcPts val="0"/>
              </a:spcBef>
              <a:spcAft>
                <a:spcPts val="0"/>
              </a:spcAft>
              <a:buClr>
                <a:srgbClr val="F7941D"/>
              </a:buClr>
              <a:buSzPts val="1800"/>
              <a:buChar char="○"/>
            </a:pPr>
            <a:r>
              <a:rPr lang="en" sz="1800">
                <a:solidFill>
                  <a:srgbClr val="F7941D"/>
                </a:solidFill>
              </a:rPr>
              <a:t>Consequences </a:t>
            </a:r>
            <a:endParaRPr sz="1800">
              <a:solidFill>
                <a:srgbClr val="F7941D"/>
              </a:solidFill>
            </a:endParaRPr>
          </a:p>
          <a:p>
            <a:pPr marL="457200" marR="0" lvl="0" indent="-342900" algn="l" rtl="0">
              <a:lnSpc>
                <a:spcPct val="115000"/>
              </a:lnSpc>
              <a:spcBef>
                <a:spcPts val="0"/>
              </a:spcBef>
              <a:spcAft>
                <a:spcPts val="0"/>
              </a:spcAft>
              <a:buClr>
                <a:srgbClr val="F7941D"/>
              </a:buClr>
              <a:buSzPts val="1800"/>
              <a:buChar char="●"/>
            </a:pPr>
            <a:r>
              <a:rPr lang="en" sz="1800">
                <a:solidFill>
                  <a:srgbClr val="F7941D"/>
                </a:solidFill>
              </a:rPr>
              <a:t>Bibliography </a:t>
            </a:r>
            <a:endParaRPr sz="1800">
              <a:solidFill>
                <a:srgbClr val="F7941D"/>
              </a:solidFill>
            </a:endParaRPr>
          </a:p>
          <a:p>
            <a:pPr marL="457200" marR="0" lvl="0" indent="-342900" algn="l" rtl="0">
              <a:lnSpc>
                <a:spcPct val="115000"/>
              </a:lnSpc>
              <a:spcBef>
                <a:spcPts val="0"/>
              </a:spcBef>
              <a:spcAft>
                <a:spcPts val="0"/>
              </a:spcAft>
              <a:buClr>
                <a:srgbClr val="F7941D"/>
              </a:buClr>
              <a:buSzPts val="1800"/>
              <a:buChar char="●"/>
            </a:pPr>
            <a:r>
              <a:rPr lang="en" sz="1800">
                <a:solidFill>
                  <a:srgbClr val="F7941D"/>
                </a:solidFill>
              </a:rPr>
              <a:t>Sample Web Pages </a:t>
            </a:r>
            <a:endParaRPr sz="1800">
              <a:solidFill>
                <a:srgbClr val="F7941D"/>
              </a:solidFill>
            </a:endParaRPr>
          </a:p>
        </p:txBody>
      </p:sp>
      <p:sp>
        <p:nvSpPr>
          <p:cNvPr id="707" name="Shape 707"/>
          <p:cNvSpPr/>
          <p:nvPr/>
        </p:nvSpPr>
        <p:spPr>
          <a:xfrm>
            <a:off x="5488775" y="1593050"/>
            <a:ext cx="2355000" cy="292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8" name="Shape 708"/>
          <p:cNvSpPr txBox="1"/>
          <p:nvPr/>
        </p:nvSpPr>
        <p:spPr>
          <a:xfrm>
            <a:off x="5703100" y="1588300"/>
            <a:ext cx="1785900" cy="476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u="sng" dirty="0"/>
              <a:t>Research Paper (Standard ExploraVision Program Format - see left)</a:t>
            </a:r>
            <a:endParaRPr b="1" u="sng" dirty="0"/>
          </a:p>
        </p:txBody>
      </p:sp>
      <p:pic>
        <p:nvPicPr>
          <p:cNvPr id="709" name="Shape 70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43961" y="3055434"/>
            <a:ext cx="1059366" cy="105281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b="1"/>
              <a:t>Key Components: Breakthroughs, Design Process, and Consequences </a:t>
            </a:r>
            <a:endParaRPr sz="2000" b="1"/>
          </a:p>
        </p:txBody>
      </p:sp>
      <p:sp>
        <p:nvSpPr>
          <p:cNvPr id="715" name="Shape 715"/>
          <p:cNvSpPr txBox="1">
            <a:spLocks noGrp="1"/>
          </p:cNvSpPr>
          <p:nvPr>
            <p:ph type="body" idx="1"/>
          </p:nvPr>
        </p:nvSpPr>
        <p:spPr>
          <a:xfrm>
            <a:off x="573175" y="1630050"/>
            <a:ext cx="2451000" cy="1448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200" b="1">
                <a:solidFill>
                  <a:srgbClr val="F7941D"/>
                </a:solidFill>
              </a:rPr>
              <a:t>Breakthroughs: </a:t>
            </a:r>
            <a:r>
              <a:rPr lang="en" sz="1200">
                <a:solidFill>
                  <a:srgbClr val="F7941D"/>
                </a:solidFill>
              </a:rPr>
              <a:t>Research and describe the breakthroughs necessary to make </a:t>
            </a:r>
            <a:r>
              <a:rPr lang="en" sz="1200"/>
              <a:t>your</a:t>
            </a:r>
            <a:r>
              <a:rPr lang="en" sz="1200">
                <a:solidFill>
                  <a:srgbClr val="F7941D"/>
                </a:solidFill>
              </a:rPr>
              <a:t> future technology a reality. Describe why this technology doesn’t exist today. Choose one of your required breakthroughs and describe an investigation that would need to be carried out to test your project. If possible, include the kind of data or measurements that would be collected in this investigation.</a:t>
            </a:r>
            <a:endParaRPr sz="1200">
              <a:solidFill>
                <a:srgbClr val="F7941D"/>
              </a:solidFill>
            </a:endParaRPr>
          </a:p>
        </p:txBody>
      </p:sp>
      <p:sp>
        <p:nvSpPr>
          <p:cNvPr id="717" name="Shape 717"/>
          <p:cNvSpPr txBox="1"/>
          <p:nvPr/>
        </p:nvSpPr>
        <p:spPr>
          <a:xfrm>
            <a:off x="3631225" y="1630050"/>
            <a:ext cx="2666100" cy="2685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b="1">
                <a:solidFill>
                  <a:srgbClr val="F7941D"/>
                </a:solidFill>
                <a:latin typeface="Raleway"/>
                <a:ea typeface="Raleway"/>
                <a:cs typeface="Raleway"/>
                <a:sym typeface="Raleway"/>
              </a:rPr>
              <a:t>Design Process: </a:t>
            </a:r>
            <a:r>
              <a:rPr lang="en" sz="1200">
                <a:solidFill>
                  <a:srgbClr val="F7941D"/>
                </a:solidFill>
                <a:latin typeface="Raleway"/>
                <a:ea typeface="Raleway"/>
                <a:cs typeface="Raleway"/>
                <a:sym typeface="Raleway"/>
              </a:rPr>
              <a:t>Describe three different features your team considered for the design of your technology. These features should be directly related to your current project, not one </a:t>
            </a:r>
            <a:r>
              <a:rPr lang="en" sz="1200">
                <a:solidFill>
                  <a:srgbClr val="F7941D"/>
                </a:solidFill>
                <a:uFill>
                  <a:noFill/>
                </a:uFill>
                <a:latin typeface="Raleway"/>
                <a:ea typeface="Raleway"/>
                <a:cs typeface="Raleway"/>
                <a:sym typeface="Raleway"/>
                <a:hlinkClick r:id="rId3"/>
              </a:rPr>
              <a:t>submitted in previous years</a:t>
            </a:r>
            <a:r>
              <a:rPr lang="en" sz="1200">
                <a:solidFill>
                  <a:srgbClr val="F7941D"/>
                </a:solidFill>
                <a:latin typeface="Raleway"/>
                <a:ea typeface="Raleway"/>
                <a:cs typeface="Raleway"/>
                <a:sym typeface="Raleway"/>
              </a:rPr>
              <a:t>. Describe why your team rejected each feature in favor of the ones in the submitted technology. Explain why the features in your submitted project are better than the ones you rejected.</a:t>
            </a:r>
            <a:endParaRPr sz="1200">
              <a:solidFill>
                <a:srgbClr val="F7941D"/>
              </a:solidFill>
              <a:latin typeface="Raleway"/>
              <a:ea typeface="Raleway"/>
              <a:cs typeface="Raleway"/>
              <a:sym typeface="Raleway"/>
            </a:endParaRPr>
          </a:p>
          <a:p>
            <a:pPr marL="0" lvl="0" indent="0" rtl="0">
              <a:spcBef>
                <a:spcPts val="1600"/>
              </a:spcBef>
              <a:spcAft>
                <a:spcPts val="0"/>
              </a:spcAft>
              <a:buNone/>
            </a:pPr>
            <a:endParaRPr/>
          </a:p>
        </p:txBody>
      </p:sp>
      <p:sp>
        <p:nvSpPr>
          <p:cNvPr id="718" name="Shape 718"/>
          <p:cNvSpPr txBox="1"/>
          <p:nvPr/>
        </p:nvSpPr>
        <p:spPr>
          <a:xfrm>
            <a:off x="6523625" y="1630050"/>
            <a:ext cx="2345400" cy="1372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b="1">
                <a:solidFill>
                  <a:srgbClr val="F7941D"/>
                </a:solidFill>
                <a:latin typeface="Raleway"/>
                <a:ea typeface="Raleway"/>
                <a:cs typeface="Raleway"/>
                <a:sym typeface="Raleway"/>
              </a:rPr>
              <a:t>Consequences:</a:t>
            </a:r>
            <a:r>
              <a:rPr lang="en" sz="1200">
                <a:solidFill>
                  <a:srgbClr val="F7941D"/>
                </a:solidFill>
                <a:latin typeface="Raleway"/>
                <a:ea typeface="Raleway"/>
                <a:cs typeface="Raleway"/>
                <a:sym typeface="Raleway"/>
              </a:rPr>
              <a:t> Recognizing that all technologies have consequences, describe the potential positive and negative impact of this new technology on society</a:t>
            </a:r>
            <a:endParaRPr sz="1200">
              <a:solidFill>
                <a:srgbClr val="F7941D"/>
              </a:solidFill>
              <a:latin typeface="Raleway"/>
              <a:ea typeface="Raleway"/>
              <a:cs typeface="Raleway"/>
              <a:sym typeface="Raleway"/>
            </a:endParaRPr>
          </a:p>
          <a:p>
            <a:pPr marL="0" lvl="0" indent="0" rtl="0">
              <a:spcBef>
                <a:spcPts val="1600"/>
              </a:spcBef>
              <a:spcAft>
                <a:spcPts val="0"/>
              </a:spcAft>
              <a:buNone/>
            </a:pPr>
            <a:endParaRPr/>
          </a:p>
        </p:txBody>
      </p:sp>
      <p:cxnSp>
        <p:nvCxnSpPr>
          <p:cNvPr id="719" name="Shape 719"/>
          <p:cNvCxnSpPr/>
          <p:nvPr/>
        </p:nvCxnSpPr>
        <p:spPr>
          <a:xfrm>
            <a:off x="3295938" y="1457950"/>
            <a:ext cx="0" cy="3132300"/>
          </a:xfrm>
          <a:prstGeom prst="straightConnector1">
            <a:avLst/>
          </a:prstGeom>
          <a:noFill/>
          <a:ln w="9525" cap="flat" cmpd="sng">
            <a:solidFill>
              <a:srgbClr val="80CCB2"/>
            </a:solidFill>
            <a:prstDash val="solid"/>
            <a:round/>
            <a:headEnd type="none" w="med" len="med"/>
            <a:tailEnd type="none" w="med" len="med"/>
          </a:ln>
        </p:spPr>
      </p:cxnSp>
      <p:cxnSp>
        <p:nvCxnSpPr>
          <p:cNvPr id="720" name="Shape 720"/>
          <p:cNvCxnSpPr/>
          <p:nvPr/>
        </p:nvCxnSpPr>
        <p:spPr>
          <a:xfrm>
            <a:off x="6381888" y="1457950"/>
            <a:ext cx="0" cy="3132300"/>
          </a:xfrm>
          <a:prstGeom prst="straightConnector1">
            <a:avLst/>
          </a:prstGeom>
          <a:noFill/>
          <a:ln w="9525" cap="flat" cmpd="sng">
            <a:solidFill>
              <a:srgbClr val="80CCB2"/>
            </a:solidFill>
            <a:prstDash val="solid"/>
            <a:round/>
            <a:headEnd type="none"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title"/>
          </p:nvPr>
        </p:nvSpPr>
        <p:spPr>
          <a:xfrm>
            <a:off x="1303800" y="598575"/>
            <a:ext cx="76152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a:t>Summary and Sources: Abstract and Bibliography</a:t>
            </a:r>
            <a:endParaRPr sz="2400" b="1"/>
          </a:p>
        </p:txBody>
      </p:sp>
      <p:sp>
        <p:nvSpPr>
          <p:cNvPr id="726" name="Shape 726"/>
          <p:cNvSpPr txBox="1">
            <a:spLocks noGrp="1"/>
          </p:cNvSpPr>
          <p:nvPr>
            <p:ph type="body" idx="1"/>
          </p:nvPr>
        </p:nvSpPr>
        <p:spPr>
          <a:xfrm>
            <a:off x="1330350" y="1530400"/>
            <a:ext cx="7562100" cy="33480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600" b="1">
                <a:solidFill>
                  <a:srgbClr val="80CCB2"/>
                </a:solidFill>
              </a:rPr>
              <a:t>Abstract: </a:t>
            </a:r>
            <a:endParaRPr sz="1600" b="1">
              <a:solidFill>
                <a:srgbClr val="80CCB2"/>
              </a:solidFill>
            </a:endParaRPr>
          </a:p>
          <a:p>
            <a:pPr marL="457200" marR="0" lvl="0" indent="-330200" algn="l" rtl="0">
              <a:lnSpc>
                <a:spcPct val="115000"/>
              </a:lnSpc>
              <a:spcBef>
                <a:spcPts val="1600"/>
              </a:spcBef>
              <a:spcAft>
                <a:spcPts val="0"/>
              </a:spcAft>
              <a:buClr>
                <a:srgbClr val="F7941D"/>
              </a:buClr>
              <a:buSzPts val="1600"/>
              <a:buChar char="●"/>
            </a:pPr>
            <a:r>
              <a:rPr lang="en" sz="1600">
                <a:solidFill>
                  <a:srgbClr val="F7941D"/>
                </a:solidFill>
              </a:rPr>
              <a:t>An abstract should help the reader understand your project quickly and encourage them to read on </a:t>
            </a:r>
            <a:endParaRPr sz="1600">
              <a:solidFill>
                <a:srgbClr val="F7941D"/>
              </a:solidFill>
            </a:endParaRPr>
          </a:p>
          <a:p>
            <a:pPr marL="457200" marR="0" lvl="0" indent="-330200" algn="l" rtl="0">
              <a:lnSpc>
                <a:spcPct val="115000"/>
              </a:lnSpc>
              <a:spcBef>
                <a:spcPts val="0"/>
              </a:spcBef>
              <a:spcAft>
                <a:spcPts val="0"/>
              </a:spcAft>
              <a:buClr>
                <a:srgbClr val="F7941D"/>
              </a:buClr>
              <a:buSzPts val="1600"/>
              <a:buChar char="●"/>
            </a:pPr>
            <a:r>
              <a:rPr lang="en" sz="1600">
                <a:solidFill>
                  <a:srgbClr val="F7941D"/>
                </a:solidFill>
              </a:rPr>
              <a:t>In no more than 150 words, summarize your proposed future technology and other relevant information</a:t>
            </a:r>
            <a:endParaRPr sz="1600">
              <a:solidFill>
                <a:srgbClr val="F7941D"/>
              </a:solidFill>
            </a:endParaRPr>
          </a:p>
          <a:p>
            <a:pPr marL="0" lvl="0" indent="0" rtl="0">
              <a:spcBef>
                <a:spcPts val="1600"/>
              </a:spcBef>
              <a:spcAft>
                <a:spcPts val="0"/>
              </a:spcAft>
              <a:buNone/>
            </a:pPr>
            <a:r>
              <a:rPr lang="en" sz="1600" b="1">
                <a:solidFill>
                  <a:srgbClr val="80CCB2"/>
                </a:solidFill>
              </a:rPr>
              <a:t>Bibliography: </a:t>
            </a:r>
            <a:endParaRPr sz="1600" b="1">
              <a:solidFill>
                <a:srgbClr val="80CCB2"/>
              </a:solidFill>
            </a:endParaRPr>
          </a:p>
          <a:p>
            <a:pPr marL="457200" lvl="0" indent="-330200" rtl="0">
              <a:spcBef>
                <a:spcPts val="1600"/>
              </a:spcBef>
              <a:spcAft>
                <a:spcPts val="0"/>
              </a:spcAft>
              <a:buClr>
                <a:srgbClr val="F7941D"/>
              </a:buClr>
              <a:buSzPts val="1600"/>
              <a:buChar char="●"/>
            </a:pPr>
            <a:r>
              <a:rPr lang="en" sz="1600"/>
              <a:t>Include all research </a:t>
            </a:r>
            <a:r>
              <a:rPr lang="en" sz="1600">
                <a:solidFill>
                  <a:srgbClr val="F7941D"/>
                </a:solidFill>
              </a:rPr>
              <a:t>sources </a:t>
            </a:r>
            <a:r>
              <a:rPr lang="en" sz="1600"/>
              <a:t>i</a:t>
            </a:r>
            <a:r>
              <a:rPr lang="en" sz="1600">
                <a:solidFill>
                  <a:srgbClr val="F7941D"/>
                </a:solidFill>
              </a:rPr>
              <a:t>n </a:t>
            </a:r>
            <a:r>
              <a:rPr lang="en" sz="1600"/>
              <a:t>the </a:t>
            </a:r>
            <a:r>
              <a:rPr lang="en" sz="1600">
                <a:solidFill>
                  <a:srgbClr val="F7941D"/>
                </a:solidFill>
              </a:rPr>
              <a:t>bibliography. Ple</a:t>
            </a:r>
            <a:r>
              <a:rPr lang="en" sz="1600"/>
              <a:t>ase cite in MLA or APA</a:t>
            </a:r>
            <a:endParaRPr sz="1600">
              <a:solidFill>
                <a:srgbClr val="F7941D"/>
              </a:solidFill>
            </a:endParaRPr>
          </a:p>
          <a:p>
            <a:pPr marL="457200" lvl="0" indent="-330200" rtl="0">
              <a:spcBef>
                <a:spcPts val="0"/>
              </a:spcBef>
              <a:spcAft>
                <a:spcPts val="0"/>
              </a:spcAft>
              <a:buClr>
                <a:srgbClr val="F7941D"/>
              </a:buClr>
              <a:buSzPts val="1600"/>
              <a:buChar char="●"/>
            </a:pPr>
            <a:r>
              <a:rPr lang="en" sz="1600">
                <a:solidFill>
                  <a:srgbClr val="F7941D"/>
                </a:solidFill>
              </a:rPr>
              <a:t>Sources must be clearly labeled and include title, author, publisher, and copyright date (depending on citation format)</a:t>
            </a:r>
            <a:endParaRPr sz="1600">
              <a:solidFill>
                <a:srgbClr val="F7941D"/>
              </a:solidFill>
            </a:endParaRPr>
          </a:p>
          <a:p>
            <a:pPr marL="0" lvl="0" indent="0" rtl="0">
              <a:spcBef>
                <a:spcPts val="1600"/>
              </a:spcBef>
              <a:spcAft>
                <a:spcPts val="1600"/>
              </a:spcAft>
              <a:buNone/>
            </a:pPr>
            <a:endParaRPr sz="1600">
              <a:solidFill>
                <a:srgbClr val="F7941D"/>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Shape 73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dirty="0"/>
              <a:t>Communication: Web</a:t>
            </a:r>
            <a:r>
              <a:rPr lang="en" sz="2400" dirty="0"/>
              <a:t>site &amp; Online Live Presentation</a:t>
            </a:r>
            <a:endParaRPr sz="2400" b="1" dirty="0"/>
          </a:p>
        </p:txBody>
      </p:sp>
      <p:sp>
        <p:nvSpPr>
          <p:cNvPr id="735" name="Shape 735"/>
          <p:cNvSpPr txBox="1"/>
          <p:nvPr/>
        </p:nvSpPr>
        <p:spPr>
          <a:xfrm>
            <a:off x="869450" y="1450625"/>
            <a:ext cx="4582500" cy="3300900"/>
          </a:xfrm>
          <a:prstGeom prst="rect">
            <a:avLst/>
          </a:prstGeom>
          <a:noFill/>
          <a:ln>
            <a:noFill/>
          </a:ln>
        </p:spPr>
        <p:txBody>
          <a:bodyPr spcFirstLastPara="1" wrap="square" lIns="91425" tIns="91425" rIns="91425" bIns="91425" anchor="t" anchorCtr="0">
            <a:noAutofit/>
          </a:bodyPr>
          <a:lstStyle/>
          <a:p>
            <a:pPr marL="457200" lvl="0" indent="-317500" rtl="0">
              <a:lnSpc>
                <a:spcPct val="115000"/>
              </a:lnSpc>
              <a:spcBef>
                <a:spcPts val="0"/>
              </a:spcBef>
              <a:spcAft>
                <a:spcPts val="0"/>
              </a:spcAft>
              <a:buClr>
                <a:srgbClr val="F7941D"/>
              </a:buClr>
              <a:buSzPts val="1400"/>
              <a:buFont typeface="Raleway"/>
              <a:buChar char="●"/>
            </a:pPr>
            <a:r>
              <a:rPr lang="en" dirty="0">
                <a:solidFill>
                  <a:srgbClr val="F7941D"/>
                </a:solidFill>
                <a:latin typeface="Raleway"/>
                <a:ea typeface="Raleway"/>
                <a:cs typeface="Raleway"/>
                <a:sym typeface="Raleway"/>
              </a:rPr>
              <a:t>Each team will learn how to best communicate the value of their project. Teams can either hand-draw or build actual websites that succinctly explain their project in 5 pages or fewer.</a:t>
            </a:r>
            <a:endParaRPr dirty="0">
              <a:solidFill>
                <a:srgbClr val="F7941D"/>
              </a:solidFill>
              <a:latin typeface="Raleway"/>
              <a:ea typeface="Raleway"/>
              <a:cs typeface="Raleway"/>
              <a:sym typeface="Raleway"/>
            </a:endParaRPr>
          </a:p>
          <a:p>
            <a:pPr marL="457200" lvl="0" indent="-317500" rtl="0">
              <a:lnSpc>
                <a:spcPct val="115000"/>
              </a:lnSpc>
              <a:spcBef>
                <a:spcPts val="0"/>
              </a:spcBef>
              <a:spcAft>
                <a:spcPts val="0"/>
              </a:spcAft>
              <a:buClr>
                <a:srgbClr val="F7941D"/>
              </a:buClr>
              <a:buSzPts val="1400"/>
              <a:buFont typeface="Raleway"/>
              <a:buChar char="●"/>
            </a:pPr>
            <a:r>
              <a:rPr lang="en" dirty="0">
                <a:solidFill>
                  <a:srgbClr val="F7941D"/>
                </a:solidFill>
                <a:latin typeface="Raleway"/>
                <a:ea typeface="Raleway"/>
                <a:cs typeface="Raleway"/>
                <a:sym typeface="Raleway"/>
              </a:rPr>
              <a:t>Images, text and diagrams need to include descriptions of future ideas/technologies</a:t>
            </a:r>
            <a:endParaRPr dirty="0">
              <a:solidFill>
                <a:srgbClr val="F7941D"/>
              </a:solidFill>
              <a:latin typeface="Raleway"/>
              <a:ea typeface="Raleway"/>
              <a:cs typeface="Raleway"/>
              <a:sym typeface="Raleway"/>
            </a:endParaRPr>
          </a:p>
          <a:p>
            <a:pPr marL="457200" lvl="0" indent="-317500" rtl="0">
              <a:lnSpc>
                <a:spcPct val="115000"/>
              </a:lnSpc>
              <a:spcBef>
                <a:spcPts val="0"/>
              </a:spcBef>
              <a:spcAft>
                <a:spcPts val="0"/>
              </a:spcAft>
              <a:buClr>
                <a:srgbClr val="F7941D"/>
              </a:buClr>
              <a:buSzPts val="1400"/>
              <a:buFont typeface="Raleway"/>
              <a:buChar char="●"/>
            </a:pPr>
            <a:r>
              <a:rPr lang="en" dirty="0">
                <a:solidFill>
                  <a:srgbClr val="F7941D"/>
                </a:solidFill>
                <a:latin typeface="Raleway"/>
                <a:ea typeface="Raleway"/>
                <a:cs typeface="Raleway"/>
                <a:sym typeface="Raleway"/>
              </a:rPr>
              <a:t>When possible, use </a:t>
            </a:r>
            <a:r>
              <a:rPr lang="en" u="sng" dirty="0">
                <a:solidFill>
                  <a:srgbClr val="0000FF"/>
                </a:solidFill>
                <a:latin typeface="Raleway"/>
                <a:ea typeface="Raleway"/>
                <a:cs typeface="Raleway"/>
                <a:sym typeface="Raleway"/>
                <a:hlinkClick r:id="rId3"/>
              </a:rPr>
              <a:t>data</a:t>
            </a:r>
            <a:r>
              <a:rPr lang="en" dirty="0">
                <a:solidFill>
                  <a:srgbClr val="F7941D"/>
                </a:solidFill>
                <a:latin typeface="Raleway"/>
                <a:ea typeface="Raleway"/>
                <a:cs typeface="Raleway"/>
                <a:sym typeface="Raleway"/>
              </a:rPr>
              <a:t> to backup your project’s claims</a:t>
            </a:r>
            <a:endParaRPr dirty="0">
              <a:solidFill>
                <a:srgbClr val="F7941D"/>
              </a:solidFill>
              <a:latin typeface="Raleway"/>
              <a:ea typeface="Raleway"/>
              <a:cs typeface="Raleway"/>
              <a:sym typeface="Raleway"/>
            </a:endParaRPr>
          </a:p>
          <a:p>
            <a:pPr marL="457200" lvl="0" indent="-317500" rtl="0">
              <a:lnSpc>
                <a:spcPct val="115000"/>
              </a:lnSpc>
              <a:spcBef>
                <a:spcPts val="0"/>
              </a:spcBef>
              <a:spcAft>
                <a:spcPts val="0"/>
              </a:spcAft>
              <a:buClr>
                <a:srgbClr val="F7941D"/>
              </a:buClr>
              <a:buSzPts val="1400"/>
              <a:buFont typeface="Raleway"/>
              <a:buChar char="●"/>
            </a:pPr>
            <a:r>
              <a:rPr lang="en" dirty="0">
                <a:solidFill>
                  <a:srgbClr val="F7941D"/>
                </a:solidFill>
                <a:latin typeface="Raleway"/>
                <a:ea typeface="Raleway"/>
                <a:cs typeface="Raleway"/>
                <a:sym typeface="Raleway"/>
              </a:rPr>
              <a:t>For regional winners, your team wishes to practice a online live presentation to the judges, create a video, consider using the website as a “storyboard” to layout the important themes</a:t>
            </a:r>
            <a:endParaRPr dirty="0">
              <a:solidFill>
                <a:srgbClr val="F7941D"/>
              </a:solidFill>
              <a:latin typeface="Raleway"/>
              <a:ea typeface="Raleway"/>
              <a:cs typeface="Raleway"/>
              <a:sym typeface="Raleway"/>
            </a:endParaRPr>
          </a:p>
        </p:txBody>
      </p:sp>
      <p:sp>
        <p:nvSpPr>
          <p:cNvPr id="736" name="Shape 736"/>
          <p:cNvSpPr txBox="1"/>
          <p:nvPr/>
        </p:nvSpPr>
        <p:spPr>
          <a:xfrm>
            <a:off x="5822650" y="3624425"/>
            <a:ext cx="2767500" cy="1127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200" i="1" dirty="0">
                <a:solidFill>
                  <a:srgbClr val="80CCB2"/>
                </a:solidFill>
                <a:latin typeface="Raleway"/>
                <a:ea typeface="Raleway"/>
                <a:cs typeface="Raleway"/>
                <a:sym typeface="Raleway"/>
              </a:rPr>
              <a:t>Want to engage your students building a website? Consider these: Wix.com, Squarespace, weebly. </a:t>
            </a:r>
            <a:r>
              <a:rPr lang="en-US" sz="1200" i="1" dirty="0">
                <a:solidFill>
                  <a:srgbClr val="80CCB2"/>
                </a:solidFill>
                <a:latin typeface="Raleway"/>
                <a:ea typeface="Raleway"/>
                <a:cs typeface="Raleway"/>
                <a:sym typeface="Raleway"/>
              </a:rPr>
              <a:t>W</a:t>
            </a:r>
            <a:r>
              <a:rPr lang="en" sz="1200" i="1" dirty="0">
                <a:solidFill>
                  <a:srgbClr val="80CCB2"/>
                </a:solidFill>
                <a:latin typeface="Raleway"/>
                <a:ea typeface="Raleway"/>
                <a:cs typeface="Raleway"/>
                <a:sym typeface="Raleway"/>
              </a:rPr>
              <a:t>eb.com, hibu </a:t>
            </a:r>
            <a:endParaRPr sz="1200" i="1" dirty="0">
              <a:solidFill>
                <a:srgbClr val="80CCB2"/>
              </a:solidFill>
            </a:endParaRPr>
          </a:p>
        </p:txBody>
      </p:sp>
      <p:pic>
        <p:nvPicPr>
          <p:cNvPr id="3" name="Picture 2">
            <a:extLst>
              <a:ext uri="{FF2B5EF4-FFF2-40B4-BE49-F238E27FC236}">
                <a16:creationId xmlns:a16="http://schemas.microsoft.com/office/drawing/2014/main" id="{00DE3CEE-AFEC-4F32-9035-A60AEF39CE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4271" y="1402707"/>
            <a:ext cx="3214379" cy="214291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a:t>Judge Expectations</a:t>
            </a:r>
            <a:endParaRPr sz="2600" b="1"/>
          </a:p>
        </p:txBody>
      </p:sp>
      <p:sp>
        <p:nvSpPr>
          <p:cNvPr id="742" name="Shape 742"/>
          <p:cNvSpPr txBox="1">
            <a:spLocks noGrp="1"/>
          </p:cNvSpPr>
          <p:nvPr>
            <p:ph type="body" idx="1"/>
          </p:nvPr>
        </p:nvSpPr>
        <p:spPr>
          <a:xfrm>
            <a:off x="869475" y="1529550"/>
            <a:ext cx="4937100" cy="28812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rgbClr val="F7941D"/>
              </a:buClr>
              <a:buSzPts val="1400"/>
              <a:buChar char="●"/>
            </a:pPr>
            <a:r>
              <a:rPr lang="en" sz="1400">
                <a:solidFill>
                  <a:srgbClr val="F7941D"/>
                </a:solidFill>
              </a:rPr>
              <a:t>Each judge awards points for ideas that </a:t>
            </a:r>
            <a:r>
              <a:rPr lang="en" sz="1400" b="1">
                <a:solidFill>
                  <a:srgbClr val="F7941D"/>
                </a:solidFill>
              </a:rPr>
              <a:t>haven’t been invented, overall creativity, scientific accuracy, strong communication, and feasibility of the project’s vision</a:t>
            </a:r>
            <a:endParaRPr sz="1400" b="1">
              <a:solidFill>
                <a:srgbClr val="F7941D"/>
              </a:solidFill>
            </a:endParaRPr>
          </a:p>
          <a:p>
            <a:pPr marL="457200" marR="0" lvl="0" indent="-317500" algn="l" rtl="0">
              <a:lnSpc>
                <a:spcPct val="115000"/>
              </a:lnSpc>
              <a:spcBef>
                <a:spcPts val="0"/>
              </a:spcBef>
              <a:spcAft>
                <a:spcPts val="0"/>
              </a:spcAft>
              <a:buClr>
                <a:srgbClr val="F7941D"/>
              </a:buClr>
              <a:buSzPts val="1400"/>
              <a:buChar char="●"/>
            </a:pPr>
            <a:r>
              <a:rPr lang="en" sz="1400">
                <a:solidFill>
                  <a:srgbClr val="F7941D"/>
                </a:solidFill>
              </a:rPr>
              <a:t>Judges award higher scores to entries that are different from those that have previously won</a:t>
            </a:r>
            <a:endParaRPr sz="1400">
              <a:solidFill>
                <a:srgbClr val="F7941D"/>
              </a:solidFill>
            </a:endParaRPr>
          </a:p>
          <a:p>
            <a:pPr marL="457200" marR="0" lvl="0" indent="-317500" algn="l" rtl="0">
              <a:lnSpc>
                <a:spcPct val="115000"/>
              </a:lnSpc>
              <a:spcBef>
                <a:spcPts val="0"/>
              </a:spcBef>
              <a:spcAft>
                <a:spcPts val="0"/>
              </a:spcAft>
              <a:buClr>
                <a:srgbClr val="F7941D"/>
              </a:buClr>
              <a:buSzPts val="1400"/>
              <a:buChar char="●"/>
            </a:pPr>
            <a:r>
              <a:rPr lang="en" sz="1400" b="1">
                <a:solidFill>
                  <a:srgbClr val="F7941D"/>
                </a:solidFill>
              </a:rPr>
              <a:t>Judging is divided into two phases: </a:t>
            </a:r>
            <a:r>
              <a:rPr lang="en" sz="1400">
                <a:solidFill>
                  <a:srgbClr val="F7941D"/>
                </a:solidFill>
              </a:rPr>
              <a:t>regional and national judging. All eligible projects will be evaluated in the regional judging phase</a:t>
            </a:r>
            <a:endParaRPr sz="1400">
              <a:solidFill>
                <a:srgbClr val="F7941D"/>
              </a:solidFill>
            </a:endParaRPr>
          </a:p>
          <a:p>
            <a:pPr marL="457200" marR="0" lvl="0" indent="-317500" algn="l" rtl="0">
              <a:lnSpc>
                <a:spcPct val="115000"/>
              </a:lnSpc>
              <a:spcBef>
                <a:spcPts val="0"/>
              </a:spcBef>
              <a:spcAft>
                <a:spcPts val="0"/>
              </a:spcAft>
              <a:buClr>
                <a:srgbClr val="F7941D"/>
              </a:buClr>
              <a:buSzPts val="1400"/>
              <a:buChar char="●"/>
            </a:pPr>
            <a:r>
              <a:rPr lang="en" sz="1400">
                <a:solidFill>
                  <a:srgbClr val="F7941D"/>
                </a:solidFill>
              </a:rPr>
              <a:t>24 regional winning teams will move on to national judging, where </a:t>
            </a:r>
            <a:r>
              <a:rPr lang="en" sz="1400" b="1">
                <a:solidFill>
                  <a:srgbClr val="F7941D"/>
                </a:solidFill>
              </a:rPr>
              <a:t>8 teams become finalists</a:t>
            </a:r>
            <a:endParaRPr sz="1400" b="1" u="sng">
              <a:solidFill>
                <a:srgbClr val="F7941D"/>
              </a:solidFill>
            </a:endParaRPr>
          </a:p>
        </p:txBody>
      </p:sp>
      <p:sp>
        <p:nvSpPr>
          <p:cNvPr id="744" name="Shape 744"/>
          <p:cNvSpPr txBox="1">
            <a:spLocks noGrp="1"/>
          </p:cNvSpPr>
          <p:nvPr>
            <p:ph type="body" idx="1"/>
          </p:nvPr>
        </p:nvSpPr>
        <p:spPr>
          <a:xfrm>
            <a:off x="6252225" y="1420350"/>
            <a:ext cx="2411700" cy="2990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200" b="1">
                <a:solidFill>
                  <a:srgbClr val="80CCB2"/>
                </a:solidFill>
              </a:rPr>
              <a:t>Who are our judges?</a:t>
            </a:r>
            <a:endParaRPr sz="1200" b="1">
              <a:solidFill>
                <a:srgbClr val="80CCB2"/>
              </a:solidFill>
            </a:endParaRPr>
          </a:p>
          <a:p>
            <a:pPr marL="0" marR="0" lvl="0" indent="0" algn="l" rtl="0">
              <a:lnSpc>
                <a:spcPct val="115000"/>
              </a:lnSpc>
              <a:spcBef>
                <a:spcPts val="1600"/>
              </a:spcBef>
              <a:spcAft>
                <a:spcPts val="0"/>
              </a:spcAft>
              <a:buNone/>
            </a:pPr>
            <a:r>
              <a:rPr lang="en" sz="1200" i="1">
                <a:solidFill>
                  <a:srgbClr val="80CCB2"/>
                </a:solidFill>
              </a:rPr>
              <a:t>ExploraVision judges are career scientists, innovators, engineers and industry professionals who recognize the value of STEM education. Past judges worked for NASA, UPenn and other forward-thinking organizations. </a:t>
            </a:r>
            <a:endParaRPr sz="1200" i="1">
              <a:solidFill>
                <a:srgbClr val="80CCB2"/>
              </a:solidFill>
            </a:endParaRPr>
          </a:p>
          <a:p>
            <a:pPr marL="0" marR="0" lvl="0" indent="0" algn="l" rtl="0">
              <a:lnSpc>
                <a:spcPct val="115000"/>
              </a:lnSpc>
              <a:spcBef>
                <a:spcPts val="1600"/>
              </a:spcBef>
              <a:spcAft>
                <a:spcPts val="1600"/>
              </a:spcAft>
              <a:buNone/>
            </a:pPr>
            <a:r>
              <a:rPr lang="en" sz="1200" i="1">
                <a:solidFill>
                  <a:srgbClr val="80CCB2"/>
                </a:solidFill>
              </a:rPr>
              <a:t>Due to their deep expertise, judges can assess the feasibility of submitted projects.</a:t>
            </a:r>
            <a:endParaRPr sz="1200" i="1">
              <a:solidFill>
                <a:srgbClr val="80CCB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Shape 74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dirty="0"/>
              <a:t>Resources</a:t>
            </a:r>
            <a:endParaRPr sz="2600" b="1" dirty="0"/>
          </a:p>
        </p:txBody>
      </p:sp>
      <p:sp>
        <p:nvSpPr>
          <p:cNvPr id="750" name="Shape 750"/>
          <p:cNvSpPr txBox="1">
            <a:spLocks noGrp="1"/>
          </p:cNvSpPr>
          <p:nvPr>
            <p:ph type="body" idx="1"/>
          </p:nvPr>
        </p:nvSpPr>
        <p:spPr>
          <a:xfrm>
            <a:off x="900150" y="1272375"/>
            <a:ext cx="5072100" cy="34164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SzPts val="1200"/>
              <a:buChar char="●"/>
            </a:pPr>
            <a:r>
              <a:rPr lang="en" sz="1200" u="sng" dirty="0">
                <a:solidFill>
                  <a:schemeClr val="hlink"/>
                </a:solidFill>
                <a:hlinkClick r:id="rId3"/>
              </a:rPr>
              <a:t>ExploraVision website</a:t>
            </a:r>
            <a:r>
              <a:rPr lang="en" sz="1200" dirty="0"/>
              <a:t> (more details on the entire program)</a:t>
            </a:r>
            <a:endParaRPr sz="1200" dirty="0"/>
          </a:p>
          <a:p>
            <a:pPr marL="457200" lvl="0" indent="-304800" rtl="0">
              <a:spcBef>
                <a:spcPts val="0"/>
              </a:spcBef>
              <a:spcAft>
                <a:spcPts val="0"/>
              </a:spcAft>
              <a:buSzPts val="1200"/>
              <a:buChar char="●"/>
            </a:pPr>
            <a:r>
              <a:rPr lang="en" sz="1200" dirty="0"/>
              <a:t>Tap into</a:t>
            </a:r>
            <a:r>
              <a:rPr lang="en" sz="1200" dirty="0">
                <a:solidFill>
                  <a:schemeClr val="dk1"/>
                </a:solidFill>
                <a:uFill>
                  <a:noFill/>
                </a:uFill>
                <a:hlinkClick r:id="rId4"/>
              </a:rPr>
              <a:t> </a:t>
            </a:r>
            <a:r>
              <a:rPr lang="en" sz="1200" u="sng" dirty="0">
                <a:solidFill>
                  <a:schemeClr val="accent5"/>
                </a:solidFill>
                <a:hlinkClick r:id="rId4"/>
              </a:rPr>
              <a:t>Skype a Scientist</a:t>
            </a:r>
            <a:r>
              <a:rPr lang="en" sz="1200" dirty="0"/>
              <a:t>, which connects established scientists and K-12 students via video chat for 30-60 minute, Q&amp;A sessions</a:t>
            </a:r>
            <a:endParaRPr sz="1200" dirty="0"/>
          </a:p>
          <a:p>
            <a:pPr marL="457200" lvl="0" indent="-304800" rtl="0">
              <a:spcBef>
                <a:spcPts val="0"/>
              </a:spcBef>
              <a:spcAft>
                <a:spcPts val="0"/>
              </a:spcAft>
              <a:buSzPts val="1200"/>
              <a:buChar char="●"/>
            </a:pPr>
            <a:r>
              <a:rPr lang="en" sz="1200" dirty="0"/>
              <a:t>Collaborate with </a:t>
            </a:r>
            <a:r>
              <a:rPr lang="en" sz="1200" b="1" dirty="0"/>
              <a:t>school librarians</a:t>
            </a:r>
            <a:r>
              <a:rPr lang="en" sz="1200" dirty="0"/>
              <a:t> for research and </a:t>
            </a:r>
            <a:r>
              <a:rPr lang="en" sz="1200" b="1" dirty="0"/>
              <a:t>language arts teachers </a:t>
            </a:r>
            <a:r>
              <a:rPr lang="en" sz="1200" dirty="0"/>
              <a:t>for communicating the big idea</a:t>
            </a:r>
            <a:endParaRPr sz="1200" dirty="0"/>
          </a:p>
          <a:p>
            <a:pPr marL="457200" lvl="0" indent="-304800" rtl="0">
              <a:spcBef>
                <a:spcPts val="0"/>
              </a:spcBef>
              <a:spcAft>
                <a:spcPts val="0"/>
              </a:spcAft>
              <a:buSzPts val="1200"/>
              <a:buChar char="●"/>
            </a:pPr>
            <a:r>
              <a:rPr lang="en" sz="1200" dirty="0"/>
              <a:t>Ask for </a:t>
            </a:r>
            <a:r>
              <a:rPr lang="en" sz="1200" b="1" dirty="0"/>
              <a:t>mentorship from parents or other adults </a:t>
            </a:r>
            <a:r>
              <a:rPr lang="en" sz="1200" dirty="0"/>
              <a:t>in the community who work in field(s) related to the project</a:t>
            </a:r>
            <a:endParaRPr sz="1200" dirty="0"/>
          </a:p>
          <a:p>
            <a:pPr marL="457200" lvl="0" indent="-304800" rtl="0">
              <a:spcBef>
                <a:spcPts val="0"/>
              </a:spcBef>
              <a:spcAft>
                <a:spcPts val="0"/>
              </a:spcAft>
              <a:buSzPts val="1200"/>
              <a:buChar char="●"/>
            </a:pPr>
            <a:r>
              <a:rPr lang="en" sz="1200" dirty="0"/>
              <a:t>Useful websites for students:</a:t>
            </a:r>
            <a:r>
              <a:rPr lang="en" sz="1200" dirty="0">
                <a:solidFill>
                  <a:schemeClr val="dk1"/>
                </a:solidFill>
              </a:rPr>
              <a:t> </a:t>
            </a:r>
            <a:r>
              <a:rPr lang="en" sz="1200" u="sng" dirty="0">
                <a:solidFill>
                  <a:schemeClr val="accent5"/>
                </a:solidFill>
                <a:hlinkClick r:id="rId5"/>
              </a:rPr>
              <a:t>NASA Climate Change</a:t>
            </a:r>
            <a:r>
              <a:rPr lang="en" sz="1200" dirty="0">
                <a:solidFill>
                  <a:schemeClr val="dk1"/>
                </a:solidFill>
              </a:rPr>
              <a:t>, </a:t>
            </a:r>
            <a:r>
              <a:rPr lang="en" sz="1200" u="sng" dirty="0">
                <a:solidFill>
                  <a:schemeClr val="accent5"/>
                </a:solidFill>
                <a:hlinkClick r:id="rId6"/>
              </a:rPr>
              <a:t>Kids National Geographic</a:t>
            </a:r>
            <a:r>
              <a:rPr lang="en" sz="1200" dirty="0">
                <a:solidFill>
                  <a:schemeClr val="dk1"/>
                </a:solidFill>
              </a:rPr>
              <a:t>, </a:t>
            </a:r>
            <a:r>
              <a:rPr lang="en" sz="1200" u="sng" dirty="0">
                <a:solidFill>
                  <a:schemeClr val="hlink"/>
                </a:solidFill>
                <a:hlinkClick r:id="rId7"/>
              </a:rPr>
              <a:t>Robotics for Kids</a:t>
            </a:r>
            <a:r>
              <a:rPr lang="en" sz="1200" dirty="0">
                <a:solidFill>
                  <a:schemeClr val="dk1"/>
                </a:solidFill>
              </a:rPr>
              <a:t>, </a:t>
            </a:r>
            <a:r>
              <a:rPr lang="en" sz="1200" u="sng" dirty="0">
                <a:solidFill>
                  <a:schemeClr val="accent5"/>
                </a:solidFill>
                <a:hlinkClick r:id="rId8"/>
              </a:rPr>
              <a:t>Referral MD</a:t>
            </a:r>
            <a:r>
              <a:rPr lang="en" sz="1200" dirty="0">
                <a:solidFill>
                  <a:schemeClr val="dk1"/>
                </a:solidFill>
              </a:rPr>
              <a:t>, </a:t>
            </a:r>
            <a:r>
              <a:rPr lang="en" sz="1200" u="sng" dirty="0">
                <a:solidFill>
                  <a:schemeClr val="hlink"/>
                </a:solidFill>
                <a:hlinkClick r:id="rId9"/>
              </a:rPr>
              <a:t>What’s an Engineer?</a:t>
            </a:r>
            <a:r>
              <a:rPr lang="en" sz="1200" dirty="0">
                <a:solidFill>
                  <a:schemeClr val="dk1"/>
                </a:solidFill>
              </a:rPr>
              <a:t>, </a:t>
            </a:r>
            <a:r>
              <a:rPr lang="en" sz="1200" u="sng" dirty="0">
                <a:solidFill>
                  <a:schemeClr val="accent5"/>
                </a:solidFill>
                <a:hlinkClick r:id="rId10"/>
              </a:rPr>
              <a:t>EIA for Kids</a:t>
            </a:r>
            <a:r>
              <a:rPr lang="en" sz="1200" dirty="0">
                <a:solidFill>
                  <a:schemeClr val="dk1"/>
                </a:solidFill>
              </a:rPr>
              <a:t>, </a:t>
            </a:r>
            <a:r>
              <a:rPr lang="en" sz="1200" u="sng" dirty="0">
                <a:solidFill>
                  <a:schemeClr val="accent5"/>
                </a:solidFill>
                <a:hlinkClick r:id="rId11"/>
              </a:rPr>
              <a:t>DOE Sustainable Energy</a:t>
            </a:r>
            <a:r>
              <a:rPr lang="en" sz="1200" dirty="0">
                <a:solidFill>
                  <a:schemeClr val="dk1"/>
                </a:solidFill>
              </a:rPr>
              <a:t>, </a:t>
            </a:r>
            <a:r>
              <a:rPr lang="en" sz="1200" u="sng" dirty="0">
                <a:solidFill>
                  <a:schemeClr val="hlink"/>
                </a:solidFill>
                <a:hlinkClick r:id="rId12"/>
              </a:rPr>
              <a:t>USPTO for Kids</a:t>
            </a:r>
            <a:endParaRPr sz="1200" dirty="0">
              <a:solidFill>
                <a:schemeClr val="dk1"/>
              </a:solidFill>
            </a:endParaRPr>
          </a:p>
          <a:p>
            <a:pPr marL="457200" lvl="0" indent="-304800" rtl="0">
              <a:spcBef>
                <a:spcPts val="0"/>
              </a:spcBef>
              <a:spcAft>
                <a:spcPts val="0"/>
              </a:spcAft>
              <a:buSzPts val="1200"/>
              <a:buChar char="●"/>
            </a:pPr>
            <a:r>
              <a:rPr lang="en" sz="1200" dirty="0"/>
              <a:t>Useful websites for teachers: </a:t>
            </a:r>
            <a:r>
              <a:rPr lang="en" sz="1200" u="sng" dirty="0">
                <a:solidFill>
                  <a:schemeClr val="accent5"/>
                </a:solidFill>
                <a:hlinkClick r:id="rId13"/>
              </a:rPr>
              <a:t>Robotics</a:t>
            </a:r>
            <a:r>
              <a:rPr lang="en" sz="1200" dirty="0">
                <a:solidFill>
                  <a:schemeClr val="dk1"/>
                </a:solidFill>
              </a:rPr>
              <a:t>, </a:t>
            </a:r>
            <a:r>
              <a:rPr lang="en" sz="1200" u="sng" dirty="0">
                <a:solidFill>
                  <a:schemeClr val="accent5"/>
                </a:solidFill>
                <a:hlinkClick r:id="rId14"/>
              </a:rPr>
              <a:t>Science Friday</a:t>
            </a:r>
            <a:r>
              <a:rPr lang="en" sz="1200" dirty="0">
                <a:solidFill>
                  <a:schemeClr val="dk1"/>
                </a:solidFill>
              </a:rPr>
              <a:t>, </a:t>
            </a:r>
            <a:r>
              <a:rPr lang="en" sz="1200" u="sng" dirty="0">
                <a:solidFill>
                  <a:schemeClr val="accent5"/>
                </a:solidFill>
                <a:hlinkClick r:id="rId15"/>
              </a:rPr>
              <a:t>NASA</a:t>
            </a:r>
            <a:r>
              <a:rPr lang="en" sz="1200" dirty="0">
                <a:solidFill>
                  <a:schemeClr val="dk1"/>
                </a:solidFill>
              </a:rPr>
              <a:t>, </a:t>
            </a:r>
            <a:r>
              <a:rPr lang="en" sz="1200" u="sng" dirty="0">
                <a:solidFill>
                  <a:schemeClr val="accent5"/>
                </a:solidFill>
                <a:hlinkClick r:id="rId16"/>
              </a:rPr>
              <a:t>ASCE</a:t>
            </a:r>
            <a:r>
              <a:rPr lang="en" sz="1200" dirty="0">
                <a:solidFill>
                  <a:schemeClr val="dk1"/>
                </a:solidFill>
              </a:rPr>
              <a:t>, </a:t>
            </a:r>
            <a:r>
              <a:rPr lang="en" sz="1200" u="sng" dirty="0">
                <a:solidFill>
                  <a:schemeClr val="hlink"/>
                </a:solidFill>
                <a:hlinkClick r:id="rId17"/>
              </a:rPr>
              <a:t>NGSS</a:t>
            </a:r>
            <a:endParaRPr sz="1200" dirty="0"/>
          </a:p>
        </p:txBody>
      </p:sp>
      <p:pic>
        <p:nvPicPr>
          <p:cNvPr id="5" name="Picture 4"/>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6092860" y="1455522"/>
            <a:ext cx="2798202" cy="290820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Shape 74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dirty="0"/>
              <a:t>Resources</a:t>
            </a:r>
            <a:endParaRPr sz="2600" b="1" dirty="0"/>
          </a:p>
        </p:txBody>
      </p:sp>
      <p:sp>
        <p:nvSpPr>
          <p:cNvPr id="750" name="Shape 750"/>
          <p:cNvSpPr txBox="1">
            <a:spLocks noGrp="1"/>
          </p:cNvSpPr>
          <p:nvPr>
            <p:ph type="body" idx="1"/>
          </p:nvPr>
        </p:nvSpPr>
        <p:spPr>
          <a:xfrm>
            <a:off x="900150" y="1272375"/>
            <a:ext cx="5072100" cy="2871608"/>
          </a:xfrm>
          <a:prstGeom prst="rect">
            <a:avLst/>
          </a:prstGeom>
        </p:spPr>
        <p:txBody>
          <a:bodyPr spcFirstLastPara="1" wrap="square" lIns="91425" tIns="91425" rIns="91425" bIns="91425" anchor="t" anchorCtr="0">
            <a:noAutofit/>
          </a:bodyPr>
          <a:lstStyle/>
          <a:p>
            <a:pPr marL="146050" lvl="0" indent="0">
              <a:buNone/>
            </a:pPr>
            <a:r>
              <a:rPr lang="en-US" sz="1600" dirty="0"/>
              <a:t>NSTA’s Science Competition Director on </a:t>
            </a:r>
            <a:r>
              <a:rPr lang="en-US" sz="1600" dirty="0" err="1"/>
              <a:t>ExploraVision</a:t>
            </a:r>
            <a:r>
              <a:rPr lang="en-US" sz="1600" dirty="0"/>
              <a:t>:</a:t>
            </a:r>
            <a:endParaRPr lang="en-US" sz="1600" dirty="0">
              <a:hlinkClick r:id="rId3"/>
            </a:endParaRPr>
          </a:p>
          <a:p>
            <a:r>
              <a:rPr lang="en-US" sz="1600" u="sng" dirty="0">
                <a:hlinkClick r:id="rId4"/>
              </a:rPr>
              <a:t>What is </a:t>
            </a:r>
            <a:r>
              <a:rPr lang="en-US" sz="1600" u="sng" dirty="0" err="1">
                <a:hlinkClick r:id="rId4"/>
              </a:rPr>
              <a:t>ExploraVision</a:t>
            </a:r>
            <a:endParaRPr lang="en-US" sz="1600" u="sng" dirty="0"/>
          </a:p>
          <a:p>
            <a:pPr lvl="0"/>
            <a:r>
              <a:rPr lang="en-US" sz="1600" u="sng" dirty="0">
                <a:hlinkClick r:id="rId5"/>
              </a:rPr>
              <a:t>How to Kick Off ExploraVision</a:t>
            </a:r>
            <a:endParaRPr lang="en-US" sz="1600" u="sng" dirty="0">
              <a:hlinkClick r:id="rId3"/>
            </a:endParaRPr>
          </a:p>
          <a:p>
            <a:pPr lvl="0"/>
            <a:r>
              <a:rPr lang="en-US" sz="1600" u="sng" dirty="0">
                <a:hlinkClick r:id="rId3"/>
              </a:rPr>
              <a:t>How to choose an ExploraVision topic</a:t>
            </a:r>
            <a:endParaRPr lang="en-US" sz="1600" dirty="0"/>
          </a:p>
          <a:p>
            <a:pPr lvl="0"/>
            <a:r>
              <a:rPr lang="en-US" sz="1600" u="sng" dirty="0">
                <a:hlinkClick r:id="rId6"/>
              </a:rPr>
              <a:t>How to Form </a:t>
            </a:r>
            <a:r>
              <a:rPr lang="en-US" sz="1600" u="sng" dirty="0" err="1">
                <a:hlinkClick r:id="rId6"/>
              </a:rPr>
              <a:t>ExploraVision</a:t>
            </a:r>
            <a:r>
              <a:rPr lang="en-US" sz="1600" u="sng" dirty="0">
                <a:hlinkClick r:id="rId6"/>
              </a:rPr>
              <a:t> Teams</a:t>
            </a:r>
            <a:endParaRPr lang="en-US" sz="1600" dirty="0"/>
          </a:p>
          <a:p>
            <a:pPr lvl="0"/>
            <a:r>
              <a:rPr lang="en-US" sz="1600" u="sng" dirty="0">
                <a:hlinkClick r:id="rId7"/>
              </a:rPr>
              <a:t>How to Keep Your Team Motivated</a:t>
            </a:r>
            <a:endParaRPr lang="en-US" sz="1600" dirty="0"/>
          </a:p>
          <a:p>
            <a:pPr lvl="0"/>
            <a:r>
              <a:rPr lang="en-US" sz="1600" u="sng" dirty="0">
                <a:hlinkClick r:id="rId8"/>
              </a:rPr>
              <a:t>How to Prepare for </a:t>
            </a:r>
            <a:r>
              <a:rPr lang="en-US" sz="1600" u="sng" dirty="0" err="1">
                <a:hlinkClick r:id="rId8"/>
              </a:rPr>
              <a:t>ExploraVision</a:t>
            </a:r>
            <a:r>
              <a:rPr lang="en-US" sz="1600" u="sng" dirty="0">
                <a:hlinkClick r:id="rId8"/>
              </a:rPr>
              <a:t> Project and Get Started</a:t>
            </a:r>
            <a:endParaRPr lang="en-US" sz="1600" dirty="0"/>
          </a:p>
          <a:p>
            <a:r>
              <a:rPr lang="en-US" sz="1600" dirty="0" err="1"/>
              <a:t>ExploraVision</a:t>
            </a:r>
            <a:r>
              <a:rPr lang="en-US" sz="1600" dirty="0">
                <a:solidFill>
                  <a:srgbClr val="000000"/>
                </a:solidFill>
              </a:rPr>
              <a:t> </a:t>
            </a:r>
            <a:r>
              <a:rPr lang="en-US" sz="1600" u="sng" dirty="0">
                <a:solidFill>
                  <a:schemeClr val="hlink"/>
                </a:solidFill>
                <a:hlinkClick r:id="rId9"/>
              </a:rPr>
              <a:t>FAQ</a:t>
            </a:r>
            <a:r>
              <a:rPr lang="en-US" sz="1600" dirty="0"/>
              <a:t> video</a:t>
            </a:r>
          </a:p>
          <a:p>
            <a:pPr lvl="0"/>
            <a:endParaRPr lang="en-US" sz="1600" dirty="0"/>
          </a:p>
        </p:txBody>
      </p:sp>
      <p:pic>
        <p:nvPicPr>
          <p:cNvPr id="4" name="Picture 3"/>
          <p:cNvPicPr>
            <a:picLocks noChangeAspect="1"/>
          </p:cNvPicPr>
          <p:nvPr/>
        </p:nvPicPr>
        <p:blipFill>
          <a:blip r:embed="rId10"/>
          <a:stretch>
            <a:fillRect/>
          </a:stretch>
        </p:blipFill>
        <p:spPr>
          <a:xfrm>
            <a:off x="5762888" y="2213703"/>
            <a:ext cx="2689506" cy="1508747"/>
          </a:xfrm>
          <a:prstGeom prst="rect">
            <a:avLst/>
          </a:prstGeom>
        </p:spPr>
      </p:pic>
    </p:spTree>
    <p:extLst>
      <p:ext uri="{BB962C8B-B14F-4D97-AF65-F5344CB8AC3E}">
        <p14:creationId xmlns:p14="http://schemas.microsoft.com/office/powerpoint/2010/main" val="263883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is ExploraVision?</a:t>
            </a:r>
            <a:endParaRPr/>
          </a:p>
        </p:txBody>
      </p:sp>
      <p:pic>
        <p:nvPicPr>
          <p:cNvPr id="560" name="Shape 560" descr="Toshiba/NSTA ExploraVision is more than a science fair or a competition -- it can be a tool to ignite every student's enthusiasm for STEM subjects! Find out more!" title="TOSHIBA/NSTA EXPLORAVISION">
            <a:hlinkClick r:id="rId3"/>
          </p:cNvPr>
          <p:cNvPicPr preferRelativeResize="0"/>
          <p:nvPr/>
        </p:nvPicPr>
        <p:blipFill>
          <a:blip r:embed="rId4">
            <a:alphaModFix/>
          </a:blip>
          <a:stretch>
            <a:fillRect/>
          </a:stretch>
        </p:blipFill>
        <p:spPr>
          <a:xfrm>
            <a:off x="1381550" y="1315400"/>
            <a:ext cx="4572000" cy="3429000"/>
          </a:xfrm>
          <a:prstGeom prst="rect">
            <a:avLst/>
          </a:prstGeom>
          <a:noFill/>
          <a:ln>
            <a:noFill/>
          </a:ln>
        </p:spPr>
      </p:pic>
      <p:sp>
        <p:nvSpPr>
          <p:cNvPr id="563" name="Shape 563"/>
          <p:cNvSpPr txBox="1">
            <a:spLocks noGrp="1"/>
          </p:cNvSpPr>
          <p:nvPr>
            <p:ph type="body" idx="1"/>
          </p:nvPr>
        </p:nvSpPr>
        <p:spPr>
          <a:xfrm>
            <a:off x="6312692" y="2727200"/>
            <a:ext cx="2652939" cy="2017200"/>
          </a:xfrm>
          <a:prstGeom prst="rect">
            <a:avLst/>
          </a:prstGeom>
        </p:spPr>
        <p:txBody>
          <a:bodyPr spcFirstLastPara="1" wrap="square" lIns="91425" tIns="91425" rIns="91425" bIns="91425" anchor="t" anchorCtr="0">
            <a:noAutofit/>
          </a:bodyPr>
          <a:lstStyle/>
          <a:p>
            <a:pPr marL="0" lvl="0" indent="0">
              <a:spcAft>
                <a:spcPts val="1600"/>
              </a:spcAft>
              <a:buNone/>
            </a:pPr>
            <a:r>
              <a:rPr lang="en" sz="1100" dirty="0"/>
              <a:t>Through Toshiba’s shared mission and partnership with NSTA, the Toshiba/NSTA ExploraVision competition has made a vital contribution to the educational community for over 30 years. </a:t>
            </a:r>
            <a:br>
              <a:rPr lang="en" sz="1100" dirty="0"/>
            </a:br>
            <a:r>
              <a:rPr lang="en" sz="1100" dirty="0"/>
              <a:t>It is a </a:t>
            </a:r>
            <a:r>
              <a:rPr lang="en" sz="1100" b="1" dirty="0"/>
              <a:t>FREE</a:t>
            </a:r>
            <a:r>
              <a:rPr lang="en" sz="1100" dirty="0"/>
              <a:t> </a:t>
            </a:r>
            <a:r>
              <a:rPr lang="en" sz="1100" b="1" dirty="0"/>
              <a:t>critical-thinking </a:t>
            </a:r>
            <a:r>
              <a:rPr lang="en" sz="1100" dirty="0"/>
              <a:t>and </a:t>
            </a:r>
            <a:r>
              <a:rPr lang="en" sz="1100" b="1" dirty="0"/>
              <a:t>collaborative</a:t>
            </a:r>
            <a:r>
              <a:rPr lang="en" sz="1100" dirty="0"/>
              <a:t> program and all students receive recognition for participating in the competition.</a:t>
            </a:r>
            <a:endParaRPr sz="1100" u="sng" dirty="0"/>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5154" y="1094674"/>
            <a:ext cx="2380109" cy="370821"/>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12693" y="1715551"/>
            <a:ext cx="2652939" cy="78784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61" name="Shape 761"/>
          <p:cNvSpPr txBox="1"/>
          <p:nvPr/>
        </p:nvSpPr>
        <p:spPr>
          <a:xfrm>
            <a:off x="1303800" y="1014700"/>
            <a:ext cx="5108400" cy="2541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500">
                <a:solidFill>
                  <a:srgbClr val="F7941D"/>
                </a:solidFill>
                <a:latin typeface="Raleway"/>
                <a:ea typeface="Raleway"/>
                <a:cs typeface="Raleway"/>
                <a:sym typeface="Raleway"/>
              </a:rPr>
              <a:t>Past ExploraVision teachers have used this program as a tool to motivate students and bring schools together. Here are a few ideas to inspire you:</a:t>
            </a:r>
            <a:endParaRPr sz="1500">
              <a:solidFill>
                <a:srgbClr val="F7941D"/>
              </a:solidFill>
              <a:latin typeface="Raleway"/>
              <a:ea typeface="Raleway"/>
              <a:cs typeface="Raleway"/>
              <a:sym typeface="Raleway"/>
            </a:endParaRPr>
          </a:p>
          <a:p>
            <a:pPr marL="457200" lvl="0" indent="-323850" rtl="0">
              <a:lnSpc>
                <a:spcPct val="115000"/>
              </a:lnSpc>
              <a:spcBef>
                <a:spcPts val="1600"/>
              </a:spcBef>
              <a:spcAft>
                <a:spcPts val="0"/>
              </a:spcAft>
              <a:buClr>
                <a:srgbClr val="F7941D"/>
              </a:buClr>
              <a:buSzPts val="1500"/>
              <a:buFont typeface="Raleway"/>
              <a:buChar char="●"/>
            </a:pPr>
            <a:r>
              <a:rPr lang="en" sz="1500">
                <a:solidFill>
                  <a:srgbClr val="F7941D"/>
                </a:solidFill>
                <a:latin typeface="Raleway"/>
                <a:ea typeface="Raleway"/>
                <a:cs typeface="Raleway"/>
                <a:sym typeface="Raleway"/>
              </a:rPr>
              <a:t>Teachers at a magnet school in Nashville organized a </a:t>
            </a:r>
            <a:r>
              <a:rPr lang="en" sz="1500" b="1">
                <a:solidFill>
                  <a:srgbClr val="F7941D"/>
                </a:solidFill>
                <a:latin typeface="Raleway"/>
                <a:ea typeface="Raleway"/>
                <a:cs typeface="Raleway"/>
                <a:sym typeface="Raleway"/>
              </a:rPr>
              <a:t>school-wide Shark Tank-style program</a:t>
            </a:r>
            <a:r>
              <a:rPr lang="en" sz="1500">
                <a:solidFill>
                  <a:srgbClr val="F7941D"/>
                </a:solidFill>
                <a:latin typeface="Raleway"/>
                <a:ea typeface="Raleway"/>
                <a:cs typeface="Raleway"/>
                <a:sym typeface="Raleway"/>
              </a:rPr>
              <a:t> where teams presented their projects before a panel of four, including a non-science teacher, a parent, a community representative, and an expert in STEM</a:t>
            </a:r>
            <a:endParaRPr sz="1500">
              <a:solidFill>
                <a:srgbClr val="F7941D"/>
              </a:solidFill>
              <a:latin typeface="Raleway"/>
              <a:ea typeface="Raleway"/>
              <a:cs typeface="Raleway"/>
              <a:sym typeface="Raleway"/>
            </a:endParaRPr>
          </a:p>
          <a:p>
            <a:pPr marL="457200" lvl="0" indent="-323850" rtl="0">
              <a:lnSpc>
                <a:spcPct val="115000"/>
              </a:lnSpc>
              <a:spcBef>
                <a:spcPts val="0"/>
              </a:spcBef>
              <a:spcAft>
                <a:spcPts val="0"/>
              </a:spcAft>
              <a:buClr>
                <a:srgbClr val="F7941D"/>
              </a:buClr>
              <a:buSzPts val="1500"/>
              <a:buFont typeface="Raleway"/>
              <a:buChar char="●"/>
            </a:pPr>
            <a:r>
              <a:rPr lang="en" sz="1500">
                <a:solidFill>
                  <a:srgbClr val="F7941D"/>
                </a:solidFill>
                <a:latin typeface="Raleway"/>
                <a:ea typeface="Raleway"/>
                <a:cs typeface="Raleway"/>
                <a:sym typeface="Raleway"/>
              </a:rPr>
              <a:t>A teacher in Atlanta hosted an </a:t>
            </a:r>
            <a:r>
              <a:rPr lang="en" sz="1500" b="1">
                <a:solidFill>
                  <a:srgbClr val="F7941D"/>
                </a:solidFill>
                <a:latin typeface="Raleway"/>
                <a:ea typeface="Raleway"/>
                <a:cs typeface="Raleway"/>
                <a:sym typeface="Raleway"/>
              </a:rPr>
              <a:t>award ceremony</a:t>
            </a:r>
            <a:r>
              <a:rPr lang="en" sz="1500">
                <a:solidFill>
                  <a:srgbClr val="F7941D"/>
                </a:solidFill>
                <a:latin typeface="Raleway"/>
                <a:ea typeface="Raleway"/>
                <a:cs typeface="Raleway"/>
                <a:sym typeface="Raleway"/>
              </a:rPr>
              <a:t> for upper grades with district leadership</a:t>
            </a:r>
            <a:endParaRPr sz="1500">
              <a:solidFill>
                <a:srgbClr val="F7941D"/>
              </a:solidFill>
              <a:latin typeface="Raleway"/>
              <a:ea typeface="Raleway"/>
              <a:cs typeface="Raleway"/>
              <a:sym typeface="Raleway"/>
            </a:endParaRPr>
          </a:p>
          <a:p>
            <a:pPr marL="457200" lvl="0" indent="-323850" rtl="0">
              <a:lnSpc>
                <a:spcPct val="115000"/>
              </a:lnSpc>
              <a:spcBef>
                <a:spcPts val="0"/>
              </a:spcBef>
              <a:spcAft>
                <a:spcPts val="0"/>
              </a:spcAft>
              <a:buClr>
                <a:srgbClr val="F7941D"/>
              </a:buClr>
              <a:buSzPts val="1500"/>
              <a:buFont typeface="Raleway"/>
              <a:buChar char="●"/>
            </a:pPr>
            <a:r>
              <a:rPr lang="en" sz="1500">
                <a:solidFill>
                  <a:srgbClr val="F7941D"/>
                </a:solidFill>
                <a:latin typeface="Raleway"/>
                <a:ea typeface="Raleway"/>
                <a:cs typeface="Raleway"/>
                <a:sym typeface="Raleway"/>
              </a:rPr>
              <a:t>In Ottawa, a teacher celebrated the end of the year-long program with </a:t>
            </a:r>
            <a:r>
              <a:rPr lang="en" sz="1500" b="1">
                <a:solidFill>
                  <a:srgbClr val="F7941D"/>
                </a:solidFill>
                <a:latin typeface="Raleway"/>
                <a:ea typeface="Raleway"/>
                <a:cs typeface="Raleway"/>
                <a:sym typeface="Raleway"/>
              </a:rPr>
              <a:t>cupcakes </a:t>
            </a:r>
            <a:endParaRPr sz="1500" b="1">
              <a:solidFill>
                <a:srgbClr val="F7941D"/>
              </a:solidFill>
              <a:latin typeface="Raleway"/>
              <a:ea typeface="Raleway"/>
              <a:cs typeface="Raleway"/>
              <a:sym typeface="Raleway"/>
            </a:endParaRPr>
          </a:p>
        </p:txBody>
      </p:sp>
      <p:sp>
        <p:nvSpPr>
          <p:cNvPr id="762" name="Shape 76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dirty="0"/>
              <a:t>Resources</a:t>
            </a:r>
            <a:endParaRPr sz="2600" b="1" dirty="0"/>
          </a:p>
        </p:txBody>
      </p:sp>
      <p:pic>
        <p:nvPicPr>
          <p:cNvPr id="5" name="Picture 4">
            <a:extLst>
              <a:ext uri="{FF2B5EF4-FFF2-40B4-BE49-F238E27FC236}">
                <a16:creationId xmlns:a16="http://schemas.microsoft.com/office/drawing/2014/main" id="{215B1EB0-07BA-4C21-8CCC-D882E82D15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2701" y="1098225"/>
            <a:ext cx="2609747" cy="1967196"/>
          </a:xfrm>
          <a:prstGeom prst="rect">
            <a:avLst/>
          </a:prstGeom>
        </p:spPr>
      </p:pic>
      <p:pic>
        <p:nvPicPr>
          <p:cNvPr id="7" name="Picture 6">
            <a:extLst>
              <a:ext uri="{FF2B5EF4-FFF2-40B4-BE49-F238E27FC236}">
                <a16:creationId xmlns:a16="http://schemas.microsoft.com/office/drawing/2014/main" id="{5B9FB3C7-A7FD-470C-A89D-284FCA294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2701" y="3206150"/>
            <a:ext cx="2609747" cy="173939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Shape 766"/>
          <p:cNvSpPr txBox="1">
            <a:spLocks noGrp="1"/>
          </p:cNvSpPr>
          <p:nvPr>
            <p:ph type="title"/>
          </p:nvPr>
        </p:nvSpPr>
        <p:spPr>
          <a:xfrm>
            <a:off x="1325065" y="593928"/>
            <a:ext cx="7030500" cy="999300"/>
          </a:xfrm>
          <a:prstGeom prst="rect">
            <a:avLst/>
          </a:prstGeom>
        </p:spPr>
        <p:txBody>
          <a:bodyPr spcFirstLastPara="1" wrap="square" lIns="91425" tIns="91425" rIns="91425" bIns="91425" anchor="t" anchorCtr="0">
            <a:noAutofit/>
          </a:bodyPr>
          <a:lstStyle/>
          <a:p>
            <a:pPr lvl="0"/>
            <a:r>
              <a:rPr lang="en" dirty="0"/>
              <a:t>Resources &amp; Collaboration Tools</a:t>
            </a:r>
            <a:endParaRPr dirty="0"/>
          </a:p>
        </p:txBody>
      </p:sp>
      <p:pic>
        <p:nvPicPr>
          <p:cNvPr id="12" name="Picture 11">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3910" y="2328862"/>
            <a:ext cx="3712028" cy="1719611"/>
          </a:xfrm>
          <a:prstGeom prst="rect">
            <a:avLst/>
          </a:prstGeom>
        </p:spPr>
      </p:pic>
      <p:sp>
        <p:nvSpPr>
          <p:cNvPr id="13" name="TextBox 12"/>
          <p:cNvSpPr txBox="1"/>
          <p:nvPr/>
        </p:nvSpPr>
        <p:spPr>
          <a:xfrm>
            <a:off x="602067" y="1461068"/>
            <a:ext cx="8186738" cy="568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nSpc>
                <a:spcPct val="115000"/>
              </a:lnSpc>
              <a:buClr>
                <a:srgbClr val="F7941D"/>
              </a:buClr>
              <a:buSzPts val="1300"/>
              <a:buFont typeface="Raleway"/>
              <a:buNone/>
              <a:defRPr>
                <a:solidFill>
                  <a:srgbClr val="F7941D"/>
                </a:solidFill>
                <a:latin typeface="Raleway"/>
                <a:ea typeface="Raleway"/>
                <a:cs typeface="Raleway"/>
                <a:sym typeface="Raleway"/>
              </a:defRPr>
            </a:lvl1pPr>
            <a:lvl2pPr marL="914400" indent="-298450">
              <a:lnSpc>
                <a:spcPct val="115000"/>
              </a:lnSpc>
              <a:spcBef>
                <a:spcPts val="1600"/>
              </a:spcBef>
              <a:buClr>
                <a:schemeClr val="dk2"/>
              </a:buClr>
              <a:buSzPts val="1100"/>
              <a:buFont typeface="Raleway"/>
              <a:buChar char="○"/>
              <a:defRPr sz="1100">
                <a:solidFill>
                  <a:schemeClr val="dk2"/>
                </a:solidFill>
                <a:latin typeface="Raleway"/>
                <a:ea typeface="Raleway"/>
                <a:cs typeface="Raleway"/>
                <a:sym typeface="Raleway"/>
              </a:defRPr>
            </a:lvl2pPr>
            <a:lvl3pPr marL="1371600" indent="-298450">
              <a:lnSpc>
                <a:spcPct val="115000"/>
              </a:lnSpc>
              <a:spcBef>
                <a:spcPts val="1600"/>
              </a:spcBef>
              <a:buClr>
                <a:schemeClr val="dk2"/>
              </a:buClr>
              <a:buSzPts val="1100"/>
              <a:buFont typeface="Raleway"/>
              <a:buChar char="■"/>
              <a:defRPr sz="1100">
                <a:solidFill>
                  <a:schemeClr val="dk2"/>
                </a:solidFill>
                <a:latin typeface="Raleway"/>
                <a:ea typeface="Raleway"/>
                <a:cs typeface="Raleway"/>
                <a:sym typeface="Raleway"/>
              </a:defRPr>
            </a:lvl3pPr>
            <a:lvl4pPr marL="1828800" indent="-298450">
              <a:lnSpc>
                <a:spcPct val="115000"/>
              </a:lnSpc>
              <a:spcBef>
                <a:spcPts val="1600"/>
              </a:spcBef>
              <a:buClr>
                <a:schemeClr val="dk2"/>
              </a:buClr>
              <a:buSzPts val="1100"/>
              <a:buFont typeface="Raleway"/>
              <a:buChar char="●"/>
              <a:defRPr sz="1100">
                <a:solidFill>
                  <a:schemeClr val="dk2"/>
                </a:solidFill>
                <a:latin typeface="Raleway"/>
                <a:ea typeface="Raleway"/>
                <a:cs typeface="Raleway"/>
                <a:sym typeface="Raleway"/>
              </a:defRPr>
            </a:lvl4pPr>
            <a:lvl5pPr marL="2286000" indent="-298450">
              <a:lnSpc>
                <a:spcPct val="115000"/>
              </a:lnSpc>
              <a:spcBef>
                <a:spcPts val="1600"/>
              </a:spcBef>
              <a:buClr>
                <a:schemeClr val="dk2"/>
              </a:buClr>
              <a:buSzPts val="1100"/>
              <a:buFont typeface="Raleway"/>
              <a:buChar char="○"/>
              <a:defRPr sz="1100">
                <a:solidFill>
                  <a:schemeClr val="dk2"/>
                </a:solidFill>
                <a:latin typeface="Raleway"/>
                <a:ea typeface="Raleway"/>
                <a:cs typeface="Raleway"/>
                <a:sym typeface="Raleway"/>
              </a:defRPr>
            </a:lvl5pPr>
            <a:lvl6pPr marL="2743200" indent="-298450">
              <a:lnSpc>
                <a:spcPct val="115000"/>
              </a:lnSpc>
              <a:spcBef>
                <a:spcPts val="1600"/>
              </a:spcBef>
              <a:buClr>
                <a:schemeClr val="dk2"/>
              </a:buClr>
              <a:buSzPts val="1100"/>
              <a:buFont typeface="Raleway"/>
              <a:buChar char="■"/>
              <a:defRPr sz="1100">
                <a:solidFill>
                  <a:schemeClr val="dk2"/>
                </a:solidFill>
                <a:latin typeface="Raleway"/>
                <a:ea typeface="Raleway"/>
                <a:cs typeface="Raleway"/>
                <a:sym typeface="Raleway"/>
              </a:defRPr>
            </a:lvl6pPr>
            <a:lvl7pPr marL="3200400" indent="-298450">
              <a:lnSpc>
                <a:spcPct val="115000"/>
              </a:lnSpc>
              <a:spcBef>
                <a:spcPts val="1600"/>
              </a:spcBef>
              <a:buClr>
                <a:schemeClr val="dk2"/>
              </a:buClr>
              <a:buSzPts val="1100"/>
              <a:buFont typeface="Raleway"/>
              <a:buChar char="●"/>
              <a:defRPr sz="1100">
                <a:solidFill>
                  <a:schemeClr val="dk2"/>
                </a:solidFill>
                <a:latin typeface="Raleway"/>
                <a:ea typeface="Raleway"/>
                <a:cs typeface="Raleway"/>
                <a:sym typeface="Raleway"/>
              </a:defRPr>
            </a:lvl7pPr>
            <a:lvl8pPr marL="3657600" indent="-298450">
              <a:lnSpc>
                <a:spcPct val="115000"/>
              </a:lnSpc>
              <a:spcBef>
                <a:spcPts val="1600"/>
              </a:spcBef>
              <a:buClr>
                <a:schemeClr val="dk2"/>
              </a:buClr>
              <a:buSzPts val="1100"/>
              <a:buFont typeface="Raleway"/>
              <a:buChar char="○"/>
              <a:defRPr sz="1100">
                <a:solidFill>
                  <a:schemeClr val="dk2"/>
                </a:solidFill>
                <a:latin typeface="Raleway"/>
                <a:ea typeface="Raleway"/>
                <a:cs typeface="Raleway"/>
                <a:sym typeface="Raleway"/>
              </a:defRPr>
            </a:lvl8pPr>
            <a:lvl9pPr marL="4114800" indent="-298450">
              <a:lnSpc>
                <a:spcPct val="115000"/>
              </a:lnSpc>
              <a:spcBef>
                <a:spcPts val="1600"/>
              </a:spcBef>
              <a:spcAft>
                <a:spcPts val="1600"/>
              </a:spcAft>
              <a:buClr>
                <a:schemeClr val="dk2"/>
              </a:buClr>
              <a:buSzPts val="1100"/>
              <a:buFont typeface="Raleway"/>
              <a:buChar char="■"/>
              <a:defRPr sz="1100">
                <a:solidFill>
                  <a:schemeClr val="dk2"/>
                </a:solidFill>
                <a:latin typeface="Raleway"/>
                <a:ea typeface="Raleway"/>
                <a:cs typeface="Raleway"/>
                <a:sym typeface="Raleway"/>
              </a:defRPr>
            </a:lvl9pPr>
          </a:lstStyle>
          <a:p>
            <a:r>
              <a:rPr lang="en-US" dirty="0"/>
              <a:t>Getting your students organized and ready for this </a:t>
            </a:r>
            <a:r>
              <a:rPr lang="en-US" b="1" dirty="0"/>
              <a:t>FREE</a:t>
            </a:r>
            <a:r>
              <a:rPr lang="en-US" dirty="0"/>
              <a:t> K-12 STEM competition can be done </a:t>
            </a:r>
            <a:r>
              <a:rPr lang="en-US" b="1" dirty="0"/>
              <a:t>easily</a:t>
            </a:r>
            <a:r>
              <a:rPr lang="en-US" dirty="0"/>
              <a:t> and </a:t>
            </a:r>
            <a:r>
              <a:rPr lang="en-US" b="1" dirty="0"/>
              <a:t>virtually</a:t>
            </a:r>
            <a:r>
              <a:rPr lang="en-US" dirty="0"/>
              <a:t> through the use of online tools such below.</a:t>
            </a:r>
          </a:p>
        </p:txBody>
      </p:sp>
      <p:pic>
        <p:nvPicPr>
          <p:cNvPr id="14" name="Picture 13">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07603" y="2217842"/>
            <a:ext cx="2010615" cy="1831356"/>
          </a:xfrm>
          <a:prstGeom prst="rect">
            <a:avLst/>
          </a:prstGeom>
        </p:spPr>
      </p:pic>
      <p:pic>
        <p:nvPicPr>
          <p:cNvPr id="15" name="Picture 14">
            <a:hlinkClick r:id="rId7"/>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275381" y="2217118"/>
            <a:ext cx="2302562" cy="1832804"/>
          </a:xfrm>
          <a:prstGeom prst="rect">
            <a:avLst/>
          </a:prstGeom>
        </p:spPr>
      </p:pic>
      <p:sp>
        <p:nvSpPr>
          <p:cNvPr id="16" name="Rectangle 15"/>
          <p:cNvSpPr/>
          <p:nvPr/>
        </p:nvSpPr>
        <p:spPr>
          <a:xfrm>
            <a:off x="1226878" y="4237098"/>
            <a:ext cx="6663707" cy="587853"/>
          </a:xfrm>
          <a:prstGeom prst="rect">
            <a:avLst/>
          </a:prstGeom>
          <a:noFill/>
          <a:ln>
            <a:noFill/>
          </a:ln>
        </p:spPr>
        <p:txBody>
          <a:bodyPr spcFirstLastPara="1" wrap="square" lIns="91425" tIns="91425" rIns="91425" bIns="91425" anchor="t" anchorCtr="0">
            <a:noAutofit/>
          </a:bodyPr>
          <a:lstStyle/>
          <a:p>
            <a:pPr>
              <a:lnSpc>
                <a:spcPct val="115000"/>
              </a:lnSpc>
              <a:buClr>
                <a:srgbClr val="F7941D"/>
              </a:buClr>
              <a:buSzPts val="1300"/>
              <a:buFont typeface="Raleway"/>
              <a:buNone/>
            </a:pPr>
            <a:r>
              <a:rPr lang="en-US" altLang="en-US" dirty="0">
                <a:solidFill>
                  <a:srgbClr val="F7941D"/>
                </a:solidFill>
                <a:latin typeface="Raleway"/>
                <a:ea typeface="Raleway"/>
                <a:cs typeface="Raleway"/>
                <a:sym typeface="Raleway"/>
              </a:rPr>
              <a:t>Are you overwhelmed in this school year? Have questions or want to know tips on how to introduce to your classroom and how to get started virtual teams? </a:t>
            </a:r>
          </a:p>
          <a:p>
            <a:pPr>
              <a:lnSpc>
                <a:spcPct val="115000"/>
              </a:lnSpc>
              <a:buClr>
                <a:srgbClr val="F7941D"/>
              </a:buClr>
              <a:buSzPts val="1300"/>
              <a:buFont typeface="Raleway"/>
              <a:buNone/>
            </a:pPr>
            <a:r>
              <a:rPr lang="en-US" altLang="en-US" dirty="0">
                <a:solidFill>
                  <a:srgbClr val="F7941D"/>
                </a:solidFill>
                <a:latin typeface="Raleway"/>
                <a:ea typeface="Raleway"/>
                <a:cs typeface="Raleway"/>
                <a:sym typeface="Raleway"/>
              </a:rPr>
              <a:t>Email to: </a:t>
            </a:r>
            <a:r>
              <a:rPr lang="en-US" altLang="en-US" b="1" dirty="0">
                <a:solidFill>
                  <a:srgbClr val="F7941D"/>
                </a:solidFill>
                <a:latin typeface="Raleway"/>
                <a:ea typeface="Raleway"/>
                <a:cs typeface="Raleway"/>
                <a:sym typeface="Raleway"/>
              </a:rPr>
              <a:t>exploravision@nsta.org</a:t>
            </a:r>
          </a:p>
        </p:txBody>
      </p:sp>
    </p:spTree>
    <p:extLst>
      <p:ext uri="{BB962C8B-B14F-4D97-AF65-F5344CB8AC3E}">
        <p14:creationId xmlns:p14="http://schemas.microsoft.com/office/powerpoint/2010/main" val="3640058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Resources &amp; Social Media</a:t>
            </a:r>
            <a:endParaRPr dirty="0"/>
          </a:p>
        </p:txBody>
      </p:sp>
      <p:sp>
        <p:nvSpPr>
          <p:cNvPr id="768" name="Shape 768"/>
          <p:cNvSpPr txBox="1">
            <a:spLocks noGrp="1"/>
          </p:cNvSpPr>
          <p:nvPr>
            <p:ph type="body" idx="1"/>
          </p:nvPr>
        </p:nvSpPr>
        <p:spPr>
          <a:xfrm>
            <a:off x="1158225" y="1226990"/>
            <a:ext cx="4527800" cy="2541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dirty="0"/>
              <a:t>Search #ExploraVision on Twitter, Facebook and Instagram to get </a:t>
            </a:r>
            <a:r>
              <a:rPr lang="en-US" sz="1400" dirty="0"/>
              <a:t>insight of the program, how other teachers are using and motivating students</a:t>
            </a:r>
            <a:endParaRPr sz="1400" dirty="0"/>
          </a:p>
          <a:p>
            <a:pPr marL="0" lvl="0" indent="0" rtl="0">
              <a:spcBef>
                <a:spcPts val="1600"/>
              </a:spcBef>
              <a:spcAft>
                <a:spcPts val="0"/>
              </a:spcAft>
              <a:buNone/>
            </a:pPr>
            <a:r>
              <a:rPr lang="en" sz="1400" dirty="0"/>
              <a:t>You will see cool photos and videos from our ExploraVision team as well as teachers chronicling their teams’ projects over the school year. </a:t>
            </a:r>
            <a:endParaRPr sz="1400" dirty="0"/>
          </a:p>
          <a:p>
            <a:pPr marL="0" lvl="0" indent="0" rtl="0">
              <a:spcBef>
                <a:spcPts val="1600"/>
              </a:spcBef>
              <a:buNone/>
            </a:pPr>
            <a:r>
              <a:rPr lang="en" sz="1400" dirty="0"/>
              <a:t>Follow Toshiba on social media for program updates and inspiration!</a:t>
            </a:r>
          </a:p>
          <a:p>
            <a:pPr marL="0" lvl="0" indent="0" rtl="0">
              <a:spcBef>
                <a:spcPts val="1600"/>
              </a:spcBef>
              <a:spcAft>
                <a:spcPts val="1600"/>
              </a:spcAft>
              <a:buNone/>
            </a:pPr>
            <a:r>
              <a:rPr lang="en" sz="1400" b="1" dirty="0"/>
              <a:t>Join out community!</a:t>
            </a:r>
          </a:p>
        </p:txBody>
      </p:sp>
      <p:sp>
        <p:nvSpPr>
          <p:cNvPr id="770" name="Shape 770"/>
          <p:cNvSpPr txBox="1"/>
          <p:nvPr/>
        </p:nvSpPr>
        <p:spPr>
          <a:xfrm>
            <a:off x="497375" y="4620600"/>
            <a:ext cx="6088200" cy="6753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dirty="0">
                <a:solidFill>
                  <a:srgbClr val="80CCB2"/>
                </a:solidFill>
                <a:latin typeface="Raleway"/>
                <a:ea typeface="Raleway"/>
                <a:cs typeface="Raleway"/>
                <a:sym typeface="Raleway"/>
              </a:rPr>
              <a:t>@ToshibaAmerica | ToshibaAmerica | @toshiba_STEMeducation </a:t>
            </a:r>
            <a:endParaRPr dirty="0">
              <a:solidFill>
                <a:srgbClr val="80CCB2"/>
              </a:solidFill>
              <a:latin typeface="Raleway"/>
              <a:ea typeface="Raleway"/>
              <a:cs typeface="Raleway"/>
              <a:sym typeface="Raleway"/>
            </a:endParaRPr>
          </a:p>
        </p:txBody>
      </p:sp>
      <p:pic>
        <p:nvPicPr>
          <p:cNvPr id="771" name="Shape 77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29150" y="4180825"/>
            <a:ext cx="439775" cy="439775"/>
          </a:xfrm>
          <a:prstGeom prst="rect">
            <a:avLst/>
          </a:prstGeom>
          <a:noFill/>
          <a:ln>
            <a:noFill/>
          </a:ln>
        </p:spPr>
      </p:pic>
      <p:pic>
        <p:nvPicPr>
          <p:cNvPr id="772" name="Shape 77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403300" y="4180823"/>
            <a:ext cx="439775" cy="439775"/>
          </a:xfrm>
          <a:prstGeom prst="rect">
            <a:avLst/>
          </a:prstGeom>
          <a:noFill/>
          <a:ln>
            <a:noFill/>
          </a:ln>
        </p:spPr>
      </p:pic>
      <p:pic>
        <p:nvPicPr>
          <p:cNvPr id="773" name="Shape 77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054994" y="4222025"/>
            <a:ext cx="439775" cy="357379"/>
          </a:xfrm>
          <a:prstGeom prst="rect">
            <a:avLst/>
          </a:prstGeom>
          <a:noFill/>
          <a:ln>
            <a:noFill/>
          </a:ln>
        </p:spPr>
      </p:pic>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86025" y="1224519"/>
            <a:ext cx="3033476" cy="33960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lvl="0"/>
            <a:r>
              <a:rPr lang="en" dirty="0"/>
              <a:t>Why ExploraVision?</a:t>
            </a:r>
            <a:endParaRPr dirty="0"/>
          </a:p>
        </p:txBody>
      </p:sp>
      <p:sp>
        <p:nvSpPr>
          <p:cNvPr id="570" name="Shape 570"/>
          <p:cNvSpPr txBox="1">
            <a:spLocks noGrp="1"/>
          </p:cNvSpPr>
          <p:nvPr>
            <p:ph type="body" idx="1"/>
          </p:nvPr>
        </p:nvSpPr>
        <p:spPr>
          <a:xfrm>
            <a:off x="6533074" y="2312400"/>
            <a:ext cx="2397169" cy="1033915"/>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400" dirty="0"/>
              <a:t>Why </a:t>
            </a:r>
            <a:r>
              <a:rPr lang="en" sz="1400" b="1" dirty="0"/>
              <a:t>Bill Nye the Science Guy </a:t>
            </a:r>
            <a:r>
              <a:rPr lang="en" sz="1400" dirty="0"/>
              <a:t>loves ExploraVision and his advice for students </a:t>
            </a:r>
            <a:endParaRPr sz="1400" u="sng" dirty="0"/>
          </a:p>
        </p:txBody>
      </p:sp>
      <p:pic>
        <p:nvPicPr>
          <p:cNvPr id="2" name="Picture 1">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86626" y="1542614"/>
            <a:ext cx="5271220" cy="2994485"/>
          </a:xfrm>
          <a:prstGeom prst="rect">
            <a:avLst/>
          </a:prstGeom>
        </p:spPr>
      </p:pic>
    </p:spTree>
    <p:extLst>
      <p:ext uri="{BB962C8B-B14F-4D97-AF65-F5344CB8AC3E}">
        <p14:creationId xmlns:p14="http://schemas.microsoft.com/office/powerpoint/2010/main" val="38305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lvl="0"/>
            <a:r>
              <a:rPr lang="en" dirty="0"/>
              <a:t>Why ExploraVision?</a:t>
            </a:r>
            <a:endParaRPr dirty="0"/>
          </a:p>
        </p:txBody>
      </p:sp>
      <p:sp>
        <p:nvSpPr>
          <p:cNvPr id="570" name="Shape 570"/>
          <p:cNvSpPr txBox="1">
            <a:spLocks noGrp="1"/>
          </p:cNvSpPr>
          <p:nvPr>
            <p:ph type="body" idx="1"/>
          </p:nvPr>
        </p:nvSpPr>
        <p:spPr>
          <a:xfrm>
            <a:off x="6139543" y="2125684"/>
            <a:ext cx="2605732" cy="1330036"/>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400" dirty="0"/>
              <a:t>The impact </a:t>
            </a:r>
            <a:r>
              <a:rPr lang="en" sz="1400" b="1" dirty="0"/>
              <a:t>ExploraVision</a:t>
            </a:r>
            <a:r>
              <a:rPr lang="en" sz="1400" dirty="0"/>
              <a:t> made and the </a:t>
            </a:r>
            <a:r>
              <a:rPr lang="en" sz="1400" b="1" dirty="0"/>
              <a:t>applicable</a:t>
            </a:r>
            <a:r>
              <a:rPr lang="en" sz="1400" dirty="0"/>
              <a:t> </a:t>
            </a:r>
            <a:r>
              <a:rPr lang="en" sz="1400" b="1" dirty="0"/>
              <a:t>skills</a:t>
            </a:r>
            <a:r>
              <a:rPr lang="en" sz="1400" dirty="0"/>
              <a:t> the </a:t>
            </a:r>
            <a:r>
              <a:rPr lang="en" sz="1400" b="1" dirty="0"/>
              <a:t>alumni</a:t>
            </a:r>
            <a:r>
              <a:rPr lang="en" sz="1400" dirty="0"/>
              <a:t> have learned from ExploraVision.</a:t>
            </a:r>
            <a:endParaRPr sz="1400" u="sng" dirty="0"/>
          </a:p>
        </p:txBody>
      </p:sp>
      <p:pic>
        <p:nvPicPr>
          <p:cNvPr id="3" name="Picture 2">
            <a:hlinkClick r:id="rId3"/>
            <a:extLst>
              <a:ext uri="{FF2B5EF4-FFF2-40B4-BE49-F238E27FC236}">
                <a16:creationId xmlns:a16="http://schemas.microsoft.com/office/drawing/2014/main" id="{7F3681AE-0AEE-439D-A639-D94FABA7613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63779" y="1496289"/>
            <a:ext cx="4880759" cy="2755077"/>
          </a:xfrm>
          <a:prstGeom prst="rect">
            <a:avLst/>
          </a:prstGeom>
        </p:spPr>
      </p:pic>
    </p:spTree>
    <p:extLst>
      <p:ext uri="{BB962C8B-B14F-4D97-AF65-F5344CB8AC3E}">
        <p14:creationId xmlns:p14="http://schemas.microsoft.com/office/powerpoint/2010/main" val="354469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lvl="0"/>
            <a:r>
              <a:rPr lang="en" dirty="0"/>
              <a:t>How you can incorporate in your classroom?</a:t>
            </a:r>
            <a:endParaRPr dirty="0"/>
          </a:p>
        </p:txBody>
      </p:sp>
      <p:sp>
        <p:nvSpPr>
          <p:cNvPr id="570" name="Shape 570"/>
          <p:cNvSpPr txBox="1"/>
          <p:nvPr/>
        </p:nvSpPr>
        <p:spPr>
          <a:xfrm>
            <a:off x="6426738" y="2216706"/>
            <a:ext cx="2212200" cy="1834299"/>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200" dirty="0">
                <a:solidFill>
                  <a:srgbClr val="F7941D"/>
                </a:solidFill>
                <a:latin typeface="Raleway"/>
                <a:ea typeface="Raleway"/>
                <a:cs typeface="Raleway"/>
                <a:sym typeface="Raleway"/>
              </a:rPr>
              <a:t>How does she engage her high school students in ExploraVision? Learn from a multi-awards winning coach, Mrs. Cynthia Smyser, who uses our program to encourage her students to enrich them</a:t>
            </a:r>
            <a:endParaRPr sz="1200" u="sng" dirty="0">
              <a:solidFill>
                <a:srgbClr val="F7941D"/>
              </a:solidFill>
              <a:latin typeface="Raleway"/>
              <a:ea typeface="Raleway"/>
              <a:cs typeface="Raleway"/>
              <a:sym typeface="Raleway"/>
            </a:endParaRPr>
          </a:p>
        </p:txBody>
      </p:sp>
      <p:pic>
        <p:nvPicPr>
          <p:cNvPr id="3" name="Picture 2">
            <a:hlinkClick r:id="rId3"/>
            <a:extLst>
              <a:ext uri="{FF2B5EF4-FFF2-40B4-BE49-F238E27FC236}">
                <a16:creationId xmlns:a16="http://schemas.microsoft.com/office/drawing/2014/main" id="{5542549E-E80D-4496-98AB-3BE901425B4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53787" y="1769423"/>
            <a:ext cx="4857008" cy="28144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How you can incorporate in your classroom?</a:t>
            </a:r>
            <a:endParaRPr dirty="0"/>
          </a:p>
        </p:txBody>
      </p:sp>
      <p:sp>
        <p:nvSpPr>
          <p:cNvPr id="570" name="Shape 570"/>
          <p:cNvSpPr txBox="1"/>
          <p:nvPr/>
        </p:nvSpPr>
        <p:spPr>
          <a:xfrm>
            <a:off x="6377050" y="2106143"/>
            <a:ext cx="2517568" cy="1827904"/>
          </a:xfrm>
          <a:prstGeom prst="rect">
            <a:avLst/>
          </a:prstGeom>
          <a:noFill/>
          <a:ln>
            <a:noFill/>
          </a:ln>
        </p:spPr>
        <p:txBody>
          <a:bodyPr spcFirstLastPara="1" wrap="square" lIns="91425" tIns="91425" rIns="91425" bIns="91425" anchor="t" anchorCtr="0">
            <a:noAutofit/>
          </a:bodyPr>
          <a:lstStyle/>
          <a:p>
            <a:pPr lvl="0">
              <a:lnSpc>
                <a:spcPct val="115000"/>
              </a:lnSpc>
              <a:spcAft>
                <a:spcPts val="1600"/>
              </a:spcAft>
            </a:pPr>
            <a:r>
              <a:rPr lang="en" sz="1200" dirty="0">
                <a:solidFill>
                  <a:srgbClr val="F7941D"/>
                </a:solidFill>
                <a:latin typeface="Raleway"/>
                <a:ea typeface="Raleway"/>
                <a:cs typeface="Raleway"/>
                <a:sym typeface="Raleway"/>
              </a:rPr>
              <a:t>How do he engage his students in ExploraVision? Mr. </a:t>
            </a:r>
            <a:r>
              <a:rPr lang="en-US" sz="1200" dirty="0" err="1">
                <a:solidFill>
                  <a:srgbClr val="F7941D"/>
                </a:solidFill>
                <a:latin typeface="Raleway"/>
                <a:ea typeface="Raleway"/>
                <a:cs typeface="Raleway"/>
                <a:sym typeface="Raleway"/>
              </a:rPr>
              <a:t>Huy</a:t>
            </a:r>
            <a:r>
              <a:rPr lang="en-US" sz="1200" dirty="0">
                <a:solidFill>
                  <a:srgbClr val="F7941D"/>
                </a:solidFill>
                <a:latin typeface="Raleway"/>
                <a:ea typeface="Raleway"/>
                <a:cs typeface="Raleway"/>
                <a:sym typeface="Raleway"/>
              </a:rPr>
              <a:t> Pham </a:t>
            </a:r>
            <a:r>
              <a:rPr lang="en" sz="1200" dirty="0">
                <a:solidFill>
                  <a:srgbClr val="F7941D"/>
                </a:solidFill>
                <a:latin typeface="Raleway"/>
                <a:ea typeface="Raleway"/>
                <a:cs typeface="Raleway"/>
                <a:sym typeface="Raleway"/>
              </a:rPr>
              <a:t>who uses the program to encourage his students in the immigrant community to build critical-thinking, communication, and collaboration skills, and unleash their creativity.</a:t>
            </a:r>
            <a:endParaRPr sz="1200" u="sng" dirty="0">
              <a:solidFill>
                <a:srgbClr val="F7941D"/>
              </a:solidFill>
              <a:latin typeface="Raleway"/>
              <a:ea typeface="Raleway"/>
              <a:cs typeface="Raleway"/>
              <a:sym typeface="Raleway"/>
            </a:endParaRPr>
          </a:p>
        </p:txBody>
      </p:sp>
      <p:pic>
        <p:nvPicPr>
          <p:cNvPr id="4" name="Picture 3">
            <a:hlinkClick r:id="rId3"/>
            <a:extLst>
              <a:ext uri="{FF2B5EF4-FFF2-40B4-BE49-F238E27FC236}">
                <a16:creationId xmlns:a16="http://schemas.microsoft.com/office/drawing/2014/main" id="{E0358D57-B0E8-424A-91EC-5967BBC9F4A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03800" y="1597875"/>
            <a:ext cx="4857007" cy="2793208"/>
          </a:xfrm>
          <a:prstGeom prst="rect">
            <a:avLst/>
          </a:prstGeom>
        </p:spPr>
      </p:pic>
    </p:spTree>
    <p:extLst>
      <p:ext uri="{BB962C8B-B14F-4D97-AF65-F5344CB8AC3E}">
        <p14:creationId xmlns:p14="http://schemas.microsoft.com/office/powerpoint/2010/main" val="148423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lvl="0"/>
            <a:r>
              <a:rPr lang="en" dirty="0"/>
              <a:t>How can you incorporate in your classroom? </a:t>
            </a:r>
            <a:endParaRPr dirty="0"/>
          </a:p>
        </p:txBody>
      </p:sp>
      <p:sp>
        <p:nvSpPr>
          <p:cNvPr id="570" name="Shape 570"/>
          <p:cNvSpPr txBox="1">
            <a:spLocks noGrp="1"/>
          </p:cNvSpPr>
          <p:nvPr>
            <p:ph type="body" idx="1"/>
          </p:nvPr>
        </p:nvSpPr>
        <p:spPr>
          <a:xfrm>
            <a:off x="6533075" y="2312399"/>
            <a:ext cx="2212200" cy="1398363"/>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200" dirty="0"/>
              <a:t>How does </a:t>
            </a:r>
            <a:r>
              <a:rPr lang="en-US" sz="1200" dirty="0"/>
              <a:t>Ms. Laura </a:t>
            </a:r>
            <a:r>
              <a:rPr lang="en-US" sz="1200" dirty="0" err="1"/>
              <a:t>Laun</a:t>
            </a:r>
            <a:r>
              <a:rPr lang="en" sz="1200" dirty="0"/>
              <a:t>, a 7-9 teacher. engages her students and keep winning in ExploraVision? Learn from the coach uses the program and her advise,</a:t>
            </a:r>
            <a:endParaRPr sz="1200" u="sng" dirty="0"/>
          </a:p>
        </p:txBody>
      </p:sp>
      <p:pic>
        <p:nvPicPr>
          <p:cNvPr id="3" name="Picture 2">
            <a:extLst>
              <a:ext uri="{FF2B5EF4-FFF2-40B4-BE49-F238E27FC236}">
                <a16:creationId xmlns:a16="http://schemas.microsoft.com/office/drawing/2014/main" id="{7B102370-9973-4B3A-BAB0-058C5C24D8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03800" y="1663869"/>
            <a:ext cx="4976037" cy="2849525"/>
          </a:xfrm>
          <a:prstGeom prst="rect">
            <a:avLst/>
          </a:prstGeom>
        </p:spPr>
      </p:pic>
    </p:spTree>
    <p:extLst>
      <p:ext uri="{BB962C8B-B14F-4D97-AF65-F5344CB8AC3E}">
        <p14:creationId xmlns:p14="http://schemas.microsoft.com/office/powerpoint/2010/main" val="620409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1303800" y="598575"/>
            <a:ext cx="74877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Introducing Toshiba/NSTA ExploraVision</a:t>
            </a:r>
            <a:endParaRPr b="1"/>
          </a:p>
        </p:txBody>
      </p:sp>
      <p:sp>
        <p:nvSpPr>
          <p:cNvPr id="578" name="Shape 578"/>
          <p:cNvSpPr txBox="1">
            <a:spLocks noGrp="1"/>
          </p:cNvSpPr>
          <p:nvPr>
            <p:ph type="body" idx="1"/>
          </p:nvPr>
        </p:nvSpPr>
        <p:spPr>
          <a:xfrm>
            <a:off x="1075200" y="1151850"/>
            <a:ext cx="7487700" cy="25416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rgbClr val="F7941D"/>
              </a:buClr>
              <a:buSzPts val="1400"/>
              <a:buChar char="●"/>
            </a:pPr>
            <a:r>
              <a:rPr lang="en" sz="1400" dirty="0">
                <a:solidFill>
                  <a:srgbClr val="F7941D"/>
                </a:solidFill>
              </a:rPr>
              <a:t>ExploraVision is a STEM competition for K-12 students in the US and Canada </a:t>
            </a:r>
            <a:endParaRPr sz="1400" dirty="0">
              <a:solidFill>
                <a:srgbClr val="F7941D"/>
              </a:solidFill>
            </a:endParaRPr>
          </a:p>
          <a:p>
            <a:pPr marL="457200" lvl="0" indent="-317500" rtl="0">
              <a:spcBef>
                <a:spcPts val="0"/>
              </a:spcBef>
              <a:spcAft>
                <a:spcPts val="0"/>
              </a:spcAft>
              <a:buClr>
                <a:srgbClr val="F7941D"/>
              </a:buClr>
              <a:buSzPts val="1400"/>
              <a:buChar char="●"/>
            </a:pPr>
            <a:r>
              <a:rPr lang="en" sz="1400" dirty="0">
                <a:solidFill>
                  <a:srgbClr val="F7941D"/>
                </a:solidFill>
              </a:rPr>
              <a:t>It challenges students to </a:t>
            </a:r>
            <a:r>
              <a:rPr lang="en" sz="1400" b="1" dirty="0">
                <a:solidFill>
                  <a:srgbClr val="F7941D"/>
                </a:solidFill>
              </a:rPr>
              <a:t>think creatively</a:t>
            </a:r>
            <a:r>
              <a:rPr lang="en" sz="1400" dirty="0">
                <a:solidFill>
                  <a:srgbClr val="F7941D"/>
                </a:solidFill>
              </a:rPr>
              <a:t> yet </a:t>
            </a:r>
            <a:r>
              <a:rPr lang="en" sz="1400" b="1" dirty="0">
                <a:solidFill>
                  <a:srgbClr val="F7941D"/>
                </a:solidFill>
              </a:rPr>
              <a:t>collaboratively</a:t>
            </a:r>
            <a:r>
              <a:rPr lang="en" sz="1400" dirty="0">
                <a:solidFill>
                  <a:srgbClr val="F7941D"/>
                </a:solidFill>
              </a:rPr>
              <a:t> about current scientific research and technology</a:t>
            </a:r>
            <a:r>
              <a:rPr lang="en" sz="1400" dirty="0"/>
              <a:t> and its limitations</a:t>
            </a:r>
            <a:endParaRPr sz="1400" dirty="0">
              <a:solidFill>
                <a:srgbClr val="F7941D"/>
              </a:solidFill>
            </a:endParaRPr>
          </a:p>
          <a:p>
            <a:pPr marL="457200" lvl="0" indent="-317500" rtl="0">
              <a:spcBef>
                <a:spcPts val="0"/>
              </a:spcBef>
              <a:spcAft>
                <a:spcPts val="0"/>
              </a:spcAft>
              <a:buClr>
                <a:srgbClr val="F7941D"/>
              </a:buClr>
              <a:buSzPts val="1400"/>
              <a:buChar char="●"/>
            </a:pPr>
            <a:r>
              <a:rPr lang="en" sz="1400" dirty="0">
                <a:solidFill>
                  <a:srgbClr val="F7941D"/>
                </a:solidFill>
              </a:rPr>
              <a:t>Teams of 2-4 research an existing technology and </a:t>
            </a:r>
            <a:r>
              <a:rPr lang="en" sz="1400" b="1" dirty="0">
                <a:solidFill>
                  <a:srgbClr val="F7941D"/>
                </a:solidFill>
              </a:rPr>
              <a:t>envision what that technology might look like </a:t>
            </a:r>
            <a:r>
              <a:rPr lang="en" sz="1400" b="1" dirty="0"/>
              <a:t>10</a:t>
            </a:r>
            <a:r>
              <a:rPr lang="en" sz="1400" b="1" dirty="0">
                <a:solidFill>
                  <a:srgbClr val="F7941D"/>
                </a:solidFill>
              </a:rPr>
              <a:t> or more years in the future</a:t>
            </a:r>
            <a:endParaRPr sz="1400" b="1" dirty="0">
              <a:solidFill>
                <a:srgbClr val="F7941D"/>
              </a:solidFill>
            </a:endParaRPr>
          </a:p>
          <a:p>
            <a:pPr marL="457200" lvl="0" indent="-317500" rtl="0">
              <a:spcBef>
                <a:spcPts val="0"/>
              </a:spcBef>
              <a:spcAft>
                <a:spcPts val="0"/>
              </a:spcAft>
              <a:buClr>
                <a:srgbClr val="F7941D"/>
              </a:buClr>
              <a:buSzPts val="1400"/>
              <a:buChar char="●"/>
            </a:pPr>
            <a:r>
              <a:rPr lang="en" sz="1400" dirty="0">
                <a:solidFill>
                  <a:srgbClr val="F7941D"/>
                </a:solidFill>
              </a:rPr>
              <a:t>Teams then identify what scientific “breakthroughs” are required for their idea to become a reality and </a:t>
            </a:r>
            <a:r>
              <a:rPr lang="en" sz="1400" b="1" dirty="0">
                <a:solidFill>
                  <a:srgbClr val="F7941D"/>
                </a:solidFill>
              </a:rPr>
              <a:t>describe the consequences</a:t>
            </a:r>
            <a:r>
              <a:rPr lang="en" sz="1400" dirty="0">
                <a:solidFill>
                  <a:srgbClr val="F7941D"/>
                </a:solidFill>
              </a:rPr>
              <a:t> that technology may have on society</a:t>
            </a:r>
            <a:endParaRPr sz="1400" dirty="0">
              <a:solidFill>
                <a:srgbClr val="F7941D"/>
              </a:solidFill>
            </a:endParaRPr>
          </a:p>
          <a:p>
            <a:pPr marL="457200" lvl="0" indent="-317500" rtl="0">
              <a:spcBef>
                <a:spcPts val="0"/>
              </a:spcBef>
              <a:spcAft>
                <a:spcPts val="0"/>
              </a:spcAft>
              <a:buClr>
                <a:srgbClr val="F7941D"/>
              </a:buClr>
              <a:buSzPts val="1400"/>
              <a:buChar char="●"/>
            </a:pPr>
            <a:r>
              <a:rPr lang="en" sz="1400" dirty="0">
                <a:solidFill>
                  <a:srgbClr val="F7941D"/>
                </a:solidFill>
              </a:rPr>
              <a:t>Teams then </a:t>
            </a:r>
            <a:r>
              <a:rPr lang="en" sz="1400" b="1" dirty="0">
                <a:solidFill>
                  <a:srgbClr val="F7941D"/>
                </a:solidFill>
              </a:rPr>
              <a:t>write an online research paper and create </a:t>
            </a:r>
            <a:r>
              <a:rPr lang="en" sz="1400" b="1" dirty="0"/>
              <a:t>sample</a:t>
            </a:r>
            <a:r>
              <a:rPr lang="en" sz="1400" b="1" dirty="0">
                <a:solidFill>
                  <a:srgbClr val="F7941D"/>
                </a:solidFill>
              </a:rPr>
              <a:t> </a:t>
            </a:r>
            <a:r>
              <a:rPr lang="en" sz="1400" b="1" dirty="0"/>
              <a:t>web pages</a:t>
            </a:r>
            <a:r>
              <a:rPr lang="en" sz="1400" dirty="0">
                <a:solidFill>
                  <a:srgbClr val="F7941D"/>
                </a:solidFill>
              </a:rPr>
              <a:t> to describe their invention</a:t>
            </a:r>
            <a:endParaRPr sz="1400" dirty="0">
              <a:solidFill>
                <a:srgbClr val="F7941D"/>
              </a:solidFill>
            </a:endParaRPr>
          </a:p>
          <a:p>
            <a:pPr lvl="0" indent="-317500">
              <a:buSzPts val="1400"/>
            </a:pPr>
            <a:r>
              <a:rPr lang="en" sz="1400" dirty="0">
                <a:solidFill>
                  <a:srgbClr val="F7941D"/>
                </a:solidFill>
              </a:rPr>
              <a:t>Finalists then </a:t>
            </a:r>
            <a:r>
              <a:rPr lang="en" sz="1400" b="1" dirty="0"/>
              <a:t>develop a prototype </a:t>
            </a:r>
            <a:r>
              <a:rPr lang="en" sz="1400" dirty="0"/>
              <a:t>and </a:t>
            </a:r>
            <a:r>
              <a:rPr lang="en" sz="1400" b="1" dirty="0">
                <a:solidFill>
                  <a:srgbClr val="F7941D"/>
                </a:solidFill>
              </a:rPr>
              <a:t>build a website</a:t>
            </a:r>
            <a:r>
              <a:rPr lang="en" sz="1400" b="1" dirty="0"/>
              <a:t> </a:t>
            </a:r>
            <a:r>
              <a:rPr lang="en" sz="1400" dirty="0"/>
              <a:t>and</a:t>
            </a:r>
            <a:r>
              <a:rPr lang="en" sz="1400" b="1" dirty="0"/>
              <a:t> online live presentation to the judges</a:t>
            </a:r>
            <a:r>
              <a:rPr lang="en" sz="1400" b="1" dirty="0">
                <a:solidFill>
                  <a:srgbClr val="F7941D"/>
                </a:solidFill>
              </a:rPr>
              <a:t> </a:t>
            </a:r>
            <a:r>
              <a:rPr lang="en" sz="1400" dirty="0">
                <a:solidFill>
                  <a:srgbClr val="F7941D"/>
                </a:solidFill>
              </a:rPr>
              <a:t>of their invention</a:t>
            </a:r>
            <a:endParaRPr sz="1400" dirty="0">
              <a:solidFill>
                <a:srgbClr val="F7941D"/>
              </a:solidFill>
            </a:endParaRPr>
          </a:p>
          <a:p>
            <a:pPr marL="457200" lvl="0" indent="-317500" rtl="0">
              <a:spcBef>
                <a:spcPts val="0"/>
              </a:spcBef>
              <a:spcAft>
                <a:spcPts val="0"/>
              </a:spcAft>
              <a:buClr>
                <a:srgbClr val="F7941D"/>
              </a:buClr>
              <a:buSzPts val="1400"/>
              <a:buChar char="●"/>
            </a:pPr>
            <a:r>
              <a:rPr lang="en" sz="1400" dirty="0">
                <a:solidFill>
                  <a:srgbClr val="F7941D"/>
                </a:solidFill>
              </a:rPr>
              <a:t>ExploraVision is more than a science fair or a competition—it lets you </a:t>
            </a:r>
            <a:r>
              <a:rPr lang="en" sz="1400" b="1" dirty="0">
                <a:solidFill>
                  <a:srgbClr val="F7941D"/>
                </a:solidFill>
              </a:rPr>
              <a:t>dream big </a:t>
            </a:r>
            <a:r>
              <a:rPr lang="en" sz="1400" dirty="0">
                <a:solidFill>
                  <a:srgbClr val="F7941D"/>
                </a:solidFill>
              </a:rPr>
              <a:t>and </a:t>
            </a:r>
            <a:r>
              <a:rPr lang="en" sz="1400" b="1" dirty="0">
                <a:solidFill>
                  <a:srgbClr val="F7941D"/>
                </a:solidFill>
              </a:rPr>
              <a:t>solve a problem you care about</a:t>
            </a:r>
            <a:r>
              <a:rPr lang="en" sz="1400" dirty="0">
                <a:solidFill>
                  <a:srgbClr val="F7941D"/>
                </a:solidFill>
              </a:rPr>
              <a:t> using science!</a:t>
            </a:r>
            <a:endParaRPr sz="1400" b="1" dirty="0">
              <a:solidFill>
                <a:srgbClr val="F7941D"/>
              </a:solidFill>
            </a:endParaRPr>
          </a:p>
        </p:txBody>
      </p:sp>
      <p:pic>
        <p:nvPicPr>
          <p:cNvPr id="579" name="Shape 57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36100" y="4526750"/>
            <a:ext cx="834050" cy="514325"/>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TotalTime>
  <Words>4009</Words>
  <Application>Microsoft Office PowerPoint</Application>
  <PresentationFormat>On-screen Show (16:9)</PresentationFormat>
  <Paragraphs>289</Paragraphs>
  <Slides>32</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Raleway</vt:lpstr>
      <vt:lpstr>Nunito</vt:lpstr>
      <vt:lpstr>Arial</vt:lpstr>
      <vt:lpstr>Maven Pro</vt:lpstr>
      <vt:lpstr>Momentum</vt:lpstr>
      <vt:lpstr>Momentum</vt:lpstr>
      <vt:lpstr>Problem Solving and Critical Thinking Through Project-Based Learning</vt:lpstr>
      <vt:lpstr>Table of Contents</vt:lpstr>
      <vt:lpstr>What is ExploraVision?</vt:lpstr>
      <vt:lpstr>Why ExploraVision?</vt:lpstr>
      <vt:lpstr>Why ExploraVision?</vt:lpstr>
      <vt:lpstr>How you can incorporate in your classroom?</vt:lpstr>
      <vt:lpstr>How you can incorporate in your classroom?</vt:lpstr>
      <vt:lpstr>How can you incorporate in your classroom? </vt:lpstr>
      <vt:lpstr>Introducing Toshiba/NSTA ExploraVision</vt:lpstr>
      <vt:lpstr>Brainstorming: Solve Problems by Asking Questions</vt:lpstr>
      <vt:lpstr>Brainstorming: Inventors Who Solved Problems</vt:lpstr>
      <vt:lpstr>PowerPoint Presentation</vt:lpstr>
      <vt:lpstr>PowerPoint Presentation</vt:lpstr>
      <vt:lpstr>PowerPoint Presentation</vt:lpstr>
      <vt:lpstr>PowerPoint Presentation</vt:lpstr>
      <vt:lpstr>Research: Understanding Your Topic</vt:lpstr>
      <vt:lpstr>Past ExploraVision Winners, Grades 7-12</vt:lpstr>
      <vt:lpstr>Past ExploraVision Winners, Grades 7-9</vt:lpstr>
      <vt:lpstr>Past ExploraVision Winners, Grades 7-9</vt:lpstr>
      <vt:lpstr>Past ExploraVision Winners, Grades 10-12</vt:lpstr>
      <vt:lpstr>Past ExploraVision Winners, Grades 10-12</vt:lpstr>
      <vt:lpstr>Engineering Process for Problem Solving</vt:lpstr>
      <vt:lpstr>Components Required to Complete a Project </vt:lpstr>
      <vt:lpstr>Key Components: Breakthroughs, Design Process, and Consequences </vt:lpstr>
      <vt:lpstr>Summary and Sources: Abstract and Bibliography</vt:lpstr>
      <vt:lpstr>Communication: Website &amp; Online Live Presentation</vt:lpstr>
      <vt:lpstr>Judge Expectations</vt:lpstr>
      <vt:lpstr>Resources</vt:lpstr>
      <vt:lpstr>Resources</vt:lpstr>
      <vt:lpstr>Resources</vt:lpstr>
      <vt:lpstr>Resources &amp; Collaboration Tools</vt:lpstr>
      <vt:lpstr>Resources &amp;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Higher Education Through Project-Based Learning</dc:title>
  <dc:creator>Fischer, Mizuho (TAI)</dc:creator>
  <cp:lastModifiedBy>Fischer, Mizuho (TAI)</cp:lastModifiedBy>
  <cp:revision>59</cp:revision>
  <dcterms:modified xsi:type="dcterms:W3CDTF">2023-07-27T21:01:35Z</dcterms:modified>
</cp:coreProperties>
</file>