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8" r:id="rId3"/>
    <p:sldId id="283" r:id="rId4"/>
    <p:sldId id="281" r:id="rId5"/>
    <p:sldId id="282" r:id="rId6"/>
    <p:sldId id="257" r:id="rId7"/>
    <p:sldId id="260" r:id="rId8"/>
    <p:sldId id="262" r:id="rId9"/>
    <p:sldId id="264" r:id="rId10"/>
    <p:sldId id="288" r:id="rId11"/>
    <p:sldId id="289" r:id="rId12"/>
    <p:sldId id="308" r:id="rId13"/>
    <p:sldId id="310" r:id="rId14"/>
    <p:sldId id="309" r:id="rId15"/>
    <p:sldId id="268" r:id="rId16"/>
    <p:sldId id="286" r:id="rId17"/>
    <p:sldId id="287" r:id="rId18"/>
    <p:sldId id="270" r:id="rId19"/>
    <p:sldId id="272" r:id="rId20"/>
    <p:sldId id="301" r:id="rId21"/>
    <p:sldId id="302" r:id="rId22"/>
    <p:sldId id="291" r:id="rId23"/>
    <p:sldId id="299" r:id="rId24"/>
    <p:sldId id="298" r:id="rId25"/>
    <p:sldId id="297" r:id="rId26"/>
    <p:sldId id="296" r:id="rId27"/>
    <p:sldId id="30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493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DD757-36F3-46CB-A69E-BBB5FD980482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95F3D-7730-44C7-A7DB-3ACFD7F36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876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AFFB8-5B45-4C16-B9A2-3D855636FC8A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B1A71-1EFB-4940-A729-2C1680E3D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876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55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9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9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4124B8E-C1DA-4AEC-B42D-A9988A13FB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357" y="126477"/>
            <a:ext cx="1829950" cy="832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45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40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6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9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14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6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1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D3182-8D18-47A1-A50B-3C8F47466C49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978C-BD7D-4F72-8A5B-A2267BBC6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5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xploravision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loravision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xploravision@nsta.org" TargetMode="External"/><Relationship Id="rId2" Type="http://schemas.openxmlformats.org/officeDocument/2006/relationships/hyperlink" Target="http://www.exploravision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loravision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loravision.org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ploravision.org/project-format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ploravision.org/project-format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ploravision.org/project-format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ploravision.org/project-format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ploravision.org/project-format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loravision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loravision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1894" y="1737433"/>
            <a:ext cx="10348210" cy="23876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Toshiba/NSTA ExploraVision </a:t>
            </a:r>
            <a:b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4-6 Project Submission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71992"/>
            <a:ext cx="9144000" cy="1573966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Raleway" panose="020B0503030101060003" pitchFamily="34" charset="0"/>
                <a:cs typeface="Times New Roman" panose="02020603050405020304" pitchFamily="18" charset="0"/>
              </a:rPr>
              <a:t>Updated July, 2023 for the 2023-2024 Toshiba/NSTA ExploraVision Competition for Grades 4-6 student derived projects.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Raleway" panose="020B0503030101060003" pitchFamily="34" charset="0"/>
                <a:cs typeface="Times New Roman" panose="02020603050405020304" pitchFamily="18" charset="0"/>
              </a:rPr>
              <a:t>Please visit </a:t>
            </a:r>
            <a:r>
              <a:rPr lang="en-US" sz="2000" dirty="0">
                <a:latin typeface="Raleway" panose="020B0503030101060003" pitchFamily="34" charset="0"/>
                <a:cs typeface="Times New Roman" panose="02020603050405020304" pitchFamily="18" charset="0"/>
                <a:hlinkClick r:id="rId2"/>
              </a:rPr>
              <a:t>www.exploravision.org</a:t>
            </a:r>
            <a:r>
              <a:rPr lang="en-US" sz="2000" dirty="0">
                <a:latin typeface="Raleway" panose="020B0503030101060003" pitchFamily="34" charset="0"/>
                <a:cs typeface="Times New Roman" panose="02020603050405020304" pitchFamily="18" charset="0"/>
              </a:rPr>
              <a:t> for competition guidelines, rules and more information.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D4C62D-74F0-4B0D-8128-6BAFFEFFA7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361" y="558434"/>
            <a:ext cx="3844400" cy="1748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637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057775" y="1690688"/>
            <a:ext cx="6672263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Replace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text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If </a:t>
            </a: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you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not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need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this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page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delete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text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and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indicate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“N/A” </a:t>
            </a: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below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team’s vision for what this technology will be in the future, including scientific principles involved in developing the technology.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an image of the prototype within this section.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section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slides may be used and are included. Labeled Grades 4-6 Future Technology 1, 2, 3.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Technology – Slide 2 (optional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566737" y="1857375"/>
            <a:ext cx="4119563" cy="2555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</a:t>
            </a:r>
            <a:r>
              <a:rPr lang="en-US" sz="2800" b="1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lang="en-US" sz="2800" b="1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</a:p>
          <a:p>
            <a:pPr algn="ctr"/>
            <a:r>
              <a:rPr lang="en-US" sz="2800" b="1" dirty="0">
                <a:latin typeface="Raleway" panose="020B0503030101060003" pitchFamily="34" charset="0"/>
                <a:cs typeface="Times New Roman" panose="02020603050405020304" pitchFamily="18" charset="0"/>
              </a:rPr>
              <a:t>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optional</a:t>
            </a:r>
            <a:r>
              <a:rPr lang="en-US" sz="2800" b="1" dirty="0">
                <a:latin typeface="Raleway" panose="020B0503030101060003" pitchFamily="34" charset="0"/>
                <a:cs typeface="Times New Roman" panose="02020603050405020304" pitchFamily="18" charset="0"/>
              </a:rPr>
              <a:t>) 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2800" b="1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videos</a:t>
            </a:r>
            <a:r>
              <a:rPr lang="en-US" sz="2800" b="1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800" b="1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gifs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5</a:t>
            </a:r>
          </a:p>
        </p:txBody>
      </p:sp>
    </p:spTree>
    <p:extLst>
      <p:ext uri="{BB962C8B-B14F-4D97-AF65-F5344CB8AC3E}">
        <p14:creationId xmlns:p14="http://schemas.microsoft.com/office/powerpoint/2010/main" val="2404746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057775" y="1690688"/>
            <a:ext cx="6672263" cy="5004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text. If you do not need this page, delete text and indicate “N/A” below.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team’s vision for what this technology will be in the future, including scientific principles involved in developing the technology.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an image of the prototype within this section.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section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3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slides may be used and are included. Labeled Grades 4-6 Future Technology 1, 2, 3.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Technology – Slide 3 (optional)</a:t>
            </a:r>
          </a:p>
        </p:txBody>
      </p:sp>
      <p:sp>
        <p:nvSpPr>
          <p:cNvPr id="8" name="Rectangle 7"/>
          <p:cNvSpPr/>
          <p:nvPr/>
        </p:nvSpPr>
        <p:spPr>
          <a:xfrm>
            <a:off x="566737" y="1857375"/>
            <a:ext cx="4119563" cy="2555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image here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(optional) 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videos or gifs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6</a:t>
            </a:r>
          </a:p>
        </p:txBody>
      </p:sp>
    </p:spTree>
    <p:extLst>
      <p:ext uri="{BB962C8B-B14F-4D97-AF65-F5344CB8AC3E}">
        <p14:creationId xmlns:p14="http://schemas.microsoft.com/office/powerpoint/2010/main" val="1390159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057775" y="1663392"/>
            <a:ext cx="667226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text.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and describe breakthroughs that are necessary to make the future technology design a reality.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why this future technology doesn’t exist today.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one of your required breakthroughs and describe an investigation that would have to be planned and carried out to test your ExploraVision project.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possible, include the kind of data or measurements that would be collected in the investigation.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an image of the prototype within this section.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section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3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slides may be used and are included. Labeled Grades 4-6 Future Technology 1, 2, 3.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Breakthroughs– Slide 1  </a:t>
            </a:r>
          </a:p>
        </p:txBody>
      </p:sp>
      <p:sp>
        <p:nvSpPr>
          <p:cNvPr id="8" name="Rectangle 7"/>
          <p:cNvSpPr/>
          <p:nvPr/>
        </p:nvSpPr>
        <p:spPr>
          <a:xfrm>
            <a:off x="566737" y="1857375"/>
            <a:ext cx="4119563" cy="2555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image here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(optional) 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videos or gifs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7</a:t>
            </a:r>
          </a:p>
        </p:txBody>
      </p:sp>
    </p:spTree>
    <p:extLst>
      <p:ext uri="{BB962C8B-B14F-4D97-AF65-F5344CB8AC3E}">
        <p14:creationId xmlns:p14="http://schemas.microsoft.com/office/powerpoint/2010/main" val="127945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Breakthroughs– Slide 2 (optional)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82630" y="6526400"/>
            <a:ext cx="27432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8</a:t>
            </a:r>
          </a:p>
        </p:txBody>
      </p:sp>
      <p:sp>
        <p:nvSpPr>
          <p:cNvPr id="8" name="Rectangle 7"/>
          <p:cNvSpPr/>
          <p:nvPr/>
        </p:nvSpPr>
        <p:spPr>
          <a:xfrm>
            <a:off x="566737" y="1857375"/>
            <a:ext cx="4119563" cy="2555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image here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(optional) 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videos or gifs</a:t>
            </a:r>
          </a:p>
        </p:txBody>
      </p:sp>
      <p:sp>
        <p:nvSpPr>
          <p:cNvPr id="9" name="Rectangle 8"/>
          <p:cNvSpPr/>
          <p:nvPr/>
        </p:nvSpPr>
        <p:spPr>
          <a:xfrm>
            <a:off x="5057775" y="1663392"/>
            <a:ext cx="667226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text. If you do not need this page, delete text and indicate “N/A” below.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and describe breakthroughs that are necessary to make the future technology design a reality.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why this future technology doesn’t exist today.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one of your required breakthroughs and describe an investigation that would have to be planned and carried out to test your ExploraVision project.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possible, include the kind of data or measurements that would be collected in the investigation.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an image of the prototype within this section.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section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3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slides may be used and are included. Labeled Grades 4-6 Future Technology 1, 2, 3. </a:t>
            </a:r>
          </a:p>
        </p:txBody>
      </p:sp>
    </p:spTree>
    <p:extLst>
      <p:ext uri="{BB962C8B-B14F-4D97-AF65-F5344CB8AC3E}">
        <p14:creationId xmlns:p14="http://schemas.microsoft.com/office/powerpoint/2010/main" val="3369962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Breakthroughs– Slide 3 (optional) </a:t>
            </a:r>
          </a:p>
        </p:txBody>
      </p:sp>
      <p:sp>
        <p:nvSpPr>
          <p:cNvPr id="8" name="Rectangle 7"/>
          <p:cNvSpPr/>
          <p:nvPr/>
        </p:nvSpPr>
        <p:spPr>
          <a:xfrm>
            <a:off x="566737" y="1857375"/>
            <a:ext cx="4119563" cy="2555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Insert image here</a:t>
            </a:r>
          </a:p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(optional) </a:t>
            </a:r>
          </a:p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no videos or gifs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82630" y="6526400"/>
            <a:ext cx="27432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9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57775" y="1663392"/>
            <a:ext cx="667226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text. If you do not need this page, delete text and indicate “N/A” below.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and describe breakthroughs that are necessary to make the future technology design a reality.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why this future technology doesn’t exist today.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one of your required breakthroughs and describe an investigation that would have to be planned and carried out to test your ExploraVision project.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possible, include the kind of data or measurements that would be collected in the investigation.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an image of the prototype within this section.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section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3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slides may be used and are included. Labeled Grades 4-6 Future Technology 1, 2, 3. </a:t>
            </a:r>
          </a:p>
        </p:txBody>
      </p:sp>
    </p:spTree>
    <p:extLst>
      <p:ext uri="{BB962C8B-B14F-4D97-AF65-F5344CB8AC3E}">
        <p14:creationId xmlns:p14="http://schemas.microsoft.com/office/powerpoint/2010/main" val="2984031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Process – Slide 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891838" cy="5032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text.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three alternative ideas of features the team considered for their project. The ideas and features should be directly related to the project, not a list related to other projects submitted in previous years or by other participants.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why the team rejected each feature and idea in favor of the ones in the submitted technology.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how your future technology feature is better than the rejected design feature.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 to 3 slides may be used for this section and are clearly labeled. See style guide.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10</a:t>
            </a:r>
          </a:p>
        </p:txBody>
      </p:sp>
    </p:spTree>
    <p:extLst>
      <p:ext uri="{BB962C8B-B14F-4D97-AF65-F5344CB8AC3E}">
        <p14:creationId xmlns:p14="http://schemas.microsoft.com/office/powerpoint/2010/main" val="1699488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Process – Slide 2 (optional)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891838" cy="50323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text. If you do not need this page, delete text and indicate “N/A” below.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three alternative ideas of features the team considered for their project. The ideas and features should be directly related to the project, not a list related to other projects submitted in previous years or by other participants.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why the team rejected each feature and idea in favor of the ones in the submitted technology.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how your future technology feature is better than the rejected design feature.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 to 3 slides may be used for this section and are clearly labeled. See style guide.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11</a:t>
            </a:r>
          </a:p>
        </p:txBody>
      </p:sp>
    </p:spTree>
    <p:extLst>
      <p:ext uri="{BB962C8B-B14F-4D97-AF65-F5344CB8AC3E}">
        <p14:creationId xmlns:p14="http://schemas.microsoft.com/office/powerpoint/2010/main" val="1914260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Process – Slide 3 (optional)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891838" cy="50323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text. If you do not need this page, delete text and indicate “N/A” below.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three alternative ideas of features the team considered for their project. The ideas and features should be directly related to the project, not a list related to other projects submitted in previous years or by other participants.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why the team rejected each feature and idea in favor of the ones in the submitted technology.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how your future technology feature is better than the rejected design feature.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 to 3 slides may be used for this section and are clearly labeled. See style guide.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12</a:t>
            </a:r>
          </a:p>
        </p:txBody>
      </p:sp>
    </p:spTree>
    <p:extLst>
      <p:ext uri="{BB962C8B-B14F-4D97-AF65-F5344CB8AC3E}">
        <p14:creationId xmlns:p14="http://schemas.microsoft.com/office/powerpoint/2010/main" val="3041956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Consequences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08797" y="1690688"/>
            <a:ext cx="9849703" cy="2651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text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Recognizing that all technologies have positive and negative consequences, describe the potential positive and negative consequences of the new technology on society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13</a:t>
            </a:r>
          </a:p>
        </p:txBody>
      </p:sp>
    </p:spTree>
    <p:extLst>
      <p:ext uri="{BB962C8B-B14F-4D97-AF65-F5344CB8AC3E}">
        <p14:creationId xmlns:p14="http://schemas.microsoft.com/office/powerpoint/2010/main" val="4063457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Bibliography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08797" y="1690688"/>
            <a:ext cx="9849703" cy="26517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text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sources used in researching the chosen technology should be referenced in the Bibliography. Use as many slides needed for the bibliography section.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must be clearly labeled and include title, author, publisher, and copyright date.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www.exploravision.org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more information.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14</a:t>
            </a:r>
          </a:p>
        </p:txBody>
      </p:sp>
    </p:spTree>
    <p:extLst>
      <p:ext uri="{BB962C8B-B14F-4D97-AF65-F5344CB8AC3E}">
        <p14:creationId xmlns:p14="http://schemas.microsoft.com/office/powerpoint/2010/main" val="193181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4-6 Presentation Format Overview </a:t>
            </a:r>
            <a:endParaRPr lang="en-US" sz="4000" dirty="0">
              <a:latin typeface="Raleway" panose="020B0503030101060003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Raleway" panose="020B0503030101060003" pitchFamily="34" charset="0"/>
                <a:cs typeface="Arial" panose="020B0604020202020204" pitchFamily="34" charset="0"/>
              </a:rPr>
              <a:t>At the start of each section, you will find the following: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Raleway" panose="020B0503030101060003" pitchFamily="34" charset="0"/>
                <a:cs typeface="Arial" panose="020B0604020202020204" pitchFamily="34" charset="0"/>
              </a:rPr>
              <a:t>Detailed information and guidelines pertaining to that section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Raleway" panose="020B0503030101060003" pitchFamily="34" charset="0"/>
                <a:cs typeface="Arial" panose="020B0604020202020204" pitchFamily="34" charset="0"/>
              </a:rPr>
              <a:t>One slide must submitted for each section.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Raleway" panose="020B0503030101060003" pitchFamily="34" charset="0"/>
                <a:cs typeface="Arial" panose="020B0604020202020204" pitchFamily="34" charset="0"/>
              </a:rPr>
              <a:t>All slides are pre-formatted. Do not change the header titles or bottom footer page numbers.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Raleway" panose="020B0503030101060003" pitchFamily="34" charset="0"/>
                <a:cs typeface="Arial" panose="020B0604020202020204" pitchFamily="34" charset="0"/>
              </a:rPr>
              <a:t>Future technology, breakthroughs and design process</a:t>
            </a:r>
            <a:r>
              <a:rPr lang="en-US" sz="2800" dirty="0">
                <a:latin typeface="Raleway" panose="020B0503030101060003" pitchFamily="34" charset="0"/>
                <a:cs typeface="Arial" panose="020B0604020202020204" pitchFamily="34" charset="0"/>
              </a:rPr>
              <a:t> sections may include up to 3 slides total. They are marked Optional. If unused, mark clearly as “N/A”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Raleway" panose="020B0503030101060003" pitchFamily="34" charset="0"/>
                <a:cs typeface="Arial" panose="020B0604020202020204" pitchFamily="34" charset="0"/>
              </a:rPr>
              <a:t>All entries that use the presentation format must use this 2022-2023 Toshiba/NSTA ExploraVision Style Guide</a:t>
            </a: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>
              <a:latin typeface="Raleway" panose="020B0503030101060003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Raleway" panose="020B0503030101060003" pitchFamily="34" charset="0"/>
                <a:cs typeface="Arial" panose="020B0604020202020204" pitchFamily="34" charset="0"/>
              </a:rPr>
              <a:t>For more information on the rules and requirements for the competition, visit </a:t>
            </a:r>
            <a:r>
              <a:rPr lang="en-US" dirty="0">
                <a:latin typeface="Raleway" panose="020B0503030101060003" pitchFamily="34" charset="0"/>
                <a:cs typeface="Arial" panose="020B0604020202020204" pitchFamily="34" charset="0"/>
                <a:hlinkClick r:id="rId2"/>
              </a:rPr>
              <a:t>www.exploravision.org</a:t>
            </a:r>
            <a:r>
              <a:rPr lang="en-US" dirty="0">
                <a:latin typeface="Raleway" panose="020B0503030101060003" pitchFamily="34" charset="0"/>
                <a:cs typeface="Arial" panose="020B0604020202020204" pitchFamily="34" charset="0"/>
              </a:rPr>
              <a:t> or email </a:t>
            </a:r>
            <a:r>
              <a:rPr lang="en-US" dirty="0">
                <a:latin typeface="Raleway" panose="020B0503030101060003" pitchFamily="34" charset="0"/>
                <a:cs typeface="Arial" panose="020B0604020202020204" pitchFamily="34" charset="0"/>
                <a:hlinkClick r:id="rId3"/>
              </a:rPr>
              <a:t>exploravision@nsta.org</a:t>
            </a:r>
            <a:r>
              <a:rPr lang="en-US" dirty="0">
                <a:latin typeface="Raleway" panose="020B0503030101060003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0018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Bibliography – 2 (optional)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text. If you do not need this page, delete text and indicate “N/A” below.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sources used in researching the chosen technology should be referenced in the Bibliography. Use as many slides needed for the bibliography section.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must be clearly labeled and include title, author, publisher, and copyright date.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www.exploravision.org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more information.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15</a:t>
            </a:r>
          </a:p>
        </p:txBody>
      </p:sp>
    </p:spTree>
    <p:extLst>
      <p:ext uri="{BB962C8B-B14F-4D97-AF65-F5344CB8AC3E}">
        <p14:creationId xmlns:p14="http://schemas.microsoft.com/office/powerpoint/2010/main" val="2154931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Bibliography – 3 (optional)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text. If you do not need this page, delete text and indicate “N/A” below.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sources used in researching the chosen technology should be referenced in the Bibliography. Use as many slides needed for the bibliography section.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must be clearly labeled and include title, author, publisher, and copyright date.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www.exploravision.org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more information.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16</a:t>
            </a:r>
          </a:p>
        </p:txBody>
      </p:sp>
    </p:spTree>
    <p:extLst>
      <p:ext uri="{BB962C8B-B14F-4D97-AF65-F5344CB8AC3E}">
        <p14:creationId xmlns:p14="http://schemas.microsoft.com/office/powerpoint/2010/main" val="3839935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Web page – 1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are to create up 5 sample web pages of how they would communicate their ideas on a website.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 need to create an actual website. Hand drawn pages are acceptable.)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team’s future innovation/prototype must be featured.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Feel free to use the slide template space or download the sample web page template online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https://www.exploravision.org/project-format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17</a:t>
            </a:r>
          </a:p>
        </p:txBody>
      </p:sp>
    </p:spTree>
    <p:extLst>
      <p:ext uri="{BB962C8B-B14F-4D97-AF65-F5344CB8AC3E}">
        <p14:creationId xmlns:p14="http://schemas.microsoft.com/office/powerpoint/2010/main" val="733678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Web page –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are to create up 5 sample web pages of how they would communicate their ideas on a website.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team’s future innovation/prototype must be featured.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Feel free to use the slide template space or download the sample web page template online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https://www.exploravision.org/project-format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18</a:t>
            </a:r>
          </a:p>
        </p:txBody>
      </p:sp>
    </p:spTree>
    <p:extLst>
      <p:ext uri="{BB962C8B-B14F-4D97-AF65-F5344CB8AC3E}">
        <p14:creationId xmlns:p14="http://schemas.microsoft.com/office/powerpoint/2010/main" val="20739107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Web page – 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are to create up 5 sample web pages of how they would communicate their ideas on a website.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team’s future innovation/prototype must be featured.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Feel free to use the slide template space or download the sample web page template online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https://www.exploravision.org/project-format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19</a:t>
            </a:r>
          </a:p>
        </p:txBody>
      </p:sp>
    </p:spTree>
    <p:extLst>
      <p:ext uri="{BB962C8B-B14F-4D97-AF65-F5344CB8AC3E}">
        <p14:creationId xmlns:p14="http://schemas.microsoft.com/office/powerpoint/2010/main" val="2182244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Web page – 4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are to create up 5 sample web pages of how they would communicate their ideas on a website.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team’s future innovation/prototype must be featured.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Feel free to use the slide template space or download the sample web page template online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https://www.exploravision.org/project-format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20</a:t>
            </a:r>
          </a:p>
        </p:txBody>
      </p:sp>
    </p:spTree>
    <p:extLst>
      <p:ext uri="{BB962C8B-B14F-4D97-AF65-F5344CB8AC3E}">
        <p14:creationId xmlns:p14="http://schemas.microsoft.com/office/powerpoint/2010/main" val="29037488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Web page – 5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are to create up 5 sample web pages of how they would communicate their ideas on a website.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team’s future innovation/prototype must be featured.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Feel free to use the slide template space or download the sample web page template online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https://www.exploravision.org/project-format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21</a:t>
            </a:r>
          </a:p>
        </p:txBody>
      </p:sp>
    </p:spTree>
    <p:extLst>
      <p:ext uri="{BB962C8B-B14F-4D97-AF65-F5344CB8AC3E}">
        <p14:creationId xmlns:p14="http://schemas.microsoft.com/office/powerpoint/2010/main" val="2186158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submit projects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8005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Coaches are required to register teams and upload the PDF versions of the presentation before the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January 31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2024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deadline. </a:t>
            </a:r>
          </a:p>
          <a:p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All 16 project pages and 5 sample (total 21 project pages) web pages for each team should be scanned or saved as </a:t>
            </a:r>
            <a:r>
              <a:rPr lang="en-US" b="1" u="sng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one PDF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Upload online 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www.exploravision.org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instruction pages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removed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Acceptable project pages are numbered Project Page 1-21 in this document. </a:t>
            </a:r>
          </a:p>
          <a:p>
            <a:pPr lvl="2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Blank pages should be marked with “N/A” for pages intended to omit information. At least one page is required for all sections. </a:t>
            </a:r>
          </a:p>
        </p:txBody>
      </p:sp>
    </p:spTree>
    <p:extLst>
      <p:ext uri="{BB962C8B-B14F-4D97-AF65-F5344CB8AC3E}">
        <p14:creationId xmlns:p14="http://schemas.microsoft.com/office/powerpoint/2010/main" val="1641514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How to submit projects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353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Coaches are required to register teams and upload the PDF </a:t>
            </a:r>
            <a:r>
              <a:rPr lang="en-US" dirty="0">
                <a:latin typeface="Raleway" pitchFamily="2" charset="0"/>
                <a:cs typeface="Times New Roman" panose="02020603050405020304" pitchFamily="18" charset="0"/>
              </a:rPr>
              <a:t>versions of the presentation before the </a:t>
            </a:r>
            <a:r>
              <a:rPr lang="en-US" b="1" dirty="0">
                <a:solidFill>
                  <a:srgbClr val="FF0000"/>
                </a:solidFill>
                <a:latin typeface="Raleway" pitchFamily="2" charset="0"/>
                <a:cs typeface="Times New Roman" panose="02020603050405020304" pitchFamily="18" charset="0"/>
              </a:rPr>
              <a:t>January 31, 2024 </a:t>
            </a:r>
            <a:r>
              <a:rPr lang="en-US" dirty="0">
                <a:latin typeface="Raleway" pitchFamily="2" charset="0"/>
                <a:cs typeface="Times New Roman" panose="02020603050405020304" pitchFamily="18" charset="0"/>
              </a:rPr>
              <a:t>deadline. </a:t>
            </a:r>
          </a:p>
          <a:p>
            <a:r>
              <a:rPr lang="en-US" dirty="0">
                <a:highlight>
                  <a:srgbClr val="FFFF00"/>
                </a:highlight>
                <a:latin typeface="Raleway" pitchFamily="2" charset="0"/>
                <a:cs typeface="Times New Roman" panose="02020603050405020304" pitchFamily="18" charset="0"/>
              </a:rPr>
              <a:t>All 16 project pages and 5 sample (total 21 project pages) web pages for each team should be scanned or saved as </a:t>
            </a:r>
            <a:r>
              <a:rPr lang="en-US" b="1" u="sng" dirty="0">
                <a:highlight>
                  <a:srgbClr val="FFFF00"/>
                </a:highlight>
                <a:latin typeface="Raleway" pitchFamily="2" charset="0"/>
                <a:cs typeface="Times New Roman" panose="02020603050405020304" pitchFamily="18" charset="0"/>
              </a:rPr>
              <a:t>one PDF</a:t>
            </a:r>
            <a:r>
              <a:rPr lang="en-US" dirty="0">
                <a:highlight>
                  <a:srgbClr val="FFFF00"/>
                </a:highlight>
                <a:latin typeface="Raleway" pitchFamily="2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Raleway" pitchFamily="2" charset="0"/>
                <a:cs typeface="Times New Roman" panose="02020603050405020304" pitchFamily="18" charset="0"/>
              </a:rPr>
              <a:t>Upload online at </a:t>
            </a:r>
            <a:r>
              <a:rPr lang="en-US" dirty="0">
                <a:latin typeface="Raleway" pitchFamily="2" charset="0"/>
                <a:cs typeface="Times New Roman" panose="02020603050405020304" pitchFamily="18" charset="0"/>
                <a:hlinkClick r:id="rId2"/>
              </a:rPr>
              <a:t>www.exploravision.org</a:t>
            </a:r>
            <a:r>
              <a:rPr lang="en-US" dirty="0">
                <a:latin typeface="Raleway" pitchFamily="2" charset="0"/>
                <a:cs typeface="Times New Roman" panose="02020603050405020304" pitchFamily="18" charset="0"/>
              </a:rPr>
              <a:t>.</a:t>
            </a:r>
          </a:p>
          <a:p>
            <a:pPr lvl="2">
              <a:lnSpc>
                <a:spcPct val="100000"/>
              </a:lnSpc>
              <a:buFontTx/>
              <a:buChar char="-"/>
            </a:pP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The instruction pages </a:t>
            </a:r>
            <a:r>
              <a:rPr lang="en-US" sz="2400" b="1" u="sng" dirty="0">
                <a:latin typeface="Raleway" panose="020B0503030101060003" pitchFamily="34" charset="0"/>
                <a:cs typeface="Times New Roman" panose="02020603050405020304" pitchFamily="18" charset="0"/>
              </a:rPr>
              <a:t>should be removed</a:t>
            </a: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. Acceptable project pages are numbered Project Page 1-21 in this document. </a:t>
            </a:r>
          </a:p>
          <a:p>
            <a:pPr lvl="2">
              <a:lnSpc>
                <a:spcPct val="100000"/>
              </a:lnSpc>
              <a:buFontTx/>
              <a:buChar char="-"/>
            </a:pP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Blank pages should be marked with “N/A” for pages intended to omit information. At least one page is required for all sections.</a:t>
            </a:r>
            <a:endParaRPr lang="en-US" dirty="0">
              <a:latin typeface="Raleway" panose="020B05030301010600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054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Grades 4-6 Style Guide Font Size and Page Layouts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77" y="1690688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Font:				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Times Roman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Background:	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white no color for project portion pages 1-16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web pages may use color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Header font size: 	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28-44 in font size and bolded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body font size: 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18-24 in font size not bolded </a:t>
            </a: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create a slide title as all projects must be submitted online. 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Tip: It’s helpful to save your file as your team’s project name.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If your title is extremely long, write once and create an acronym to be used throughout the project.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38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Grades 4-6 Style Guide Use of Images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4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two images are allowed throughout the presentation and follow the template included on the appropriate pages.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technology template page – showcase prototype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section (optional) – showcase any image to convey advancements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Breakthrough section (optional) – showcase any image to convey advancements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animation should be associated with images.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videos or identifying information (school name, team members, students, coaches, etc.) should be included on any slides.</a:t>
            </a:r>
          </a:p>
        </p:txBody>
      </p:sp>
    </p:spTree>
    <p:extLst>
      <p:ext uri="{BB962C8B-B14F-4D97-AF65-F5344CB8AC3E}">
        <p14:creationId xmlns:p14="http://schemas.microsoft.com/office/powerpoint/2010/main" val="2376954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en-US" b="1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r>
              <a:rPr lang="en-US" b="1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Replace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text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below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for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this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slide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of no more than 150 words that summarizes the proposed future technology and other relevant information must precede other project components.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name of school/student/teacher should be stated as it’s a blind judging.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1</a:t>
            </a:r>
          </a:p>
        </p:txBody>
      </p:sp>
    </p:spTree>
    <p:extLst>
      <p:ext uri="{BB962C8B-B14F-4D97-AF65-F5344CB8AC3E}">
        <p14:creationId xmlns:p14="http://schemas.microsoft.com/office/powerpoint/2010/main" val="2791549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en-US" b="1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552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Replace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text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below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slide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overview of chosen technology’s current form, including scientific principles involved in its functioning.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a problem or limitation of this current technology that you will address in your ExploraVision project.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2</a:t>
            </a:r>
          </a:p>
        </p:txBody>
      </p:sp>
    </p:spTree>
    <p:extLst>
      <p:ext uri="{BB962C8B-B14F-4D97-AF65-F5344CB8AC3E}">
        <p14:creationId xmlns:p14="http://schemas.microsoft.com/office/powerpoint/2010/main" val="2199097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</a:p>
        </p:txBody>
      </p:sp>
      <p:sp>
        <p:nvSpPr>
          <p:cNvPr id="5" name="Rectangle 4"/>
          <p:cNvSpPr/>
          <p:nvPr/>
        </p:nvSpPr>
        <p:spPr>
          <a:xfrm>
            <a:off x="566737" y="1857375"/>
            <a:ext cx="4119563" cy="2555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image here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(optional) 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videos or gifs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29238" y="1857375"/>
            <a:ext cx="60245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Replace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text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below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for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this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slide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and describe the history of the technology from its inception.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3</a:t>
            </a:r>
          </a:p>
        </p:txBody>
      </p:sp>
    </p:spTree>
    <p:extLst>
      <p:ext uri="{BB962C8B-B14F-4D97-AF65-F5344CB8AC3E}">
        <p14:creationId xmlns:p14="http://schemas.microsoft.com/office/powerpoint/2010/main" val="2358610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5" name="Rectangle 4"/>
          <p:cNvSpPr/>
          <p:nvPr/>
        </p:nvSpPr>
        <p:spPr>
          <a:xfrm>
            <a:off x="5057775" y="1690688"/>
            <a:ext cx="667226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Replace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text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team’s vision for what this technology will be in the future, including scientific principles involved in developing the technology.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an image of the prototype within this section.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section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slides may be used and are included. Labeled Grades 4-6 Future Technology 1, 2, 3.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6737" y="1857375"/>
            <a:ext cx="4119563" cy="2555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image here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(optional) 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videos or gifs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4</a:t>
            </a:r>
          </a:p>
        </p:txBody>
      </p:sp>
    </p:spTree>
    <p:extLst>
      <p:ext uri="{BB962C8B-B14F-4D97-AF65-F5344CB8AC3E}">
        <p14:creationId xmlns:p14="http://schemas.microsoft.com/office/powerpoint/2010/main" val="1180373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2367</Words>
  <Application>Microsoft Office PowerPoint</Application>
  <PresentationFormat>Widescreen</PresentationFormat>
  <Paragraphs>210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Raleway</vt:lpstr>
      <vt:lpstr>Times New Roman</vt:lpstr>
      <vt:lpstr>Office Theme</vt:lpstr>
      <vt:lpstr>Toshiba/NSTA ExploraVision  Grades 4-6 Project Submission Template</vt:lpstr>
      <vt:lpstr>Grades 4-6 Presentation Format Overview </vt:lpstr>
      <vt:lpstr>How to submit projects </vt:lpstr>
      <vt:lpstr>Grades 4-6 Style Guide Font Size and Page Layouts</vt:lpstr>
      <vt:lpstr>Grades 4-6 Style Guide Use of Images </vt:lpstr>
      <vt:lpstr>Abstract Section </vt:lpstr>
      <vt:lpstr>Present Technology</vt:lpstr>
      <vt:lpstr>History</vt:lpstr>
      <vt:lpstr>Future Technology – Slide 1</vt:lpstr>
      <vt:lpstr>Future Technology – Slide 2 (optional)</vt:lpstr>
      <vt:lpstr>Future Technology – Slide 3 (optional)</vt:lpstr>
      <vt:lpstr>Breakthroughs– Slide 1  </vt:lpstr>
      <vt:lpstr>Breakthroughs– Slide 2 (optional) </vt:lpstr>
      <vt:lpstr>Breakthroughs– Slide 3 (optional) </vt:lpstr>
      <vt:lpstr>Design Process – Slide 1 </vt:lpstr>
      <vt:lpstr>Design Process – Slide 2 (optional)</vt:lpstr>
      <vt:lpstr>Design Process – Slide 3 (optional) </vt:lpstr>
      <vt:lpstr>Consequences </vt:lpstr>
      <vt:lpstr>Bibliography </vt:lpstr>
      <vt:lpstr>Bibliography – 2 (optional) </vt:lpstr>
      <vt:lpstr>Bibliography – 3 (optional)</vt:lpstr>
      <vt:lpstr>Sample Web page – 1   </vt:lpstr>
      <vt:lpstr>Sample Web page – 2</vt:lpstr>
      <vt:lpstr>Sample Web page – 3</vt:lpstr>
      <vt:lpstr>Sample Web page – 4</vt:lpstr>
      <vt:lpstr>Sample Web page – 5</vt:lpstr>
      <vt:lpstr>How to submit projects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Toshiba/NSTA ExploraVision  K-3 Project Submission Template</dc:title>
  <dc:creator>Acacia McKenna</dc:creator>
  <cp:lastModifiedBy>Fischer, Mizuho (TAI)</cp:lastModifiedBy>
  <cp:revision>42</cp:revision>
  <dcterms:created xsi:type="dcterms:W3CDTF">2020-07-16T16:05:26Z</dcterms:created>
  <dcterms:modified xsi:type="dcterms:W3CDTF">2023-06-20T18:01:26Z</dcterms:modified>
</cp:coreProperties>
</file>