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8" r:id="rId3"/>
    <p:sldId id="284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5" r:id="rId13"/>
    <p:sldId id="276" r:id="rId14"/>
    <p:sldId id="266" r:id="rId15"/>
    <p:sldId id="267" r:id="rId16"/>
    <p:sldId id="277" r:id="rId17"/>
    <p:sldId id="281" r:id="rId18"/>
    <p:sldId id="268" r:id="rId19"/>
    <p:sldId id="269" r:id="rId20"/>
    <p:sldId id="278" r:id="rId21"/>
    <p:sldId id="279" r:id="rId22"/>
    <p:sldId id="270" r:id="rId23"/>
    <p:sldId id="271" r:id="rId24"/>
    <p:sldId id="272" r:id="rId25"/>
    <p:sldId id="285" r:id="rId26"/>
    <p:sldId id="273" r:id="rId27"/>
    <p:sldId id="286" r:id="rId28"/>
    <p:sldId id="288" r:id="rId29"/>
    <p:sldId id="290" r:id="rId30"/>
    <p:sldId id="291" r:id="rId31"/>
    <p:sldId id="292" r:id="rId32"/>
    <p:sldId id="293" r:id="rId33"/>
    <p:sldId id="287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1493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DD757-36F3-46CB-A69E-BBB5FD98048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95F3D-7730-44C7-A7DB-3ACFD7F3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876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AFFB8-5B45-4C16-B9A2-3D855636FC8A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B1A71-1EFB-4940-A729-2C1680E3D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76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5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9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840197-6899-4EBE-BB92-F0197509C5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636" y="94078"/>
            <a:ext cx="1662961" cy="75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5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0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6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9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4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6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1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D3182-8D18-47A1-A50B-3C8F47466C4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5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4525" y="1722443"/>
            <a:ext cx="10085695" cy="23876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Raleway" panose="020B0503030101060003" pitchFamily="34" charset="0"/>
                <a:cs typeface="Times New Roman" panose="02020603050405020304" pitchFamily="18" charset="0"/>
              </a:rPr>
              <a:t>Toshiba/NSTA </a:t>
            </a:r>
            <a:r>
              <a:rPr lang="en-US" sz="4800" b="1" dirty="0" err="1">
                <a:latin typeface="Raleway" panose="020B0503030101060003" pitchFamily="34" charset="0"/>
                <a:cs typeface="Times New Roman" panose="02020603050405020304" pitchFamily="18" charset="0"/>
              </a:rPr>
              <a:t>ExploraVision</a:t>
            </a:r>
            <a:r>
              <a:rPr lang="en-US" sz="4800" b="1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br>
              <a:rPr lang="en-US" sz="4800" b="1" dirty="0">
                <a:latin typeface="Raleway" panose="020B0503030101060003" pitchFamily="34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Raleway" panose="020B0503030101060003" pitchFamily="34" charset="0"/>
                <a:cs typeface="Times New Roman" panose="02020603050405020304" pitchFamily="18" charset="0"/>
              </a:rPr>
              <a:t>K-3 Project Submission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71992"/>
            <a:ext cx="9144000" cy="1385887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latin typeface="Raleway" panose="020B0503030101060003" pitchFamily="34" charset="0"/>
                <a:cs typeface="Times New Roman" panose="02020603050405020304" pitchFamily="18" charset="0"/>
              </a:rPr>
              <a:t>Updated July 15, 2022 for the 2022-2023 Toshiba/NSTA ExploraVision Competition for Grades K-3 student derived projects. </a:t>
            </a:r>
          </a:p>
          <a:p>
            <a:pPr algn="l"/>
            <a:r>
              <a:rPr lang="en-US" sz="2000" dirty="0">
                <a:latin typeface="Raleway" panose="020B0503030101060003" pitchFamily="34" charset="0"/>
                <a:cs typeface="Times New Roman" panose="02020603050405020304" pitchFamily="18" charset="0"/>
              </a:rPr>
              <a:t>Please visit </a:t>
            </a:r>
            <a:r>
              <a:rPr lang="en-US" sz="2000" dirty="0">
                <a:latin typeface="Raleway" panose="020B0503030101060003" pitchFamily="34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sz="2000" dirty="0">
                <a:latin typeface="Raleway" panose="020B0503030101060003" pitchFamily="34" charset="0"/>
                <a:cs typeface="Times New Roman" panose="02020603050405020304" pitchFamily="18" charset="0"/>
              </a:rPr>
              <a:t> for competition guidelines, rules and more information.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1EDCAE-8501-42D4-9D76-688B0B263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194" y="414899"/>
            <a:ext cx="4157728" cy="189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37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Future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Describe the team’s vision for what this technology will be in the future, including scientific principles involved in developing the technology.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Include an image of the prototype here. 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For this section </a:t>
            </a:r>
            <a:r>
              <a:rPr lang="en-US" u="sng" dirty="0">
                <a:latin typeface="Raleway" panose="020B0503030101060003" pitchFamily="34" charset="0"/>
                <a:cs typeface="Times New Roman" panose="02020603050405020304" pitchFamily="18" charset="0"/>
              </a:rPr>
              <a:t>up to 3 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template pages may be used and are included. Labeled Grades K-3 Future Technology Template 1, 2, and 3.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Use of images and narrative will be required for this and all sections.</a:t>
            </a:r>
          </a:p>
          <a:p>
            <a:pPr marL="0" indent="0">
              <a:buNone/>
            </a:pPr>
            <a:endParaRPr lang="en-US" dirty="0">
              <a:latin typeface="Raleway" panose="020B05030301010600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37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1369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Future Technology Template - 1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76295" y="1574721"/>
            <a:ext cx="10563224" cy="4801314"/>
            <a:chOff x="1252538" y="1787946"/>
            <a:chExt cx="10563224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52538" y="1787946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382119" y="6376035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4</a:t>
            </a:r>
          </a:p>
        </p:txBody>
      </p:sp>
    </p:spTree>
    <p:extLst>
      <p:ext uri="{BB962C8B-B14F-4D97-AF65-F5344CB8AC3E}">
        <p14:creationId xmlns:p14="http://schemas.microsoft.com/office/powerpoint/2010/main" val="504766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76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Future Technology Template – 2 (optional)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57262" y="1467652"/>
            <a:ext cx="10587037" cy="4801314"/>
            <a:chOff x="957262" y="1539092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714874" y="1539092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957262" y="1704544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086849" y="6268966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5</a:t>
            </a:r>
          </a:p>
        </p:txBody>
      </p:sp>
    </p:spTree>
    <p:extLst>
      <p:ext uri="{BB962C8B-B14F-4D97-AF65-F5344CB8AC3E}">
        <p14:creationId xmlns:p14="http://schemas.microsoft.com/office/powerpoint/2010/main" val="4074057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Future Technology Template – 3 (optional)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05716" y="1690688"/>
            <a:ext cx="10587037" cy="4801314"/>
            <a:chOff x="1228725" y="1787946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515474" y="6460092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6</a:t>
            </a:r>
          </a:p>
        </p:txBody>
      </p:sp>
    </p:spTree>
    <p:extLst>
      <p:ext uri="{BB962C8B-B14F-4D97-AF65-F5344CB8AC3E}">
        <p14:creationId xmlns:p14="http://schemas.microsoft.com/office/powerpoint/2010/main" val="3007039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5203"/>
            <a:ext cx="10395678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Breakthroughs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Research and describe breakthroughs that are necessary to make the future technology design a reality.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Describe why this future technology doesn’t exist today.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Choose one of your required breakthroughs and describe an investigation that would have to be planned and carried out to test your </a:t>
            </a:r>
            <a:r>
              <a:rPr lang="en-US" sz="2400" dirty="0" err="1">
                <a:latin typeface="Raleway" panose="020B0503030101060003" pitchFamily="34" charset="0"/>
                <a:cs typeface="Times New Roman" panose="02020603050405020304" pitchFamily="18" charset="0"/>
              </a:rPr>
              <a:t>ExploraVision</a:t>
            </a: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 project.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If possible, include the kind of data or measurements that would be collected in the investigation.</a:t>
            </a:r>
          </a:p>
          <a:p>
            <a:pPr>
              <a:spcAft>
                <a:spcPts val="600"/>
              </a:spcAft>
            </a:pPr>
            <a:r>
              <a:rPr lang="en-US" sz="2400" u="sng" dirty="0">
                <a:latin typeface="Raleway" panose="020B0503030101060003" pitchFamily="34" charset="0"/>
                <a:cs typeface="Times New Roman" panose="02020603050405020304" pitchFamily="18" charset="0"/>
              </a:rPr>
              <a:t>Up to 3 pages </a:t>
            </a: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may be used for the section and are clearly labeled.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Use of images and narrative will be required for this and all sections.</a:t>
            </a:r>
          </a:p>
        </p:txBody>
      </p:sp>
    </p:spTree>
    <p:extLst>
      <p:ext uri="{BB962C8B-B14F-4D97-AF65-F5344CB8AC3E}">
        <p14:creationId xmlns:p14="http://schemas.microsoft.com/office/powerpoint/2010/main" val="1434172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Breakthroughs Template - 1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6763" y="1690688"/>
            <a:ext cx="10587037" cy="4801314"/>
            <a:chOff x="1228725" y="1787946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253533" y="6402944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7</a:t>
            </a:r>
          </a:p>
        </p:txBody>
      </p:sp>
    </p:spTree>
    <p:extLst>
      <p:ext uri="{BB962C8B-B14F-4D97-AF65-F5344CB8AC3E}">
        <p14:creationId xmlns:p14="http://schemas.microsoft.com/office/powerpoint/2010/main" val="1923060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Breakthroughs Template – 2 (optional)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200" y="1681163"/>
            <a:ext cx="10587037" cy="4801314"/>
            <a:chOff x="1228725" y="1787946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277349" y="6389982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8</a:t>
            </a:r>
          </a:p>
        </p:txBody>
      </p:sp>
    </p:spTree>
    <p:extLst>
      <p:ext uri="{BB962C8B-B14F-4D97-AF65-F5344CB8AC3E}">
        <p14:creationId xmlns:p14="http://schemas.microsoft.com/office/powerpoint/2010/main" val="2156057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3687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Breakthroughs Template – 3 (optional)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200" y="1619250"/>
            <a:ext cx="10587037" cy="4801314"/>
            <a:chOff x="1228725" y="1787946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  <a:p>
              <a:pPr algn="ctr"/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239249" y="6420564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9</a:t>
            </a:r>
          </a:p>
        </p:txBody>
      </p:sp>
    </p:spTree>
    <p:extLst>
      <p:ext uri="{BB962C8B-B14F-4D97-AF65-F5344CB8AC3E}">
        <p14:creationId xmlns:p14="http://schemas.microsoft.com/office/powerpoint/2010/main" val="307943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Design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Describe three alternative ideas of features the team considered for their project. The ideas and features should be directly related to the project, not a list related to other projects submitted in previous years or by other participants.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Describe why the team rejected each feature and idea in favor of the ones in the submitted technology.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Describe how your future technology feature is better than the rejected design feature.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r>
              <a:rPr lang="en-US" u="sng" dirty="0">
                <a:latin typeface="Raleway" panose="020B0503030101060003" pitchFamily="34" charset="0"/>
                <a:cs typeface="Times New Roman" panose="02020603050405020304" pitchFamily="18" charset="0"/>
              </a:rPr>
              <a:t>Up to 3 pages 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may be used for this section and are clearly labeled.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Use of images and narrative will be required for this and all sections.</a:t>
            </a:r>
          </a:p>
        </p:txBody>
      </p:sp>
    </p:spTree>
    <p:extLst>
      <p:ext uri="{BB962C8B-B14F-4D97-AF65-F5344CB8AC3E}">
        <p14:creationId xmlns:p14="http://schemas.microsoft.com/office/powerpoint/2010/main" val="1699488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Design Process Template – 1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200" y="1590672"/>
            <a:ext cx="10587037" cy="4801314"/>
            <a:chOff x="1228725" y="1787946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239249" y="6383172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10</a:t>
            </a:r>
          </a:p>
        </p:txBody>
      </p:sp>
    </p:spTree>
    <p:extLst>
      <p:ext uri="{BB962C8B-B14F-4D97-AF65-F5344CB8AC3E}">
        <p14:creationId xmlns:p14="http://schemas.microsoft.com/office/powerpoint/2010/main" val="388777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latin typeface="Raleway" panose="020B0503030101060003" pitchFamily="34" charset="0"/>
                <a:cs typeface="Times New Roman" panose="02020603050405020304" pitchFamily="18" charset="0"/>
              </a:rPr>
              <a:t>How to use the Grades K-3 Storyboard Template</a:t>
            </a:r>
            <a:r>
              <a:rPr lang="en-US" sz="3600" dirty="0">
                <a:latin typeface="Raleway" panose="020B0503030101060003" pitchFamily="34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At the start of each section, you will find the following:</a:t>
            </a:r>
          </a:p>
          <a:p>
            <a:pPr lvl="1"/>
            <a:r>
              <a:rPr lang="en-US" sz="2800" dirty="0">
                <a:latin typeface="Raleway" panose="020B0503030101060003" pitchFamily="34" charset="0"/>
                <a:cs typeface="Times New Roman" panose="02020603050405020304" pitchFamily="18" charset="0"/>
              </a:rPr>
              <a:t>detailed information and guidelines pertaining to that section.</a:t>
            </a:r>
          </a:p>
          <a:p>
            <a:pPr lvl="1"/>
            <a:r>
              <a:rPr lang="en-US" sz="2800" dirty="0">
                <a:latin typeface="Raleway" panose="020B0503030101060003" pitchFamily="34" charset="0"/>
                <a:cs typeface="Times New Roman" panose="02020603050405020304" pitchFamily="18" charset="0"/>
              </a:rPr>
              <a:t>a flexible template (e.g. you can handwrite on paper, use slides, Google Slides/MS </a:t>
            </a:r>
            <a:r>
              <a:rPr lang="en-US" sz="2800" dirty="0" err="1">
                <a:latin typeface="Raleway" panose="020B0503030101060003" pitchFamily="34" charset="0"/>
                <a:cs typeface="Times New Roman" panose="02020603050405020304" pitchFamily="18" charset="0"/>
              </a:rPr>
              <a:t>Powerpoint</a:t>
            </a:r>
            <a:r>
              <a:rPr lang="en-US" sz="2800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>
                <a:latin typeface="Raleway" panose="020B0503030101060003" pitchFamily="34" charset="0"/>
                <a:cs typeface="Times New Roman" panose="02020603050405020304" pitchFamily="18" charset="0"/>
              </a:rPr>
              <a:t>or </a:t>
            </a:r>
            <a:r>
              <a:rPr lang="en-US" sz="2800" dirty="0">
                <a:latin typeface="Raleway" panose="020B0503030101060003" pitchFamily="34" charset="0"/>
                <a:cs typeface="Times New Roman" panose="02020603050405020304" pitchFamily="18" charset="0"/>
              </a:rPr>
              <a:t>coaches can insert images of hand-drawings that the students have created).</a:t>
            </a:r>
          </a:p>
          <a:p>
            <a:pPr lvl="1"/>
            <a:r>
              <a:rPr lang="en-US" sz="2800" dirty="0">
                <a:latin typeface="Raleway" panose="020B0503030101060003" pitchFamily="34" charset="0"/>
                <a:cs typeface="Times New Roman" panose="02020603050405020304" pitchFamily="18" charset="0"/>
              </a:rPr>
              <a:t>Do not include a title page as you will submit this online.</a:t>
            </a:r>
          </a:p>
          <a:p>
            <a:pPr lvl="1"/>
            <a:r>
              <a:rPr lang="en-US" sz="2800" dirty="0">
                <a:latin typeface="Raleway" panose="020B0503030101060003" pitchFamily="34" charset="0"/>
                <a:cs typeface="Times New Roman" panose="02020603050405020304" pitchFamily="18" charset="0"/>
              </a:rPr>
              <a:t>Do not include identifying information - school/student/teacher names or images.</a:t>
            </a:r>
          </a:p>
          <a:p>
            <a:pPr lvl="1"/>
            <a:endParaRPr lang="en-US" sz="2800" dirty="0">
              <a:latin typeface="Raleway" panose="020B05030301010600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018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Design Process Template – 2 (optional)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38225" y="1545053"/>
            <a:ext cx="10777537" cy="4801314"/>
            <a:chOff x="1038225" y="1545053"/>
            <a:chExt cx="107775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545053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038225" y="1545053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410699" y="63463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11</a:t>
            </a:r>
          </a:p>
        </p:txBody>
      </p:sp>
    </p:spTree>
    <p:extLst>
      <p:ext uri="{BB962C8B-B14F-4D97-AF65-F5344CB8AC3E}">
        <p14:creationId xmlns:p14="http://schemas.microsoft.com/office/powerpoint/2010/main" val="3688391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Design Process Template – 3 (optional)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6763" y="1590096"/>
            <a:ext cx="10587037" cy="4801314"/>
            <a:chOff x="1228725" y="1636350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636350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324974" y="6391410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12</a:t>
            </a:r>
          </a:p>
        </p:txBody>
      </p:sp>
    </p:spTree>
    <p:extLst>
      <p:ext uri="{BB962C8B-B14F-4D97-AF65-F5344CB8AC3E}">
        <p14:creationId xmlns:p14="http://schemas.microsoft.com/office/powerpoint/2010/main" val="344368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Consequences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latin typeface="Raleway" panose="020B0503030101060003" pitchFamily="34" charset="0"/>
                <a:cs typeface="Times New Roman" panose="02020603050405020304" pitchFamily="18" charset="0"/>
              </a:rPr>
              <a:t>Recognizing that all technologies have positive and negative consequences, describe the potential positive and negative consequences of the new technology on society.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latin typeface="Raleway" panose="020B0503030101060003" pitchFamily="34" charset="0"/>
                <a:cs typeface="Times New Roman" panose="02020603050405020304" pitchFamily="18" charset="0"/>
              </a:rPr>
              <a:t>Use of images and narrative will be required for this and all sections.</a:t>
            </a:r>
          </a:p>
        </p:txBody>
      </p:sp>
    </p:spTree>
    <p:extLst>
      <p:ext uri="{BB962C8B-B14F-4D97-AF65-F5344CB8AC3E}">
        <p14:creationId xmlns:p14="http://schemas.microsoft.com/office/powerpoint/2010/main" val="40634579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Consequences Template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200" y="1538375"/>
            <a:ext cx="10615612" cy="4801314"/>
            <a:chOff x="1228725" y="1738400"/>
            <a:chExt cx="10615612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5014912" y="1738400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13</a:t>
            </a:r>
          </a:p>
        </p:txBody>
      </p:sp>
    </p:spTree>
    <p:extLst>
      <p:ext uri="{BB962C8B-B14F-4D97-AF65-F5344CB8AC3E}">
        <p14:creationId xmlns:p14="http://schemas.microsoft.com/office/powerpoint/2010/main" val="38014748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All sources used in researching the chosen technology should be referenced in the Bibliography.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Sources must be clearly labeled and include title, author, publisher, and copyright date.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Visit 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 for more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93181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Bibliography Template - 1</a:t>
            </a:r>
            <a:r>
              <a:rPr lang="en-US" sz="4000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559748"/>
            <a:ext cx="102822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14</a:t>
            </a:r>
          </a:p>
        </p:txBody>
      </p:sp>
    </p:spTree>
    <p:extLst>
      <p:ext uri="{BB962C8B-B14F-4D97-AF65-F5344CB8AC3E}">
        <p14:creationId xmlns:p14="http://schemas.microsoft.com/office/powerpoint/2010/main" val="1562508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Bibliography Template – 2 (optional)</a:t>
            </a:r>
            <a:r>
              <a:rPr lang="en-US" sz="3600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559748"/>
            <a:ext cx="102822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15</a:t>
            </a:r>
          </a:p>
        </p:txBody>
      </p:sp>
    </p:spTree>
    <p:extLst>
      <p:ext uri="{BB962C8B-B14F-4D97-AF65-F5344CB8AC3E}">
        <p14:creationId xmlns:p14="http://schemas.microsoft.com/office/powerpoint/2010/main" val="2304787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Bibliography Template – 3 (optional)</a:t>
            </a:r>
            <a:r>
              <a:rPr lang="en-US" sz="3600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559748"/>
            <a:ext cx="102822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15</a:t>
            </a:r>
          </a:p>
        </p:txBody>
      </p:sp>
    </p:spTree>
    <p:extLst>
      <p:ext uri="{BB962C8B-B14F-4D97-AF65-F5344CB8AC3E}">
        <p14:creationId xmlns:p14="http://schemas.microsoft.com/office/powerpoint/2010/main" val="4153521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Sample Web Page - 1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16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1554480"/>
            <a:ext cx="10774680" cy="4498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531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Sample Web Page - 2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17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1554480"/>
            <a:ext cx="10774680" cy="4498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7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How to submit projects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Coaches are required to register teams and upload the PDF versions of the storyboards before the </a:t>
            </a:r>
            <a:r>
              <a:rPr lang="en-US" b="1" dirty="0">
                <a:solidFill>
                  <a:srgbClr val="FF0000"/>
                </a:solidFill>
                <a:latin typeface="Raleway" panose="020B0503030101060003" pitchFamily="34" charset="0"/>
                <a:cs typeface="Times New Roman" panose="02020603050405020304" pitchFamily="18" charset="0"/>
              </a:rPr>
              <a:t>January 31, 2023 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deadline. </a:t>
            </a:r>
          </a:p>
          <a:p>
            <a:pPr>
              <a:lnSpc>
                <a:spcPct val="110000"/>
              </a:lnSpc>
            </a:pPr>
            <a:r>
              <a:rPr lang="en-US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All 20 project storyboard pages for each team should be scanned or saved as a PDF and uploaded online at </a:t>
            </a:r>
            <a:r>
              <a:rPr lang="en-US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.</a:t>
            </a:r>
          </a:p>
          <a:p>
            <a:pPr lvl="2">
              <a:lnSpc>
                <a:spcPct val="110000"/>
              </a:lnSpc>
              <a:buFontTx/>
              <a:buChar char="-"/>
            </a:pPr>
            <a:r>
              <a:rPr lang="en-US" sz="2400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The instruction pages </a:t>
            </a:r>
            <a:r>
              <a:rPr lang="en-US" sz="2400" b="1" u="sng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should be removed</a:t>
            </a:r>
            <a:r>
              <a:rPr lang="en-US" sz="2400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. </a:t>
            </a:r>
          </a:p>
          <a:p>
            <a:pPr lvl="2">
              <a:lnSpc>
                <a:spcPct val="110000"/>
              </a:lnSpc>
              <a:buFontTx/>
              <a:buChar char="-"/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Acceptable project pages are numbered Project Page 1-20 in this document. </a:t>
            </a:r>
          </a:p>
          <a:p>
            <a:pPr lvl="2">
              <a:lnSpc>
                <a:spcPct val="110000"/>
              </a:lnSpc>
              <a:buFontTx/>
              <a:buChar char="-"/>
            </a:pPr>
            <a:r>
              <a:rPr lang="en-US" sz="2400" b="1" dirty="0">
                <a:solidFill>
                  <a:srgbClr val="FF0000"/>
                </a:solidFill>
                <a:latin typeface="Raleway" panose="020B0503030101060003" pitchFamily="34" charset="0"/>
                <a:cs typeface="Times New Roman" panose="02020603050405020304" pitchFamily="18" charset="0"/>
              </a:rPr>
              <a:t>Blank pages should be marked with “N/A</a:t>
            </a: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” for pages intended to omit information. At least one page is required for all sections. </a:t>
            </a:r>
          </a:p>
        </p:txBody>
      </p:sp>
    </p:spTree>
    <p:extLst>
      <p:ext uri="{BB962C8B-B14F-4D97-AF65-F5344CB8AC3E}">
        <p14:creationId xmlns:p14="http://schemas.microsoft.com/office/powerpoint/2010/main" val="29007973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Sample Web Page - 3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18</a:t>
            </a:r>
          </a:p>
        </p:txBody>
      </p:sp>
      <p:sp>
        <p:nvSpPr>
          <p:cNvPr id="9" name="Rectangle 8"/>
          <p:cNvSpPr/>
          <p:nvPr/>
        </p:nvSpPr>
        <p:spPr>
          <a:xfrm>
            <a:off x="838200" y="1554480"/>
            <a:ext cx="10774680" cy="4498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740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Sample Web Page - 4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19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554480"/>
            <a:ext cx="10774680" cy="4498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86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Sample Web Page - 5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20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1554480"/>
            <a:ext cx="10774680" cy="4498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210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How to submit projects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Coaches are required to register teams and upload the PDF versions of the storyboards before the </a:t>
            </a:r>
            <a:r>
              <a:rPr lang="en-US" b="1" dirty="0">
                <a:solidFill>
                  <a:srgbClr val="FF0000"/>
                </a:solidFill>
                <a:latin typeface="Raleway" panose="020B0503030101060003" pitchFamily="34" charset="0"/>
                <a:cs typeface="Times New Roman" panose="02020603050405020304" pitchFamily="18" charset="0"/>
              </a:rPr>
              <a:t>January 31, 2023 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deadline.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All 20 project storyboard pages for each team should be scanned or saved as a PDF and uploaded online at </a:t>
            </a:r>
            <a:r>
              <a:rPr lang="en-US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.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The instruction pages </a:t>
            </a:r>
            <a:r>
              <a:rPr lang="en-US" sz="2400" b="1" u="sng" dirty="0">
                <a:latin typeface="Raleway" panose="020B0503030101060003" pitchFamily="34" charset="0"/>
                <a:cs typeface="Times New Roman" panose="02020603050405020304" pitchFamily="18" charset="0"/>
              </a:rPr>
              <a:t>should be removed</a:t>
            </a: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. 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Acceptable project pages are numbered Project Page 1-20 in this document. 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b="1" dirty="0">
                <a:solidFill>
                  <a:srgbClr val="FF0000"/>
                </a:solidFill>
                <a:latin typeface="Raleway" panose="020B0503030101060003" pitchFamily="34" charset="0"/>
                <a:cs typeface="Times New Roman" panose="02020603050405020304" pitchFamily="18" charset="0"/>
              </a:rPr>
              <a:t>Blank pages should be marked with “N/A</a:t>
            </a: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” for pages intended to omit information. At least one page is required for all sections. </a:t>
            </a:r>
          </a:p>
        </p:txBody>
      </p:sp>
    </p:spTree>
    <p:extLst>
      <p:ext uri="{BB962C8B-B14F-4D97-AF65-F5344CB8AC3E}">
        <p14:creationId xmlns:p14="http://schemas.microsoft.com/office/powerpoint/2010/main" val="1854474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Abstract Section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The Abstract section summarizes the proposed future technology and other relevant information must precede other project components and should be included in the space provided on the template. 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All project work should be the students’ original and handwritten work or photograph of their work. 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This section should not include any drawings. </a:t>
            </a:r>
          </a:p>
          <a:p>
            <a:pPr marL="0" indent="0">
              <a:buNone/>
            </a:pPr>
            <a:endParaRPr lang="en-US" dirty="0">
              <a:latin typeface="Raleway" panose="020B05030301010600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49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Abstract Template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1559748"/>
            <a:ext cx="102822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01188" y="6361062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</a:t>
            </a:r>
          </a:p>
        </p:txBody>
      </p:sp>
    </p:spTree>
    <p:extLst>
      <p:ext uri="{BB962C8B-B14F-4D97-AF65-F5344CB8AC3E}">
        <p14:creationId xmlns:p14="http://schemas.microsoft.com/office/powerpoint/2010/main" val="4125465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Present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Give overview of chosen technology’s current form, including scientific principles involved in its functioning.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Define a problem or limitation of this current technology that you will address in your </a:t>
            </a:r>
            <a:r>
              <a:rPr lang="en-US" dirty="0" err="1">
                <a:latin typeface="Raleway" panose="020B0503030101060003" pitchFamily="34" charset="0"/>
                <a:cs typeface="Times New Roman" panose="02020603050405020304" pitchFamily="18" charset="0"/>
              </a:rPr>
              <a:t>ExploraVision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 project.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Use of images and narrative will be required for this and all sections.</a:t>
            </a:r>
          </a:p>
        </p:txBody>
      </p:sp>
    </p:spTree>
    <p:extLst>
      <p:ext uri="{BB962C8B-B14F-4D97-AF65-F5344CB8AC3E}">
        <p14:creationId xmlns:p14="http://schemas.microsoft.com/office/powerpoint/2010/main" val="2199097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20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Present Technology Section Template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02481" y="1344454"/>
            <a:ext cx="10587037" cy="4801314"/>
            <a:chOff x="1228725" y="1787946"/>
            <a:chExt cx="10587037" cy="4801314"/>
          </a:xfrm>
        </p:grpSpPr>
        <p:sp>
          <p:nvSpPr>
            <p:cNvPr id="4" name="TextBox 3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2</a:t>
            </a:r>
          </a:p>
        </p:txBody>
      </p:sp>
    </p:spTree>
    <p:extLst>
      <p:ext uri="{BB962C8B-B14F-4D97-AF65-F5344CB8AC3E}">
        <p14:creationId xmlns:p14="http://schemas.microsoft.com/office/powerpoint/2010/main" val="3959342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Research and describe the history of the technology from its inception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Use of images and narrative will be required for this and all sections.</a:t>
            </a:r>
          </a:p>
        </p:txBody>
      </p:sp>
    </p:spTree>
    <p:extLst>
      <p:ext uri="{BB962C8B-B14F-4D97-AF65-F5344CB8AC3E}">
        <p14:creationId xmlns:p14="http://schemas.microsoft.com/office/powerpoint/2010/main" val="2358610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History Section Template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85837" y="1428750"/>
            <a:ext cx="10587037" cy="4801314"/>
            <a:chOff x="1228725" y="1787946"/>
            <a:chExt cx="10587037" cy="4552927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552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3</a:t>
            </a:r>
          </a:p>
        </p:txBody>
      </p:sp>
    </p:spTree>
    <p:extLst>
      <p:ext uri="{BB962C8B-B14F-4D97-AF65-F5344CB8AC3E}">
        <p14:creationId xmlns:p14="http://schemas.microsoft.com/office/powerpoint/2010/main" val="387402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3982</TotalTime>
  <Words>1304</Words>
  <Application>Microsoft Office PowerPoint</Application>
  <PresentationFormat>Widescreen</PresentationFormat>
  <Paragraphs>395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Raleway</vt:lpstr>
      <vt:lpstr>Times New Roman</vt:lpstr>
      <vt:lpstr>Office Theme</vt:lpstr>
      <vt:lpstr>Toshiba/NSTA ExploraVision  K-3 Project Submission Template</vt:lpstr>
      <vt:lpstr>How to use the Grades K-3 Storyboard Template </vt:lpstr>
      <vt:lpstr>How to submit projects </vt:lpstr>
      <vt:lpstr>Abstract Section </vt:lpstr>
      <vt:lpstr>Grades K-3 Abstract Template</vt:lpstr>
      <vt:lpstr>Present Technology</vt:lpstr>
      <vt:lpstr>Grades K-3 Present Technology Section Template</vt:lpstr>
      <vt:lpstr>History</vt:lpstr>
      <vt:lpstr>Grades K-3 History Section Template</vt:lpstr>
      <vt:lpstr>Future Technology</vt:lpstr>
      <vt:lpstr>Grades K-3 Future Technology Template - 1</vt:lpstr>
      <vt:lpstr>Grades K-3 Future Technology Template – 2 (optional)</vt:lpstr>
      <vt:lpstr>Grades K-3 Future Technology Template – 3 (optional)</vt:lpstr>
      <vt:lpstr>Breakthroughs</vt:lpstr>
      <vt:lpstr>Grades K-3 Breakthroughs Template - 1</vt:lpstr>
      <vt:lpstr>Grades K-3 Breakthroughs Template – 2 (optional)</vt:lpstr>
      <vt:lpstr>Grades K-3 Breakthroughs Template – 3 (optional)</vt:lpstr>
      <vt:lpstr>Design Process  </vt:lpstr>
      <vt:lpstr>Grades K-3 Design Process Template – 1 </vt:lpstr>
      <vt:lpstr>Grades K-3 Design Process Template – 2 (optional) </vt:lpstr>
      <vt:lpstr>Grades K-3 Design Process Template – 3 (optional)</vt:lpstr>
      <vt:lpstr>Consequences </vt:lpstr>
      <vt:lpstr>Grades K-3 Consequences Template</vt:lpstr>
      <vt:lpstr>Bibliography</vt:lpstr>
      <vt:lpstr>Grades K-3 Bibliography Template - 1 </vt:lpstr>
      <vt:lpstr>Grades K-3 Bibliography Template – 2 (optional) </vt:lpstr>
      <vt:lpstr>Grades K-3 Bibliography Template – 3 (optional) </vt:lpstr>
      <vt:lpstr>Sample Web Page - 1</vt:lpstr>
      <vt:lpstr>Sample Web Page - 2</vt:lpstr>
      <vt:lpstr>Sample Web Page - 3</vt:lpstr>
      <vt:lpstr>Sample Web Page - 4</vt:lpstr>
      <vt:lpstr>Sample Web Page - 5</vt:lpstr>
      <vt:lpstr>How to submit projects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Toshiba/NSTA ExploraVision  K-3 Project Submission Template</dc:title>
  <dc:creator>Acacia McKenna</dc:creator>
  <cp:lastModifiedBy>Fischer, Mizuho (TAI)</cp:lastModifiedBy>
  <cp:revision>45</cp:revision>
  <dcterms:created xsi:type="dcterms:W3CDTF">2020-07-16T16:05:26Z</dcterms:created>
  <dcterms:modified xsi:type="dcterms:W3CDTF">2022-07-18T16:43:14Z</dcterms:modified>
</cp:coreProperties>
</file>