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78"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5143500" type="screen16x9"/>
  <p:notesSz cx="6858000" cy="9144000"/>
  <p:embeddedFontLst>
    <p:embeddedFont>
      <p:font typeface="Raleway" panose="020B0503030101060003"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781" autoAdjust="0"/>
  </p:normalViewPr>
  <p:slideViewPr>
    <p:cSldViewPr snapToGrid="0">
      <p:cViewPr varScale="1">
        <p:scale>
          <a:sx n="81" d="100"/>
          <a:sy n="81" d="100"/>
        </p:scale>
        <p:origin x="100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c02c7d568_0_4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Google Shape;116;g3c02c7d568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c02c7d568_0_5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Google Shape;123;g3c02c7d56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c02c7d568_0_5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Google Shape;123;g3c02c7d56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174034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c02c7d568_0_6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Google Shape;130;g3c02c7d568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c02c7d568_0_67: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Google Shape;137;g3c02c7d568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c02c7d568_0_73: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Google Shape;144;g3c02c7d568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c02c7d568_0_7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Google Shape;151;g3c02c7d568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c02c7d568_0_9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Google Shape;158;g3c02c7d568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c02c7d568_0_9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Google Shape;165;g3c02c7d568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c02c7d568_0_10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Google Shape;172;g3c02c7d568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c02c7d568_0_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3c02c7d5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c02c7d568_0_10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Google Shape;179;g3c02c7d568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c02c7d568_0_11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Google Shape;186;g3c02c7d568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3c02c7d568_0_12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 name="Google Shape;193;g3c02c7d568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d09b251f7_0_2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Google Shape;200;g3d09b251f7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c02c7d568_0_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Google Shape;66;g3c02c7d568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d09b251f7_0_2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Google Shape;74;g3d09b251f7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3c02c7d568_0_1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Google Shape;81;g3c02c7d568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c02c7d568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Google Shape;88;g3c02c7d568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c02c7d568_0_3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Google Shape;95;g3c02c7d568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c02c7d568_0_37: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Google Shape;102;g3c02c7d568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c02c7d568_0_43: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Google Shape;109;g3c02c7d56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pic>
        <p:nvPicPr>
          <p:cNvPr id="3" name="Picture 2">
            <a:extLst>
              <a:ext uri="{FF2B5EF4-FFF2-40B4-BE49-F238E27FC236}">
                <a16:creationId xmlns:a16="http://schemas.microsoft.com/office/drawing/2014/main" id="{E7AEEA8C-AF26-4BBF-B137-13E7119CE2AC}"/>
              </a:ext>
            </a:extLst>
          </p:cNvPr>
          <p:cNvPicPr>
            <a:picLocks noChangeAspect="1"/>
          </p:cNvPicPr>
          <p:nvPr userDrawn="1"/>
        </p:nvPicPr>
        <p:blipFill>
          <a:blip r:embed="rId2"/>
          <a:stretch>
            <a:fillRect/>
          </a:stretch>
        </p:blipFill>
        <p:spPr>
          <a:xfrm>
            <a:off x="7762090" y="185685"/>
            <a:ext cx="1259068" cy="572701"/>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exploravision.org"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s://us02web.zoom.us/rec/play/tPnuWjTaypoLMYVUkASeaA6qo24TscRlHVXyrXYOPIPRfV0h62EOt-5Nk3oiEp4NLeIW-9UzONLyO5s2.XALrgd9zMki2p2w4?startTime=1597087802000&amp;_x_zm_rtaid=48xiEkiHT4-jTHrsAIKTNw.1626723507051.2a3ab0b1b06f3943702b0c1d4d80c213&amp;_x_zm_rhtaid=174" TargetMode="External"/><Relationship Id="rId3" Type="http://schemas.openxmlformats.org/officeDocument/2006/relationships/hyperlink" Target="https://us02web.zoom.us/rec/play/-nZNzeBM-8L2u9loYLayLNAEgCDfBEVlLgz3HfJuD78TsdhuQrhAZw4KNYN5pXreNrdg70tT4KTKLoig.wuEBXcDxHElStpx6?startTime=1597089173000&amp;_x_zm_rtaid=48xiEkiHT4-jTHrsAIKTNw.1626723507051.2a3ab0b1b06f3943702b0c1d4d80c213&amp;_x_zm_rhtaid=174" TargetMode="External"/><Relationship Id="rId7" Type="http://schemas.openxmlformats.org/officeDocument/2006/relationships/hyperlink" Target="https://us02web.zoom.us/rec/play/pzU-9u5JgqICK-50cLxlgl7nZ0t7BZ2fo5pRV--ncK6MyTJehdmeQvTVy4iChvc7t3Ae_4t2lWu8eCtB.90HT1le47Gl1wHl8?startTime=1597087802000&amp;_x_zm_rtaid=48xiEkiHT4-jTHrsAIKTNw.1626723507051.2a3ab0b1b06f3943702b0c1d4d80c213&amp;_x_zm_rhtaid=174"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https://www.exploravision.org/sample-projects/" TargetMode="External"/><Relationship Id="rId5" Type="http://schemas.openxmlformats.org/officeDocument/2006/relationships/hyperlink" Target="https://us02web.zoom.us/rec/play/VaqCW50kuPibtyT481AMs8CNAyXl1zk_ZwssNxkqHVgvVWon6q3VP0asMWLWdgbJV2mFDJFgKOYOEo_f.xvmsRpjHUFiKZ00U?continueMode=true&amp;_x_zm_rtaid=48xiEkiHT4-jTHrsAIKTNw.1626723507051.2a3ab0b1b06f3943702b0c1d4d80c213&amp;_x_zm_rhtaid=174" TargetMode="External"/><Relationship Id="rId4" Type="http://schemas.openxmlformats.org/officeDocument/2006/relationships/hyperlink" Target="https://www.exploravision.org/project-format/"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hyperlink" Target="http://www.exploravision.org" TargetMode="External"/><Relationship Id="rId13" Type="http://schemas.openxmlformats.org/officeDocument/2006/relationships/image" Target="../media/image4.jpg"/><Relationship Id="rId3" Type="http://schemas.openxmlformats.org/officeDocument/2006/relationships/hyperlink" Target="https://app.reviewr.com/s1/site/2021_exploravision" TargetMode="External"/><Relationship Id="rId7" Type="http://schemas.openxmlformats.org/officeDocument/2006/relationships/hyperlink" Target="https://www.youtube.com/watch?v=SGGfvO577ik" TargetMode="External"/><Relationship Id="rId12" Type="http://schemas.openxmlformats.org/officeDocument/2006/relationships/image" Target="../media/image3.jpg"/><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hyperlink" Target="https://www.exploravision.org/lesson-plans" TargetMode="External"/><Relationship Id="rId11" Type="http://schemas.openxmlformats.org/officeDocument/2006/relationships/hyperlink" Target="http://www.twitter.com/toshibaamerica" TargetMode="External"/><Relationship Id="rId5" Type="http://schemas.openxmlformats.org/officeDocument/2006/relationships/hyperlink" Target="https://www.exploravision.org/classroom-schedules" TargetMode="External"/><Relationship Id="rId10" Type="http://schemas.openxmlformats.org/officeDocument/2006/relationships/hyperlink" Target="http://www.facebook.com/Toshibaamerica" TargetMode="External"/><Relationship Id="rId4" Type="http://schemas.openxmlformats.org/officeDocument/2006/relationships/hyperlink" Target="https://www.exploravision.org/sample-projects" TargetMode="External"/><Relationship Id="rId9" Type="http://schemas.openxmlformats.org/officeDocument/2006/relationships/hyperlink" Target="mailto:exploravision@nsta.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youtu.be/8iIid-eDLM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2.jpg"/><Relationship Id="rId5" Type="http://schemas.openxmlformats.org/officeDocument/2006/relationships/hyperlink" Target="http://www.exploravision.org/winner/bayville-intermediate-bayville-ny-0" TargetMode="External"/><Relationship Id="rId4" Type="http://schemas.openxmlformats.org/officeDocument/2006/relationships/hyperlink" Target="https://youtu.be/ZTePV06PZ3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exploravision.org"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6000" b="1">
                <a:latin typeface="Raleway"/>
                <a:ea typeface="Raleway"/>
                <a:cs typeface="Raleway"/>
                <a:sym typeface="Raleway"/>
              </a:rPr>
              <a:t>Toshiba/NSTA ExploraVision </a:t>
            </a:r>
            <a:endParaRPr sz="6000" b="1">
              <a:latin typeface="Raleway"/>
              <a:ea typeface="Raleway"/>
              <a:cs typeface="Raleway"/>
              <a:sym typeface="Raleway"/>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latin typeface="Raleway"/>
                <a:ea typeface="Raleway"/>
                <a:cs typeface="Raleway"/>
                <a:sym typeface="Raleway"/>
              </a:rPr>
              <a:t>Introducing STEM Competition in Your Classroom</a:t>
            </a:r>
            <a:endParaRPr>
              <a:latin typeface="Raleway"/>
              <a:ea typeface="Raleway"/>
              <a:cs typeface="Raleway"/>
              <a:sym typeface="Raleway"/>
            </a:endParaRPr>
          </a:p>
          <a:p>
            <a:pPr marL="0" lvl="0" indent="0" rtl="0">
              <a:spcBef>
                <a:spcPts val="0"/>
              </a:spcBef>
              <a:spcAft>
                <a:spcPts val="0"/>
              </a:spcAft>
              <a:buNone/>
            </a:pPr>
            <a:r>
              <a:rPr lang="en">
                <a:latin typeface="Raleway"/>
                <a:ea typeface="Raleway"/>
                <a:cs typeface="Raleway"/>
                <a:sym typeface="Raleway"/>
              </a:rPr>
              <a:t>-- Program Guide --</a:t>
            </a:r>
            <a:endParaRPr>
              <a:latin typeface="Raleway"/>
              <a:ea typeface="Raleway"/>
              <a:cs typeface="Raleway"/>
              <a:sym typeface="Raleway"/>
            </a:endParaRPr>
          </a:p>
        </p:txBody>
      </p:sp>
      <p:pic>
        <p:nvPicPr>
          <p:cNvPr id="4" name="Picture 3">
            <a:extLst>
              <a:ext uri="{FF2B5EF4-FFF2-40B4-BE49-F238E27FC236}">
                <a16:creationId xmlns:a16="http://schemas.microsoft.com/office/drawing/2014/main" id="{BC8A58A1-70CD-4CDC-9AD9-202F2FB4DFA3}"/>
              </a:ext>
            </a:extLst>
          </p:cNvPr>
          <p:cNvPicPr>
            <a:picLocks noChangeAspect="1"/>
          </p:cNvPicPr>
          <p:nvPr/>
        </p:nvPicPr>
        <p:blipFill>
          <a:blip r:embed="rId3"/>
          <a:stretch>
            <a:fillRect/>
          </a:stretch>
        </p:blipFill>
        <p:spPr>
          <a:xfrm>
            <a:off x="311700" y="3663675"/>
            <a:ext cx="2707989" cy="12317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9" name="Google Shape;119;p22"/>
          <p:cNvSpPr txBox="1">
            <a:spLocks noGrp="1"/>
          </p:cNvSpPr>
          <p:nvPr>
            <p:ph type="body" idx="1"/>
          </p:nvPr>
        </p:nvSpPr>
        <p:spPr>
          <a:xfrm>
            <a:off x="311700" y="1000075"/>
            <a:ext cx="8520600" cy="34164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sz="1600" b="1">
                <a:solidFill>
                  <a:schemeClr val="dk1"/>
                </a:solidFill>
                <a:latin typeface="Raleway"/>
                <a:ea typeface="Raleway"/>
                <a:cs typeface="Raleway"/>
                <a:sym typeface="Raleway"/>
              </a:rPr>
              <a:t>Teachers/Coaches:</a:t>
            </a:r>
            <a:endParaRPr sz="1600" b="1">
              <a:solidFill>
                <a:schemeClr val="dk1"/>
              </a:solidFill>
              <a:latin typeface="Raleway"/>
              <a:ea typeface="Raleway"/>
              <a:cs typeface="Raleway"/>
              <a:sym typeface="Raleway"/>
            </a:endParaRPr>
          </a:p>
          <a:p>
            <a:pPr marL="457200" lvl="0" indent="-330200" rtl="0">
              <a:spcBef>
                <a:spcPts val="160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Are required for each team</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teach at a school attended by at least one of the team members</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Cannot be a parent/guardian of a team member</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May enter an unlimited number of teams</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Should guide the students but not perform work on the project</a:t>
            </a:r>
            <a:endParaRPr sz="1600">
              <a:solidFill>
                <a:schemeClr val="dk1"/>
              </a:solidFill>
              <a:latin typeface="Raleway"/>
              <a:ea typeface="Raleway"/>
              <a:cs typeface="Raleway"/>
              <a:sym typeface="Raleway"/>
            </a:endParaRPr>
          </a:p>
          <a:p>
            <a:pPr marL="0" lvl="0" indent="0" rtl="0">
              <a:lnSpc>
                <a:spcPct val="100000"/>
              </a:lnSpc>
              <a:spcBef>
                <a:spcPts val="1600"/>
              </a:spcBef>
              <a:spcAft>
                <a:spcPts val="0"/>
              </a:spcAft>
              <a:buNone/>
            </a:pPr>
            <a:r>
              <a:rPr lang="en" sz="1600" b="1">
                <a:solidFill>
                  <a:schemeClr val="dk1"/>
                </a:solidFill>
                <a:latin typeface="Raleway"/>
                <a:ea typeface="Raleway"/>
                <a:cs typeface="Raleway"/>
                <a:sym typeface="Raleway"/>
              </a:rPr>
              <a:t>Mentors:</a:t>
            </a:r>
            <a:endParaRPr sz="1600" b="1">
              <a:solidFill>
                <a:schemeClr val="dk1"/>
              </a:solidFill>
              <a:latin typeface="Raleway"/>
              <a:ea typeface="Raleway"/>
              <a:cs typeface="Raleway"/>
              <a:sym typeface="Raleway"/>
            </a:endParaRPr>
          </a:p>
          <a:p>
            <a:pPr marL="457200" lvl="0" indent="-330200" rtl="0">
              <a:spcBef>
                <a:spcPts val="160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Are optional</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Can be an individual that represents an organization or business or be a parent/guardian of a team member</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Should serve as a resource for the team but not perform work on the project</a:t>
            </a:r>
            <a:endParaRPr sz="1600">
              <a:solidFill>
                <a:schemeClr val="dk1"/>
              </a:solidFill>
              <a:latin typeface="Raleway"/>
              <a:ea typeface="Raleway"/>
              <a:cs typeface="Raleway"/>
              <a:sym typeface="Raleway"/>
            </a:endParaRPr>
          </a:p>
        </p:txBody>
      </p:sp>
      <p:sp>
        <p:nvSpPr>
          <p:cNvPr id="118" name="Google Shape;118;p22"/>
          <p:cNvSpPr txBox="1">
            <a:spLocks noGrp="1"/>
          </p:cNvSpPr>
          <p:nvPr>
            <p:ph type="title"/>
          </p:nvPr>
        </p:nvSpPr>
        <p:spPr>
          <a:xfrm>
            <a:off x="311700" y="445025"/>
            <a:ext cx="88809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dirty="0">
                <a:latin typeface="Raleway"/>
                <a:ea typeface="Raleway"/>
                <a:cs typeface="Raleway"/>
                <a:sym typeface="Raleway"/>
              </a:rPr>
              <a:t>General Requirements -- Teachers/Coaches/Mentors</a:t>
            </a:r>
            <a:endParaRPr sz="2600" b="1" dirty="0">
              <a:latin typeface="Raleway"/>
              <a:ea typeface="Raleway"/>
              <a:cs typeface="Raleway"/>
              <a:sym typeface="Raleway"/>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Project Entry Process</a:t>
            </a:r>
            <a:endParaRPr sz="2600" b="1">
              <a:latin typeface="Raleway"/>
              <a:ea typeface="Raleway"/>
              <a:cs typeface="Raleway"/>
              <a:sym typeface="Raleway"/>
            </a:endParaRPr>
          </a:p>
        </p:txBody>
      </p:sp>
      <p:sp>
        <p:nvSpPr>
          <p:cNvPr id="126" name="Google Shape;126;p23"/>
          <p:cNvSpPr txBox="1">
            <a:spLocks noGrp="1"/>
          </p:cNvSpPr>
          <p:nvPr>
            <p:ph type="body" idx="1"/>
          </p:nvPr>
        </p:nvSpPr>
        <p:spPr>
          <a:xfrm>
            <a:off x="311700" y="1067375"/>
            <a:ext cx="8520600" cy="3883766"/>
          </a:xfrm>
          <a:prstGeom prst="rect">
            <a:avLst/>
          </a:prstGeom>
        </p:spPr>
        <p:txBody>
          <a:bodyPr spcFirstLastPara="1" wrap="square" lIns="91425" tIns="91425" rIns="91425" bIns="91425" anchor="t" anchorCtr="0">
            <a:noAutofit/>
          </a:bodyPr>
          <a:lstStyle/>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1</a:t>
            </a:r>
            <a:r>
              <a:rPr lang="en" sz="1600" dirty="0">
                <a:solidFill>
                  <a:schemeClr val="dk1"/>
                </a:solidFill>
                <a:latin typeface="Raleway"/>
                <a:ea typeface="Raleway"/>
                <a:cs typeface="Raleway"/>
                <a:sym typeface="Raleway"/>
              </a:rPr>
              <a:t>: Teacher/Coach registration at </a:t>
            </a:r>
            <a:r>
              <a:rPr lang="en" sz="1600" u="sng" dirty="0">
                <a:solidFill>
                  <a:schemeClr val="dk1"/>
                </a:solidFill>
                <a:latin typeface="Raleway"/>
                <a:ea typeface="Raleway"/>
                <a:cs typeface="Raleway"/>
                <a:sym typeface="Raleway"/>
                <a:hlinkClick r:id="rId3"/>
              </a:rPr>
              <a:t>www.exploravision.org</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2</a:t>
            </a:r>
            <a:r>
              <a:rPr lang="en" sz="1600" dirty="0">
                <a:solidFill>
                  <a:schemeClr val="dk1"/>
                </a:solidFill>
                <a:latin typeface="Raleway"/>
                <a:ea typeface="Raleway"/>
                <a:cs typeface="Raleway"/>
                <a:sym typeface="Raleway"/>
              </a:rPr>
              <a:t>: Register your team</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3</a:t>
            </a:r>
            <a:r>
              <a:rPr lang="en" sz="1600" dirty="0">
                <a:solidFill>
                  <a:schemeClr val="dk1"/>
                </a:solidFill>
                <a:latin typeface="Raleway"/>
                <a:ea typeface="Raleway"/>
                <a:cs typeface="Raleway"/>
                <a:sym typeface="Raleway"/>
              </a:rPr>
              <a:t>: Teams begin working on their projects (e.g. brainstorm topics, research, etc.)</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4</a:t>
            </a:r>
            <a:r>
              <a:rPr lang="en" sz="1600" dirty="0">
                <a:solidFill>
                  <a:schemeClr val="dk1"/>
                </a:solidFill>
                <a:latin typeface="Raleway"/>
                <a:ea typeface="Raleway"/>
                <a:cs typeface="Raleway"/>
                <a:sym typeface="Raleway"/>
              </a:rPr>
              <a:t>: Upload and enter projects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Notes:</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Team project are entered online</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teacher may register as many teams as he/she wishes</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Each team is automatically assigned a project ID number upon registration</a:t>
            </a:r>
            <a:endParaRPr lang="en-US"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Project must be submitted online or received at NSTA by 11:59 pm EST on January 31, 2023 to be considered</a:t>
            </a:r>
            <a:endParaRPr sz="1600" dirty="0">
              <a:solidFill>
                <a:schemeClr val="dk1"/>
              </a:solidFill>
              <a:latin typeface="Raleway"/>
              <a:ea typeface="Raleway"/>
              <a:cs typeface="Raleway"/>
              <a:sym typeface="Raleway"/>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dirty="0">
                <a:latin typeface="Raleway"/>
                <a:ea typeface="Raleway"/>
                <a:cs typeface="Raleway"/>
                <a:sym typeface="Raleway"/>
              </a:rPr>
              <a:t>Project Format</a:t>
            </a:r>
            <a:endParaRPr sz="2600" b="1" dirty="0">
              <a:latin typeface="Raleway"/>
              <a:ea typeface="Raleway"/>
              <a:cs typeface="Raleway"/>
              <a:sym typeface="Raleway"/>
            </a:endParaRPr>
          </a:p>
        </p:txBody>
      </p:sp>
      <p:sp>
        <p:nvSpPr>
          <p:cNvPr id="126" name="Google Shape;126;p23"/>
          <p:cNvSpPr txBox="1">
            <a:spLocks noGrp="1"/>
          </p:cNvSpPr>
          <p:nvPr>
            <p:ph type="body" idx="1"/>
          </p:nvPr>
        </p:nvSpPr>
        <p:spPr>
          <a:xfrm>
            <a:off x="311700" y="1067375"/>
            <a:ext cx="8520600" cy="4076125"/>
          </a:xfrm>
          <a:prstGeom prst="rect">
            <a:avLst/>
          </a:prstGeom>
        </p:spPr>
        <p:txBody>
          <a:bodyPr spcFirstLastPara="1" wrap="square" lIns="91425" tIns="91425" rIns="91425" bIns="91425" anchor="t" anchorCtr="0">
            <a:noAutofit/>
          </a:bodyPr>
          <a:lstStyle/>
          <a:p>
            <a:pPr marL="290513" lvl="0" indent="-163513">
              <a:lnSpc>
                <a:spcPct val="100000"/>
              </a:lnSpc>
              <a:spcAft>
                <a:spcPts val="300"/>
              </a:spcAft>
              <a:buClr>
                <a:schemeClr val="dk1"/>
              </a:buClr>
              <a:buSzPts val="1600"/>
            </a:pPr>
            <a:r>
              <a:rPr lang="en-US" sz="1100" b="1" dirty="0">
                <a:solidFill>
                  <a:schemeClr val="dk1"/>
                </a:solidFill>
                <a:latin typeface="Raleway"/>
                <a:ea typeface="Raleway"/>
                <a:cs typeface="Raleway"/>
                <a:sym typeface="Raleway"/>
              </a:rPr>
              <a:t>Grades K-3 Requirements: </a:t>
            </a:r>
            <a:r>
              <a:rPr lang="en-US" sz="1100" dirty="0">
                <a:solidFill>
                  <a:schemeClr val="dk1"/>
                </a:solidFill>
                <a:latin typeface="Raleway"/>
                <a:ea typeface="Raleway"/>
                <a:cs typeface="Raleway"/>
                <a:sym typeface="Raleway"/>
              </a:rPr>
              <a:t>K-3 grades team have a new project template to enter project. </a:t>
            </a:r>
          </a:p>
          <a:p>
            <a:pPr marL="623888" lvl="0" indent="-166688">
              <a:lnSpc>
                <a:spcPct val="100000"/>
              </a:lnSpc>
              <a:spcAft>
                <a:spcPts val="300"/>
              </a:spcAft>
              <a:buClr>
                <a:schemeClr val="dk1"/>
              </a:buClr>
              <a:buSzPts val="1600"/>
              <a:buNone/>
            </a:pPr>
            <a:r>
              <a:rPr lang="en-US" sz="1100" dirty="0">
                <a:solidFill>
                  <a:schemeClr val="dk1"/>
                </a:solidFill>
                <a:latin typeface="Raleway"/>
                <a:ea typeface="Raleway"/>
                <a:cs typeface="Raleway"/>
                <a:sym typeface="Raleway"/>
              </a:rPr>
              <a:t>- Video explanation of project components (</a:t>
            </a:r>
            <a:r>
              <a:rPr lang="en-US" sz="1100" dirty="0">
                <a:solidFill>
                  <a:schemeClr val="dk1"/>
                </a:solidFill>
                <a:latin typeface="Raleway"/>
                <a:ea typeface="Raleway"/>
                <a:cs typeface="Raleway"/>
                <a:sym typeface="Raleway"/>
                <a:hlinkClick r:id="rId3"/>
              </a:rPr>
              <a:t>Video</a:t>
            </a:r>
            <a:r>
              <a:rPr lang="en-US" sz="1100" dirty="0">
                <a:solidFill>
                  <a:schemeClr val="dk1"/>
                </a:solidFill>
                <a:latin typeface="Raleway"/>
                <a:ea typeface="Raleway"/>
                <a:cs typeface="Raleway"/>
                <a:sym typeface="Raleway"/>
              </a:rPr>
              <a:t>)</a:t>
            </a:r>
          </a:p>
          <a:p>
            <a:pPr marL="623888" lvl="0" indent="-166688">
              <a:lnSpc>
                <a:spcPct val="100000"/>
              </a:lnSpc>
              <a:spcAft>
                <a:spcPts val="300"/>
              </a:spcAft>
              <a:buClr>
                <a:schemeClr val="dk1"/>
              </a:buClr>
              <a:buSzPts val="1600"/>
              <a:buNone/>
            </a:pPr>
            <a:r>
              <a:rPr lang="en-US" sz="1100" dirty="0">
                <a:solidFill>
                  <a:schemeClr val="dk1"/>
                </a:solidFill>
                <a:latin typeface="Raleway"/>
                <a:ea typeface="Raleway"/>
                <a:cs typeface="Raleway"/>
                <a:sym typeface="Raleway"/>
              </a:rPr>
              <a:t>- Grades K-3 Project Template (</a:t>
            </a:r>
            <a:r>
              <a:rPr lang="en-US" sz="1100" dirty="0">
                <a:solidFill>
                  <a:schemeClr val="tx1"/>
                </a:solidFill>
                <a:latin typeface="Raleway"/>
                <a:ea typeface="Raleway"/>
                <a:cs typeface="Raleway"/>
                <a:sym typeface="Raleway"/>
                <a:hlinkClick r:id="rId4"/>
              </a:rPr>
              <a:t>Template</a:t>
            </a:r>
            <a:r>
              <a:rPr lang="en-US" sz="1100" dirty="0">
                <a:solidFill>
                  <a:schemeClr val="dk1"/>
                </a:solidFill>
                <a:latin typeface="Raleway"/>
                <a:ea typeface="Raleway"/>
                <a:cs typeface="Raleway"/>
                <a:sym typeface="Raleway"/>
              </a:rPr>
              <a:t>)</a:t>
            </a:r>
          </a:p>
          <a:p>
            <a:pPr marL="623888" lvl="0" indent="-166688">
              <a:lnSpc>
                <a:spcPct val="100000"/>
              </a:lnSpc>
              <a:spcAft>
                <a:spcPts val="300"/>
              </a:spcAft>
              <a:buClr>
                <a:schemeClr val="dk1"/>
              </a:buClr>
              <a:buSzPts val="1600"/>
              <a:buNone/>
            </a:pPr>
            <a:endParaRPr lang="en-US" sz="800" dirty="0">
              <a:solidFill>
                <a:schemeClr val="dk1"/>
              </a:solidFill>
              <a:latin typeface="Raleway"/>
              <a:ea typeface="Raleway"/>
              <a:cs typeface="Raleway"/>
              <a:sym typeface="Raleway"/>
            </a:endParaRPr>
          </a:p>
          <a:p>
            <a:pPr marL="290513" lvl="0" indent="-163513">
              <a:lnSpc>
                <a:spcPct val="100000"/>
              </a:lnSpc>
              <a:spcAft>
                <a:spcPts val="300"/>
              </a:spcAft>
              <a:buClr>
                <a:schemeClr val="dk1"/>
              </a:buClr>
              <a:buSzPts val="1600"/>
            </a:pPr>
            <a:r>
              <a:rPr lang="en-US" sz="1100" b="1" dirty="0">
                <a:solidFill>
                  <a:schemeClr val="dk1"/>
                </a:solidFill>
                <a:latin typeface="Raleway"/>
                <a:ea typeface="Raleway"/>
                <a:cs typeface="Raleway"/>
                <a:sym typeface="Raleway"/>
              </a:rPr>
              <a:t>Grades 4-6 Requirements: </a:t>
            </a:r>
            <a:r>
              <a:rPr lang="en-US" sz="1100" dirty="0">
                <a:solidFill>
                  <a:schemeClr val="dk1"/>
                </a:solidFill>
                <a:latin typeface="Raleway"/>
                <a:ea typeface="Raleway"/>
                <a:cs typeface="Raleway"/>
                <a:sym typeface="Raleway"/>
              </a:rPr>
              <a:t>4-6 grades teams have a choice to submit projects in two types of format. Options include the standard ExploraVision project format* or a flexible presentation format. More details are on the video explaining project submission format options (</a:t>
            </a:r>
            <a:r>
              <a:rPr lang="en-US" sz="1100" dirty="0">
                <a:solidFill>
                  <a:schemeClr val="dk1"/>
                </a:solidFill>
                <a:latin typeface="Raleway"/>
                <a:ea typeface="Raleway"/>
                <a:cs typeface="Raleway"/>
                <a:sym typeface="Raleway"/>
                <a:hlinkClick r:id="rId5"/>
              </a:rPr>
              <a:t>Video</a:t>
            </a:r>
            <a:r>
              <a:rPr lang="en-US" sz="1100" dirty="0">
                <a:solidFill>
                  <a:schemeClr val="dk1"/>
                </a:solidFill>
                <a:latin typeface="Raleway"/>
                <a:ea typeface="Raleway"/>
                <a:cs typeface="Raleway"/>
                <a:sym typeface="Raleway"/>
              </a:rPr>
              <a:t>). </a:t>
            </a:r>
          </a:p>
          <a:p>
            <a:pPr marL="568325" lvl="0" indent="-166688">
              <a:lnSpc>
                <a:spcPct val="100000"/>
              </a:lnSpc>
              <a:spcAft>
                <a:spcPts val="300"/>
              </a:spcAft>
              <a:buClr>
                <a:schemeClr val="dk1"/>
              </a:buClr>
              <a:buSzPts val="1600"/>
              <a:buNone/>
            </a:pPr>
            <a:r>
              <a:rPr lang="en-US" sz="1100" b="1" dirty="0">
                <a:solidFill>
                  <a:schemeClr val="dk1"/>
                </a:solidFill>
                <a:latin typeface="Raleway"/>
                <a:ea typeface="Raleway"/>
                <a:cs typeface="Raleway"/>
                <a:sym typeface="Raleway"/>
              </a:rPr>
              <a:t>Option 1:</a:t>
            </a:r>
          </a:p>
          <a:p>
            <a:pPr marL="568325" lvl="0" indent="-111125">
              <a:lnSpc>
                <a:spcPct val="100000"/>
              </a:lnSpc>
              <a:spcAft>
                <a:spcPts val="300"/>
              </a:spcAft>
              <a:buClr>
                <a:schemeClr val="dk1"/>
              </a:buClr>
              <a:buSzPts val="1600"/>
              <a:buNone/>
            </a:pPr>
            <a:r>
              <a:rPr lang="en-US" sz="1100" dirty="0">
                <a:solidFill>
                  <a:schemeClr val="dk1"/>
                </a:solidFill>
                <a:latin typeface="Raleway"/>
                <a:ea typeface="Raleway"/>
                <a:cs typeface="Raleway"/>
                <a:sym typeface="Raleway"/>
              </a:rPr>
              <a:t>- Grades 4-6 Presentation (PowerPoint Slide Style) Format Template (</a:t>
            </a:r>
            <a:r>
              <a:rPr lang="en-US" sz="1100" dirty="0">
                <a:solidFill>
                  <a:schemeClr val="tx1"/>
                </a:solidFill>
                <a:latin typeface="Raleway"/>
                <a:ea typeface="Raleway"/>
                <a:cs typeface="Raleway"/>
                <a:sym typeface="Raleway"/>
                <a:hlinkClick r:id="rId4"/>
              </a:rPr>
              <a:t>Template</a:t>
            </a:r>
            <a:r>
              <a:rPr lang="en-US" sz="1100" dirty="0">
                <a:solidFill>
                  <a:schemeClr val="dk1"/>
                </a:solidFill>
                <a:latin typeface="Raleway"/>
                <a:ea typeface="Raleway"/>
                <a:cs typeface="Raleway"/>
                <a:sym typeface="Raleway"/>
              </a:rPr>
              <a:t>)</a:t>
            </a:r>
          </a:p>
          <a:p>
            <a:pPr marL="568325" lvl="0" indent="-111125">
              <a:lnSpc>
                <a:spcPct val="100000"/>
              </a:lnSpc>
              <a:spcAft>
                <a:spcPts val="300"/>
              </a:spcAft>
              <a:buClr>
                <a:schemeClr val="dk1"/>
              </a:buClr>
              <a:buSzPts val="1600"/>
              <a:buNone/>
            </a:pPr>
            <a:r>
              <a:rPr lang="en-US" sz="1100" dirty="0">
                <a:solidFill>
                  <a:schemeClr val="dk1"/>
                </a:solidFill>
                <a:latin typeface="Raleway"/>
                <a:ea typeface="Raleway"/>
                <a:cs typeface="Raleway"/>
                <a:sym typeface="Raleway"/>
              </a:rPr>
              <a:t>- Grades 4-6 Presentation (PowerPoint Slide Style) Format Sample Entry (</a:t>
            </a:r>
            <a:r>
              <a:rPr lang="en-US" sz="1100" dirty="0">
                <a:solidFill>
                  <a:schemeClr val="tx1"/>
                </a:solidFill>
                <a:latin typeface="Raleway"/>
                <a:ea typeface="Raleway"/>
                <a:cs typeface="Raleway"/>
                <a:sym typeface="Raleway"/>
                <a:hlinkClick r:id="rId6"/>
              </a:rPr>
              <a:t>Sample Projects</a:t>
            </a:r>
            <a:r>
              <a:rPr lang="en-US" sz="1100" dirty="0">
                <a:solidFill>
                  <a:schemeClr val="dk1"/>
                </a:solidFill>
                <a:latin typeface="Raleway"/>
                <a:ea typeface="Raleway"/>
                <a:cs typeface="Raleway"/>
                <a:sym typeface="Raleway"/>
              </a:rPr>
              <a:t>) </a:t>
            </a:r>
          </a:p>
          <a:p>
            <a:pPr marL="401638" lvl="0" indent="0">
              <a:lnSpc>
                <a:spcPct val="100000"/>
              </a:lnSpc>
              <a:spcAft>
                <a:spcPts val="300"/>
              </a:spcAft>
              <a:buClr>
                <a:schemeClr val="dk1"/>
              </a:buClr>
              <a:buSzPts val="1600"/>
              <a:buNone/>
            </a:pPr>
            <a:r>
              <a:rPr lang="en-US" sz="1100" b="1" dirty="0">
                <a:solidFill>
                  <a:schemeClr val="dk1"/>
                </a:solidFill>
                <a:latin typeface="Raleway"/>
                <a:ea typeface="Raleway"/>
                <a:cs typeface="Raleway"/>
                <a:sym typeface="Raleway"/>
              </a:rPr>
              <a:t>Option 2:</a:t>
            </a:r>
          </a:p>
          <a:p>
            <a:pPr marL="568325" lvl="0" indent="-111125">
              <a:lnSpc>
                <a:spcPct val="100000"/>
              </a:lnSpc>
              <a:spcAft>
                <a:spcPts val="300"/>
              </a:spcAft>
              <a:buClr>
                <a:schemeClr val="dk1"/>
              </a:buClr>
              <a:buSzPts val="1600"/>
              <a:buNone/>
            </a:pPr>
            <a:r>
              <a:rPr lang="en-US" sz="1100" dirty="0">
                <a:solidFill>
                  <a:schemeClr val="dk1"/>
                </a:solidFill>
                <a:latin typeface="Raleway"/>
                <a:ea typeface="Raleway"/>
                <a:cs typeface="Raleway"/>
                <a:sym typeface="Raleway"/>
              </a:rPr>
              <a:t>- Grades 4-6 Standard ExploraVision Project Format. </a:t>
            </a:r>
            <a:r>
              <a:rPr lang="en-US" sz="1100" dirty="0">
                <a:solidFill>
                  <a:schemeClr val="tx1"/>
                </a:solidFill>
                <a:latin typeface="Raleway"/>
                <a:ea typeface="Raleway"/>
                <a:cs typeface="Raleway"/>
                <a:sym typeface="Raleway"/>
                <a:hlinkClick r:id="rId6"/>
              </a:rPr>
              <a:t>Sample Projects</a:t>
            </a:r>
            <a:endParaRPr lang="en-US" sz="1100" dirty="0">
              <a:solidFill>
                <a:schemeClr val="tx1"/>
              </a:solidFill>
              <a:latin typeface="Raleway"/>
              <a:ea typeface="Raleway"/>
              <a:cs typeface="Raleway"/>
              <a:sym typeface="Raleway"/>
            </a:endParaRPr>
          </a:p>
          <a:p>
            <a:pPr lvl="0" indent="-330200">
              <a:lnSpc>
                <a:spcPct val="100000"/>
              </a:lnSpc>
              <a:spcAft>
                <a:spcPts val="300"/>
              </a:spcAft>
              <a:buClr>
                <a:schemeClr val="dk1"/>
              </a:buClr>
              <a:buSzPts val="1600"/>
            </a:pPr>
            <a:endParaRPr lang="en-US" sz="800" dirty="0">
              <a:solidFill>
                <a:schemeClr val="dk1"/>
              </a:solidFill>
              <a:latin typeface="Raleway"/>
              <a:ea typeface="Raleway"/>
              <a:cs typeface="Raleway"/>
              <a:sym typeface="Raleway"/>
            </a:endParaRPr>
          </a:p>
          <a:p>
            <a:pPr marL="290513" lvl="0" indent="-179388">
              <a:lnSpc>
                <a:spcPct val="100000"/>
              </a:lnSpc>
              <a:spcAft>
                <a:spcPts val="300"/>
              </a:spcAft>
              <a:buClr>
                <a:schemeClr val="dk1"/>
              </a:buClr>
              <a:buSzPts val="1600"/>
            </a:pPr>
            <a:r>
              <a:rPr lang="en-US" sz="1100" b="1" dirty="0">
                <a:solidFill>
                  <a:schemeClr val="dk1"/>
                </a:solidFill>
                <a:latin typeface="Raleway"/>
                <a:ea typeface="Raleway"/>
                <a:cs typeface="Raleway"/>
                <a:sym typeface="Raleway"/>
              </a:rPr>
              <a:t>Grades 7-9 Requirements</a:t>
            </a:r>
          </a:p>
          <a:p>
            <a:pPr marL="568325" lvl="0" indent="-111125">
              <a:lnSpc>
                <a:spcPct val="100000"/>
              </a:lnSpc>
              <a:spcAft>
                <a:spcPts val="300"/>
              </a:spcAft>
              <a:buClr>
                <a:schemeClr val="dk1"/>
              </a:buClr>
              <a:buSzPts val="1600"/>
              <a:buNone/>
            </a:pPr>
            <a:r>
              <a:rPr lang="en-US" sz="1100" dirty="0">
                <a:solidFill>
                  <a:schemeClr val="dk1"/>
                </a:solidFill>
                <a:latin typeface="Raleway"/>
                <a:ea typeface="Raleway"/>
                <a:cs typeface="Raleway"/>
                <a:sym typeface="Raleway"/>
              </a:rPr>
              <a:t>- Video Explanation of project submission requirements (</a:t>
            </a:r>
            <a:r>
              <a:rPr lang="en-US" sz="1100" dirty="0">
                <a:solidFill>
                  <a:schemeClr val="dk1"/>
                </a:solidFill>
                <a:latin typeface="Raleway"/>
                <a:ea typeface="Raleway"/>
                <a:cs typeface="Raleway"/>
                <a:sym typeface="Raleway"/>
                <a:hlinkClick r:id="rId7"/>
              </a:rPr>
              <a:t>Video</a:t>
            </a:r>
            <a:r>
              <a:rPr lang="en-US" sz="1100" dirty="0">
                <a:solidFill>
                  <a:schemeClr val="dk1"/>
                </a:solidFill>
                <a:latin typeface="Raleway"/>
                <a:ea typeface="Raleway"/>
                <a:cs typeface="Raleway"/>
                <a:sym typeface="Raleway"/>
              </a:rPr>
              <a:t>)</a:t>
            </a:r>
          </a:p>
          <a:p>
            <a:pPr marL="568325" lvl="0" indent="-111125">
              <a:lnSpc>
                <a:spcPct val="100000"/>
              </a:lnSpc>
              <a:spcAft>
                <a:spcPts val="300"/>
              </a:spcAft>
              <a:buClr>
                <a:schemeClr val="dk1"/>
              </a:buClr>
              <a:buSzPts val="1600"/>
              <a:buNone/>
            </a:pPr>
            <a:r>
              <a:rPr lang="en-US" sz="1100" dirty="0">
                <a:solidFill>
                  <a:schemeClr val="dk1"/>
                </a:solidFill>
                <a:latin typeface="Raleway"/>
                <a:ea typeface="Raleway"/>
                <a:cs typeface="Raleway"/>
                <a:sym typeface="Raleway"/>
              </a:rPr>
              <a:t>- Grades 7-9 Standard ExploraVision Project Format </a:t>
            </a:r>
            <a:r>
              <a:rPr lang="en-US" sz="1100" dirty="0">
                <a:solidFill>
                  <a:schemeClr val="tx1"/>
                </a:solidFill>
                <a:latin typeface="Raleway"/>
                <a:ea typeface="Raleway"/>
                <a:cs typeface="Raleway"/>
                <a:sym typeface="Raleway"/>
                <a:hlinkClick r:id="rId6"/>
              </a:rPr>
              <a:t>Sample Projects</a:t>
            </a:r>
            <a:endParaRPr lang="en-US" sz="1100" dirty="0">
              <a:solidFill>
                <a:schemeClr val="tx1"/>
              </a:solidFill>
              <a:latin typeface="Raleway"/>
              <a:ea typeface="Raleway"/>
              <a:cs typeface="Raleway"/>
              <a:sym typeface="Raleway"/>
            </a:endParaRPr>
          </a:p>
          <a:p>
            <a:pPr lvl="0" indent="-330200">
              <a:lnSpc>
                <a:spcPct val="100000"/>
              </a:lnSpc>
              <a:spcAft>
                <a:spcPts val="300"/>
              </a:spcAft>
              <a:buClr>
                <a:schemeClr val="dk1"/>
              </a:buClr>
              <a:buSzPts val="1600"/>
            </a:pPr>
            <a:endParaRPr lang="en-US" sz="800" dirty="0">
              <a:solidFill>
                <a:schemeClr val="dk1"/>
              </a:solidFill>
              <a:latin typeface="Raleway"/>
              <a:ea typeface="Raleway"/>
              <a:cs typeface="Raleway"/>
              <a:sym typeface="Raleway"/>
            </a:endParaRPr>
          </a:p>
          <a:p>
            <a:pPr marL="290513" lvl="0" indent="-179388">
              <a:lnSpc>
                <a:spcPct val="100000"/>
              </a:lnSpc>
              <a:spcAft>
                <a:spcPts val="300"/>
              </a:spcAft>
              <a:buClr>
                <a:schemeClr val="dk1"/>
              </a:buClr>
              <a:buSzPts val="1600"/>
            </a:pPr>
            <a:r>
              <a:rPr lang="en-US" sz="1100" b="1" dirty="0">
                <a:solidFill>
                  <a:schemeClr val="dk1"/>
                </a:solidFill>
                <a:latin typeface="Raleway"/>
                <a:ea typeface="Raleway"/>
                <a:cs typeface="Raleway"/>
                <a:sym typeface="Raleway"/>
              </a:rPr>
              <a:t>Grades 10-12 Requirements</a:t>
            </a:r>
          </a:p>
          <a:p>
            <a:pPr marL="568325" lvl="0" indent="-166688">
              <a:lnSpc>
                <a:spcPct val="100000"/>
              </a:lnSpc>
              <a:spcAft>
                <a:spcPts val="300"/>
              </a:spcAft>
              <a:buClr>
                <a:schemeClr val="dk1"/>
              </a:buClr>
              <a:buSzPts val="1600"/>
              <a:buNone/>
              <a:tabLst>
                <a:tab pos="568325" algn="l"/>
              </a:tabLst>
            </a:pPr>
            <a:r>
              <a:rPr lang="en-US" sz="1100" dirty="0">
                <a:solidFill>
                  <a:schemeClr val="dk1"/>
                </a:solidFill>
                <a:latin typeface="Raleway"/>
                <a:ea typeface="Raleway"/>
                <a:cs typeface="Raleway"/>
                <a:sym typeface="Raleway"/>
              </a:rPr>
              <a:t>- Video Explanation of project submission requirements (</a:t>
            </a:r>
            <a:r>
              <a:rPr lang="en-US" sz="1100" dirty="0">
                <a:solidFill>
                  <a:schemeClr val="dk1"/>
                </a:solidFill>
                <a:latin typeface="Raleway"/>
                <a:ea typeface="Raleway"/>
                <a:cs typeface="Raleway"/>
                <a:sym typeface="Raleway"/>
                <a:hlinkClick r:id="rId8"/>
              </a:rPr>
              <a:t>Video</a:t>
            </a:r>
            <a:r>
              <a:rPr lang="en-US" sz="1100" dirty="0">
                <a:solidFill>
                  <a:schemeClr val="dk1"/>
                </a:solidFill>
                <a:latin typeface="Raleway"/>
                <a:ea typeface="Raleway"/>
                <a:cs typeface="Raleway"/>
                <a:sym typeface="Raleway"/>
              </a:rPr>
              <a:t>)</a:t>
            </a:r>
          </a:p>
          <a:p>
            <a:pPr marL="568325" lvl="0" indent="-166688">
              <a:lnSpc>
                <a:spcPct val="100000"/>
              </a:lnSpc>
              <a:spcAft>
                <a:spcPts val="300"/>
              </a:spcAft>
              <a:buClr>
                <a:schemeClr val="dk1"/>
              </a:buClr>
              <a:buSzPts val="1600"/>
              <a:buNone/>
              <a:tabLst>
                <a:tab pos="568325" algn="l"/>
              </a:tabLst>
            </a:pPr>
            <a:r>
              <a:rPr lang="en-US" sz="1100" dirty="0">
                <a:solidFill>
                  <a:schemeClr val="dk1"/>
                </a:solidFill>
                <a:latin typeface="Raleway"/>
                <a:ea typeface="Raleway"/>
                <a:cs typeface="Raleway"/>
                <a:sym typeface="Raleway"/>
              </a:rPr>
              <a:t>- Grades 10-12 Standard ExploraVision Project Format </a:t>
            </a:r>
            <a:r>
              <a:rPr lang="en-US" sz="1100" dirty="0">
                <a:solidFill>
                  <a:schemeClr val="tx1"/>
                </a:solidFill>
                <a:latin typeface="Raleway"/>
                <a:ea typeface="Raleway"/>
                <a:cs typeface="Raleway"/>
                <a:sym typeface="Raleway"/>
                <a:hlinkClick r:id="rId6"/>
              </a:rPr>
              <a:t>Sample Projects</a:t>
            </a:r>
            <a:endParaRPr lang="en-US" sz="1100" dirty="0">
              <a:solidFill>
                <a:schemeClr val="tx1"/>
              </a:solidFill>
              <a:latin typeface="Raleway"/>
              <a:ea typeface="Raleway"/>
              <a:cs typeface="Raleway"/>
              <a:sym typeface="Raleway"/>
            </a:endParaRPr>
          </a:p>
        </p:txBody>
      </p:sp>
    </p:spTree>
    <p:extLst>
      <p:ext uri="{BB962C8B-B14F-4D97-AF65-F5344CB8AC3E}">
        <p14:creationId xmlns:p14="http://schemas.microsoft.com/office/powerpoint/2010/main" val="2843854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3" name="Google Shape;133;p24"/>
          <p:cNvSpPr txBox="1">
            <a:spLocks noGrp="1"/>
          </p:cNvSpPr>
          <p:nvPr>
            <p:ph type="body" idx="1"/>
          </p:nvPr>
        </p:nvSpPr>
        <p:spPr>
          <a:xfrm>
            <a:off x="311700" y="1326995"/>
            <a:ext cx="8832300" cy="3536780"/>
          </a:xfrm>
          <a:prstGeom prst="rect">
            <a:avLst/>
          </a:prstGeom>
        </p:spPr>
        <p:txBody>
          <a:bodyPr spcFirstLastPara="1" wrap="square" lIns="91425" tIns="91425" rIns="91425" bIns="91425" anchor="t" anchorCtr="0">
            <a:noAutofit/>
          </a:bodyPr>
          <a:lstStyle/>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Abstract</a:t>
            </a:r>
            <a:r>
              <a:rPr lang="en" sz="1400" dirty="0">
                <a:solidFill>
                  <a:srgbClr val="000000"/>
                </a:solidFill>
                <a:latin typeface="Raleway"/>
                <a:ea typeface="Raleway"/>
                <a:cs typeface="Raleway"/>
                <a:sym typeface="Raleway"/>
              </a:rPr>
              <a:t> -- 10 points</a:t>
            </a:r>
            <a:endParaRPr sz="1400"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Description</a:t>
            </a:r>
            <a:r>
              <a:rPr lang="en" sz="1400" dirty="0">
                <a:solidFill>
                  <a:srgbClr val="000000"/>
                </a:solidFill>
                <a:latin typeface="Raleway"/>
                <a:ea typeface="Raleway"/>
                <a:cs typeface="Raleway"/>
                <a:sym typeface="Raleway"/>
              </a:rPr>
              <a:t> -- 10 points</a:t>
            </a:r>
            <a:endParaRPr sz="1400"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Present Technology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History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Future Technology -- 20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Breakthroughs -- 15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Design Process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Consequences -- 10 points</a:t>
            </a:r>
            <a:endParaRPr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Bibliography</a:t>
            </a:r>
            <a:r>
              <a:rPr lang="en" sz="1400" dirty="0">
                <a:solidFill>
                  <a:srgbClr val="000000"/>
                </a:solidFill>
                <a:latin typeface="Raleway"/>
                <a:ea typeface="Raleway"/>
                <a:cs typeface="Raleway"/>
                <a:sym typeface="Raleway"/>
              </a:rPr>
              <a:t> -- 5 points</a:t>
            </a:r>
            <a:endParaRPr sz="1400"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Sample Web Pages</a:t>
            </a:r>
            <a:r>
              <a:rPr lang="en" sz="1400" dirty="0">
                <a:solidFill>
                  <a:srgbClr val="000000"/>
                </a:solidFill>
                <a:latin typeface="Raleway"/>
                <a:ea typeface="Raleway"/>
                <a:cs typeface="Raleway"/>
                <a:sym typeface="Raleway"/>
              </a:rPr>
              <a:t> -- 20 points</a:t>
            </a:r>
            <a:br>
              <a:rPr lang="en" sz="1400" dirty="0">
                <a:solidFill>
                  <a:srgbClr val="000000"/>
                </a:solidFill>
                <a:latin typeface="Raleway"/>
                <a:ea typeface="Raleway"/>
                <a:cs typeface="Raleway"/>
                <a:sym typeface="Raleway"/>
              </a:rPr>
            </a:br>
            <a:r>
              <a:rPr lang="en" sz="1400" dirty="0">
                <a:solidFill>
                  <a:srgbClr val="000000"/>
                </a:solidFill>
                <a:latin typeface="Raleway"/>
                <a:ea typeface="Raleway"/>
                <a:cs typeface="Raleway"/>
                <a:sym typeface="Raleway"/>
              </a:rPr>
              <a:t>* No student, coach, mentor, and school names should appear</a:t>
            </a:r>
            <a:br>
              <a:rPr lang="en" sz="1400" dirty="0">
                <a:solidFill>
                  <a:srgbClr val="000000"/>
                </a:solidFill>
                <a:latin typeface="Raleway"/>
                <a:ea typeface="Raleway"/>
                <a:cs typeface="Raleway"/>
                <a:sym typeface="Raleway"/>
              </a:rPr>
            </a:br>
            <a:r>
              <a:rPr lang="en" sz="1400" dirty="0">
                <a:solidFill>
                  <a:srgbClr val="000000"/>
                </a:solidFill>
                <a:latin typeface="Raleway"/>
                <a:ea typeface="Raleway"/>
                <a:cs typeface="Raleway"/>
                <a:sym typeface="Raleway"/>
              </a:rPr>
              <a:t>* Above sections should be clearly labeled and presented in exact order</a:t>
            </a:r>
            <a:endParaRPr sz="1400" dirty="0">
              <a:solidFill>
                <a:srgbClr val="000000"/>
              </a:solidFill>
              <a:latin typeface="Raleway"/>
              <a:ea typeface="Raleway"/>
              <a:cs typeface="Raleway"/>
              <a:sym typeface="Raleway"/>
            </a:endParaRPr>
          </a:p>
          <a:p>
            <a:pPr marL="0" lvl="0" indent="0" rtl="0">
              <a:spcBef>
                <a:spcPts val="1600"/>
              </a:spcBef>
              <a:spcAft>
                <a:spcPts val="0"/>
              </a:spcAft>
              <a:buNone/>
            </a:pPr>
            <a:endParaRPr sz="1400" dirty="0">
              <a:solidFill>
                <a:srgbClr val="000000"/>
              </a:solidFill>
              <a:latin typeface="Raleway"/>
              <a:ea typeface="Raleway"/>
              <a:cs typeface="Raleway"/>
              <a:sym typeface="Raleway"/>
            </a:endParaRPr>
          </a:p>
          <a:p>
            <a:pPr marL="0" marR="0" lvl="0" indent="0" algn="l" rtl="0">
              <a:lnSpc>
                <a:spcPct val="115000"/>
              </a:lnSpc>
              <a:spcBef>
                <a:spcPts val="1600"/>
              </a:spcBef>
              <a:spcAft>
                <a:spcPts val="1600"/>
              </a:spcAft>
              <a:buNone/>
            </a:pPr>
            <a:endParaRPr sz="1400" dirty="0">
              <a:solidFill>
                <a:srgbClr val="000000"/>
              </a:solidFill>
              <a:latin typeface="Raleway"/>
              <a:ea typeface="Raleway"/>
              <a:cs typeface="Raleway"/>
              <a:sym typeface="Raleway"/>
            </a:endParaRPr>
          </a:p>
        </p:txBody>
      </p:sp>
      <p:sp>
        <p:nvSpPr>
          <p:cNvPr id="132" name="Google Shape;132;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400" b="1" dirty="0">
                <a:latin typeface="Raleway"/>
                <a:ea typeface="Raleway"/>
                <a:cs typeface="Raleway"/>
                <a:sym typeface="Raleway"/>
              </a:rPr>
              <a:t>Required Standard ExploraVision Project Format Components</a:t>
            </a:r>
            <a:endParaRPr sz="2400" b="1" dirty="0">
              <a:latin typeface="Raleway"/>
              <a:ea typeface="Raleway"/>
              <a:cs typeface="Raleway"/>
              <a:sym typeface="Raleway"/>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457200" lvl="0" indent="-393700" rtl="0">
              <a:spcBef>
                <a:spcPts val="0"/>
              </a:spcBef>
              <a:spcAft>
                <a:spcPts val="0"/>
              </a:spcAft>
              <a:buSzPts val="2600"/>
              <a:buFont typeface="Raleway"/>
              <a:buAutoNum type="romanUcPeriod"/>
            </a:pPr>
            <a:r>
              <a:rPr lang="en" sz="2600" b="1">
                <a:latin typeface="Raleway"/>
                <a:ea typeface="Raleway"/>
                <a:cs typeface="Raleway"/>
                <a:sym typeface="Raleway"/>
              </a:rPr>
              <a:t>Abstract</a:t>
            </a:r>
            <a:endParaRPr sz="2600" b="1">
              <a:latin typeface="Raleway"/>
              <a:ea typeface="Raleway"/>
              <a:cs typeface="Raleway"/>
              <a:sym typeface="Raleway"/>
            </a:endParaRPr>
          </a:p>
        </p:txBody>
      </p:sp>
      <p:sp>
        <p:nvSpPr>
          <p:cNvPr id="140" name="Google Shape;140;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Abstract of </a:t>
            </a:r>
            <a:r>
              <a:rPr lang="en" u="sng">
                <a:solidFill>
                  <a:schemeClr val="dk1"/>
                </a:solidFill>
                <a:latin typeface="Raleway"/>
                <a:ea typeface="Raleway"/>
                <a:cs typeface="Raleway"/>
                <a:sym typeface="Raleway"/>
              </a:rPr>
              <a:t>no more than 150 words</a:t>
            </a:r>
            <a:r>
              <a:rPr lang="en">
                <a:solidFill>
                  <a:schemeClr val="dk1"/>
                </a:solidFill>
                <a:latin typeface="Raleway"/>
                <a:ea typeface="Raleway"/>
                <a:cs typeface="Raleway"/>
                <a:sym typeface="Raleway"/>
              </a:rPr>
              <a:t> that summarizes the proposed future technology and other relevant information must precede other project components</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Abstract should be </a:t>
            </a:r>
            <a:r>
              <a:rPr lang="en" u="sng">
                <a:solidFill>
                  <a:schemeClr val="dk1"/>
                </a:solidFill>
                <a:latin typeface="Raleway"/>
                <a:ea typeface="Raleway"/>
                <a:cs typeface="Raleway"/>
                <a:sym typeface="Raleway"/>
              </a:rPr>
              <a:t>on a separate page</a:t>
            </a:r>
            <a:r>
              <a:rPr lang="en">
                <a:solidFill>
                  <a:schemeClr val="dk1"/>
                </a:solidFill>
                <a:latin typeface="Raleway"/>
                <a:ea typeface="Raleway"/>
                <a:cs typeface="Raleway"/>
                <a:sym typeface="Raleway"/>
              </a:rPr>
              <a:t> and does not count as part of the Description. </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Project title is encouraged</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 name of  school/student/teacher should be stated as it’s a blind judging</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It should be typed, double-spaced and clearly labeled</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 minimum word count</a:t>
            </a:r>
            <a:endParaRPr>
              <a:solidFill>
                <a:schemeClr val="dk1"/>
              </a:solidFill>
              <a:latin typeface="Raleway"/>
              <a:ea typeface="Raleway"/>
              <a:cs typeface="Raleway"/>
              <a:sym typeface="Raleway"/>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a:t>
            </a:r>
            <a:endParaRPr sz="2600" b="1">
              <a:latin typeface="Raleway"/>
              <a:ea typeface="Raleway"/>
              <a:cs typeface="Raleway"/>
              <a:sym typeface="Raleway"/>
            </a:endParaRPr>
          </a:p>
        </p:txBody>
      </p:sp>
      <p:sp>
        <p:nvSpPr>
          <p:cNvPr id="147" name="Google Shape;147;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Each team must prepare a written description of the project that </a:t>
            </a:r>
            <a:r>
              <a:rPr lang="en" sz="1600" u="sng">
                <a:solidFill>
                  <a:schemeClr val="dk1"/>
                </a:solidFill>
                <a:latin typeface="Raleway"/>
                <a:ea typeface="Raleway"/>
                <a:cs typeface="Raleway"/>
                <a:sym typeface="Raleway"/>
              </a:rPr>
              <a:t>does not exceed 11 pages</a:t>
            </a:r>
            <a:r>
              <a:rPr lang="en" sz="1600">
                <a:solidFill>
                  <a:schemeClr val="dk1"/>
                </a:solidFill>
                <a:latin typeface="Raleway"/>
                <a:ea typeface="Raleway"/>
                <a:cs typeface="Raleway"/>
                <a:sym typeface="Raleway"/>
              </a:rPr>
              <a:t> and can be a combination of text and artwork. </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include the following sections-with headings clearly labeled- in the following order:</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Present Technology*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History</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Future Technology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Breakthroughs*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Design Process*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Consequences*</a:t>
            </a:r>
            <a:endParaRPr sz="1600">
              <a:solidFill>
                <a:schemeClr val="dk1"/>
              </a:solidFill>
              <a:latin typeface="Raleway"/>
              <a:ea typeface="Raleway"/>
              <a:cs typeface="Raleway"/>
              <a:sym typeface="Raleway"/>
            </a:endParaRPr>
          </a:p>
          <a:p>
            <a:pPr marL="457200" lvl="0" indent="0" rtl="0">
              <a:spcBef>
                <a:spcPts val="1600"/>
              </a:spcBef>
              <a:spcAft>
                <a:spcPts val="1600"/>
              </a:spcAft>
              <a:buNone/>
            </a:pPr>
            <a:r>
              <a:rPr lang="en" sz="1600">
                <a:solidFill>
                  <a:schemeClr val="dk1"/>
                </a:solidFill>
                <a:latin typeface="Raleway"/>
                <a:ea typeface="Raleway"/>
                <a:cs typeface="Raleway"/>
                <a:sym typeface="Raleway"/>
              </a:rPr>
              <a:t>* Section is central to Next Generation Science Standards </a:t>
            </a:r>
            <a:endParaRPr sz="1600">
              <a:solidFill>
                <a:schemeClr val="dk1"/>
              </a:solidFill>
              <a:latin typeface="Raleway"/>
              <a:ea typeface="Raleway"/>
              <a:cs typeface="Raleway"/>
              <a:sym typeface="Raleway"/>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-- 1/4</a:t>
            </a:r>
            <a:endParaRPr sz="2600" b="1">
              <a:latin typeface="Raleway"/>
              <a:ea typeface="Raleway"/>
              <a:cs typeface="Raleway"/>
              <a:sym typeface="Raleway"/>
            </a:endParaRPr>
          </a:p>
        </p:txBody>
      </p:sp>
      <p:sp>
        <p:nvSpPr>
          <p:cNvPr id="154" name="Google Shape;154;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00000"/>
              </a:lnSpc>
              <a:spcBef>
                <a:spcPts val="0"/>
              </a:spcBef>
              <a:spcAft>
                <a:spcPts val="0"/>
              </a:spcAft>
              <a:buClr>
                <a:schemeClr val="dk1"/>
              </a:buClr>
              <a:buSzPts val="1800"/>
              <a:buFont typeface="Raleway"/>
              <a:buAutoNum type="alphaUcPeriod"/>
            </a:pPr>
            <a:r>
              <a:rPr lang="en" b="1" dirty="0">
                <a:solidFill>
                  <a:schemeClr val="dk1"/>
                </a:solidFill>
                <a:latin typeface="Raleway"/>
                <a:ea typeface="Raleway"/>
                <a:cs typeface="Raleway"/>
                <a:sym typeface="Raleway"/>
              </a:rPr>
              <a:t>Present Technology</a:t>
            </a:r>
            <a:endParaRPr b="1" dirty="0">
              <a:solidFill>
                <a:schemeClr val="dk1"/>
              </a:solidFill>
              <a:latin typeface="Raleway"/>
              <a:ea typeface="Raleway"/>
              <a:cs typeface="Raleway"/>
              <a:sym typeface="Raleway"/>
            </a:endParaRPr>
          </a:p>
          <a:p>
            <a:pPr marL="457200" marR="0" lvl="0" indent="-342900" algn="l" rtl="0">
              <a:lnSpc>
                <a:spcPct val="115000"/>
              </a:lnSpc>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Give overview of chosen technology’s current form, including scientific principles involved in its functioning.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Define a problem or limitation of this current technology that you will address in your ExploraVision project.</a:t>
            </a:r>
            <a:endParaRPr dirty="0">
              <a:solidFill>
                <a:schemeClr val="dk1"/>
              </a:solidFill>
              <a:latin typeface="Raleway"/>
              <a:ea typeface="Raleway"/>
              <a:cs typeface="Raleway"/>
              <a:sym typeface="Raleway"/>
            </a:endParaRPr>
          </a:p>
          <a:p>
            <a:pPr marL="0" marR="0" lvl="0" indent="0" algn="l" rtl="0">
              <a:lnSpc>
                <a:spcPct val="100000"/>
              </a:lnSpc>
              <a:spcBef>
                <a:spcPts val="1600"/>
              </a:spcBef>
              <a:spcAft>
                <a:spcPts val="0"/>
              </a:spcAft>
              <a:buNone/>
            </a:pPr>
            <a:r>
              <a:rPr lang="en" b="1" dirty="0">
                <a:solidFill>
                  <a:schemeClr val="dk1"/>
                </a:solidFill>
                <a:latin typeface="Raleway"/>
                <a:ea typeface="Raleway"/>
                <a:cs typeface="Raleway"/>
                <a:sym typeface="Raleway"/>
              </a:rPr>
              <a:t>B. History</a:t>
            </a:r>
            <a:endParaRPr b="1" dirty="0">
              <a:solidFill>
                <a:schemeClr val="dk1"/>
              </a:solidFill>
              <a:latin typeface="Raleway"/>
              <a:ea typeface="Raleway"/>
              <a:cs typeface="Raleway"/>
              <a:sym typeface="Raleway"/>
            </a:endParaRPr>
          </a:p>
          <a:p>
            <a:pPr marL="457200" lvl="0" indent="-342900" rtl="0">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Research and describe the history of the technology from its inception.</a:t>
            </a:r>
            <a:endParaRPr dirty="0">
              <a:solidFill>
                <a:schemeClr val="dk1"/>
              </a:solidFill>
              <a:latin typeface="Raleway"/>
              <a:ea typeface="Raleway"/>
              <a:cs typeface="Raleway"/>
              <a:sym typeface="Raleway"/>
            </a:endParaRPr>
          </a:p>
          <a:p>
            <a:pPr marL="0" marR="0" lvl="0" indent="0" algn="l" rtl="0">
              <a:lnSpc>
                <a:spcPct val="115000"/>
              </a:lnSpc>
              <a:spcBef>
                <a:spcPts val="1600"/>
              </a:spcBef>
              <a:spcAft>
                <a:spcPts val="1600"/>
              </a:spcAft>
              <a:buNone/>
            </a:pPr>
            <a:endParaRP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-- 2/4</a:t>
            </a:r>
            <a:endParaRPr sz="2600" b="1">
              <a:latin typeface="Raleway"/>
              <a:ea typeface="Raleway"/>
              <a:cs typeface="Raleway"/>
              <a:sym typeface="Raleway"/>
            </a:endParaRPr>
          </a:p>
        </p:txBody>
      </p:sp>
      <p:sp>
        <p:nvSpPr>
          <p:cNvPr id="161" name="Google Shape;161;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sz="1600" b="1" dirty="0">
                <a:solidFill>
                  <a:schemeClr val="dk1"/>
                </a:solidFill>
                <a:latin typeface="Raleway"/>
                <a:ea typeface="Raleway"/>
                <a:cs typeface="Raleway"/>
                <a:sym typeface="Raleway"/>
              </a:rPr>
              <a:t>C. Future Technology</a:t>
            </a:r>
            <a:endParaRPr sz="1600" b="1" dirty="0">
              <a:solidFill>
                <a:schemeClr val="dk1"/>
              </a:solidFill>
              <a:latin typeface="Raleway"/>
              <a:ea typeface="Raleway"/>
              <a:cs typeface="Raleway"/>
              <a:sym typeface="Raleway"/>
            </a:endParaRPr>
          </a:p>
          <a:p>
            <a:pPr marL="457200" marR="0" lvl="0" indent="-330200" algn="l" rtl="0">
              <a:lnSpc>
                <a:spcPct val="115000"/>
              </a:lnSpc>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Describe the team’s vision for what this technology will be in the future, including scientific principles involved in developing the technology.</a:t>
            </a:r>
            <a:endParaRPr sz="1600" dirty="0">
              <a:solidFill>
                <a:schemeClr val="dk1"/>
              </a:solidFill>
              <a:latin typeface="Raleway"/>
              <a:ea typeface="Raleway"/>
              <a:cs typeface="Raleway"/>
              <a:sym typeface="Raleway"/>
            </a:endParaRPr>
          </a:p>
          <a:p>
            <a:pPr marL="0" marR="0" lvl="0" indent="0" algn="l" rtl="0">
              <a:lnSpc>
                <a:spcPct val="115000"/>
              </a:lnSpc>
              <a:spcBef>
                <a:spcPts val="1600"/>
              </a:spcBef>
              <a:spcAft>
                <a:spcPts val="0"/>
              </a:spcAft>
              <a:buNone/>
            </a:pPr>
            <a:r>
              <a:rPr lang="en" sz="1600" b="1" dirty="0">
                <a:solidFill>
                  <a:schemeClr val="dk1"/>
                </a:solidFill>
                <a:latin typeface="Raleway"/>
                <a:ea typeface="Raleway"/>
                <a:cs typeface="Raleway"/>
                <a:sym typeface="Raleway"/>
              </a:rPr>
              <a:t>D. Breakthroughs</a:t>
            </a:r>
            <a:endParaRPr sz="1600" b="1" dirty="0">
              <a:solidFill>
                <a:schemeClr val="dk1"/>
              </a:solidFill>
              <a:latin typeface="Raleway"/>
              <a:ea typeface="Raleway"/>
              <a:cs typeface="Raleway"/>
              <a:sym typeface="Raleway"/>
            </a:endParaRPr>
          </a:p>
          <a:p>
            <a:pPr marL="457200" marR="0" lvl="0" indent="-330200" algn="l" rtl="0">
              <a:lnSpc>
                <a:spcPct val="115000"/>
              </a:lnSpc>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Research and describe breakthroughs that are necessary to make the future technology design a reality. </a:t>
            </a:r>
            <a:endParaRPr sz="1600" dirty="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Describe why this future technology doesn’t exist today. </a:t>
            </a:r>
            <a:endParaRPr sz="1600" dirty="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Choose one of your required breakthroughs and describe an investigation that would have to be planned and carried out to test your ExploraVision project. If possible, include the kind of data or measurements that would be collected in the investigation.</a:t>
            </a:r>
            <a:endParaRPr sz="1600" dirty="0">
              <a:solidFill>
                <a:schemeClr val="dk1"/>
              </a:solidFill>
              <a:latin typeface="Raleway"/>
              <a:ea typeface="Raleway"/>
              <a:cs typeface="Raleway"/>
              <a:sym typeface="Raleway"/>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-- 3/4</a:t>
            </a:r>
            <a:endParaRPr sz="2600" b="1">
              <a:latin typeface="Raleway"/>
              <a:ea typeface="Raleway"/>
              <a:cs typeface="Raleway"/>
              <a:sym typeface="Raleway"/>
            </a:endParaRPr>
          </a:p>
        </p:txBody>
      </p:sp>
      <p:sp>
        <p:nvSpPr>
          <p:cNvPr id="168" name="Google Shape;168;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b="1" dirty="0">
                <a:solidFill>
                  <a:schemeClr val="dk1"/>
                </a:solidFill>
                <a:latin typeface="Raleway"/>
                <a:ea typeface="Raleway"/>
                <a:cs typeface="Raleway"/>
                <a:sym typeface="Raleway"/>
              </a:rPr>
              <a:t>E. Design Process</a:t>
            </a:r>
            <a:endParaRPr b="1" dirty="0">
              <a:solidFill>
                <a:schemeClr val="dk1"/>
              </a:solidFill>
              <a:latin typeface="Raleway"/>
              <a:ea typeface="Raleway"/>
              <a:cs typeface="Raleway"/>
              <a:sym typeface="Raleway"/>
            </a:endParaRPr>
          </a:p>
          <a:p>
            <a:pPr marL="457200" marR="0" lvl="0" indent="-342900" algn="l" rtl="0">
              <a:lnSpc>
                <a:spcPct val="115000"/>
              </a:lnSpc>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three alternative ideas of features the team considered for their project. The ideas and features should be directly related to the project, not a list related to other projects submitted in previous years or by other participants.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why the team rejected each feature and idea in favor of the ones in the submitted technology.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how your future technology feature is better than the rejected design feature.</a:t>
            </a:r>
            <a:endParaRPr dirty="0">
              <a:solidFill>
                <a:schemeClr val="dk1"/>
              </a:solidFill>
              <a:latin typeface="Raleway"/>
              <a:ea typeface="Raleway"/>
              <a:cs typeface="Raleway"/>
              <a:sym typeface="Raleway"/>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-- 4/4</a:t>
            </a:r>
            <a:endParaRPr sz="2600" b="1">
              <a:latin typeface="Raleway"/>
              <a:ea typeface="Raleway"/>
              <a:cs typeface="Raleway"/>
              <a:sym typeface="Raleway"/>
            </a:endParaRPr>
          </a:p>
        </p:txBody>
      </p:sp>
      <p:sp>
        <p:nvSpPr>
          <p:cNvPr id="175" name="Google Shape;175;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b="1" dirty="0">
                <a:solidFill>
                  <a:srgbClr val="000000"/>
                </a:solidFill>
                <a:latin typeface="Raleway"/>
                <a:ea typeface="Raleway"/>
                <a:cs typeface="Raleway"/>
                <a:sym typeface="Raleway"/>
              </a:rPr>
              <a:t>F. Consequences</a:t>
            </a:r>
            <a:endParaRPr b="1" dirty="0">
              <a:solidFill>
                <a:srgbClr val="000000"/>
              </a:solidFill>
              <a:latin typeface="Raleway"/>
              <a:ea typeface="Raleway"/>
              <a:cs typeface="Raleway"/>
              <a:sym typeface="Raleway"/>
            </a:endParaRPr>
          </a:p>
          <a:p>
            <a:pPr marL="457200" marR="0" lvl="0" indent="-342900" algn="l" rtl="0">
              <a:lnSpc>
                <a:spcPct val="115000"/>
              </a:lnSpc>
              <a:spcBef>
                <a:spcPts val="1600"/>
              </a:spcBef>
              <a:spcAft>
                <a:spcPts val="0"/>
              </a:spcAft>
              <a:buClr>
                <a:srgbClr val="000000"/>
              </a:buClr>
              <a:buSzPts val="1800"/>
              <a:buFont typeface="Raleway"/>
              <a:buChar char="●"/>
            </a:pPr>
            <a:r>
              <a:rPr lang="en" dirty="0">
                <a:solidFill>
                  <a:srgbClr val="000000"/>
                </a:solidFill>
                <a:latin typeface="Raleway"/>
                <a:ea typeface="Raleway"/>
                <a:cs typeface="Raleway"/>
                <a:sym typeface="Raleway"/>
              </a:rPr>
              <a:t>Recognizing that all technologies have positive and negative consequences, describe the potential positive and negative consequences of the new technology on society</a:t>
            </a:r>
            <a:endParaRPr dirty="0">
              <a:solidFill>
                <a:srgbClr val="000000"/>
              </a:solidFill>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About Toshiba/NSTA ExploraVision</a:t>
            </a:r>
            <a:endParaRPr b="1">
              <a:latin typeface="Raleway"/>
              <a:ea typeface="Raleway"/>
              <a:cs typeface="Raleway"/>
              <a:sym typeface="Raleway"/>
            </a:endParaRPr>
          </a:p>
        </p:txBody>
      </p:sp>
      <p:sp>
        <p:nvSpPr>
          <p:cNvPr id="62" name="Google Shape;62;p14"/>
          <p:cNvSpPr txBox="1">
            <a:spLocks noGrp="1"/>
          </p:cNvSpPr>
          <p:nvPr>
            <p:ph type="body" idx="1"/>
          </p:nvPr>
        </p:nvSpPr>
        <p:spPr>
          <a:xfrm>
            <a:off x="311700" y="1076275"/>
            <a:ext cx="8520600" cy="3752204"/>
          </a:xfrm>
          <a:prstGeom prst="rect">
            <a:avLst/>
          </a:prstGeom>
        </p:spPr>
        <p:txBody>
          <a:bodyPr spcFirstLastPara="1" wrap="square" lIns="91425" tIns="91425" rIns="91425" bIns="91425" anchor="t" anchorCtr="0">
            <a:noAutofit/>
          </a:bodyPr>
          <a:lstStyle/>
          <a:p>
            <a:pPr marL="285750" indent="-285750">
              <a:lnSpc>
                <a:spcPct val="100000"/>
              </a:lnSpc>
              <a:spcAft>
                <a:spcPts val="600"/>
              </a:spcAft>
            </a:pPr>
            <a:r>
              <a:rPr lang="en" sz="1600" dirty="0">
                <a:solidFill>
                  <a:schemeClr val="dk1"/>
                </a:solidFill>
                <a:latin typeface="Raleway"/>
                <a:ea typeface="Raleway"/>
                <a:cs typeface="Raleway"/>
                <a:sym typeface="Raleway"/>
              </a:rPr>
              <a:t>ExploraVision is a STEM competition for K-12 students. </a:t>
            </a:r>
          </a:p>
          <a:p>
            <a:pPr marL="285750" indent="-285750">
              <a:lnSpc>
                <a:spcPct val="100000"/>
              </a:lnSpc>
              <a:spcAft>
                <a:spcPts val="600"/>
              </a:spcAft>
            </a:pPr>
            <a:r>
              <a:rPr lang="en" sz="1600" dirty="0">
                <a:solidFill>
                  <a:schemeClr val="dk1"/>
                </a:solidFill>
                <a:latin typeface="Raleway"/>
                <a:ea typeface="Raleway"/>
                <a:cs typeface="Raleway"/>
                <a:sym typeface="Raleway"/>
              </a:rPr>
              <a:t>It encourages students to combine their imagination with their knowledge of science and technology to explore visions for the future. </a:t>
            </a:r>
          </a:p>
          <a:p>
            <a:pPr marL="285750" indent="-285750">
              <a:lnSpc>
                <a:spcPct val="100000"/>
              </a:lnSpc>
              <a:spcAft>
                <a:spcPts val="600"/>
              </a:spcAft>
            </a:pPr>
            <a:r>
              <a:rPr lang="en" sz="1600" dirty="0">
                <a:solidFill>
                  <a:schemeClr val="dk1"/>
                </a:solidFill>
                <a:latin typeface="Raleway"/>
                <a:ea typeface="Raleway"/>
                <a:cs typeface="Raleway"/>
                <a:sym typeface="Raleway"/>
              </a:rPr>
              <a:t>Teams of 2-4 students select a technology, research how it works, learn why it was invented, and then predict how that technology may change in the future. </a:t>
            </a:r>
          </a:p>
          <a:p>
            <a:pPr marL="285750" indent="-285750">
              <a:lnSpc>
                <a:spcPct val="100000"/>
              </a:lnSpc>
              <a:spcAft>
                <a:spcPts val="600"/>
              </a:spcAft>
            </a:pPr>
            <a:r>
              <a:rPr lang="en" sz="1600" dirty="0">
                <a:solidFill>
                  <a:schemeClr val="dk1"/>
                </a:solidFill>
                <a:latin typeface="Raleway"/>
                <a:ea typeface="Raleway"/>
                <a:cs typeface="Raleway"/>
                <a:sym typeface="Raleway"/>
              </a:rPr>
              <a:t>Students identify what “breakthroughs” are required for their idea to become a reality and describe the positive and negative consequences of their technology on society. </a:t>
            </a:r>
          </a:p>
          <a:p>
            <a:pPr marL="285750" indent="-285750">
              <a:lnSpc>
                <a:spcPct val="100000"/>
              </a:lnSpc>
              <a:spcAft>
                <a:spcPts val="600"/>
              </a:spcAft>
            </a:pPr>
            <a:r>
              <a:rPr lang="en" sz="1600" dirty="0">
                <a:solidFill>
                  <a:schemeClr val="dk1"/>
                </a:solidFill>
                <a:latin typeface="Raleway"/>
                <a:ea typeface="Raleway"/>
                <a:cs typeface="Raleway"/>
                <a:sym typeface="Raleway"/>
              </a:rPr>
              <a:t>The students write a paper and draw a series of web pages to describe and communicate their idea. </a:t>
            </a:r>
          </a:p>
          <a:p>
            <a:pPr marL="285750" indent="-285750">
              <a:lnSpc>
                <a:spcPct val="100000"/>
              </a:lnSpc>
              <a:spcAft>
                <a:spcPts val="600"/>
              </a:spcAft>
            </a:pPr>
            <a:r>
              <a:rPr lang="en" sz="1600" dirty="0">
                <a:solidFill>
                  <a:schemeClr val="dk1"/>
                </a:solidFill>
                <a:latin typeface="Raleway"/>
                <a:ea typeface="Raleway"/>
                <a:cs typeface="Raleway"/>
                <a:sym typeface="Raleway"/>
              </a:rPr>
              <a:t>Finalists make a visual poster (for K-3 grades) and an actual website (for 4-12 grades)* and a prototype of their future vision. </a:t>
            </a:r>
          </a:p>
          <a:p>
            <a:pPr marL="285750" indent="-285750">
              <a:lnSpc>
                <a:spcPct val="100000"/>
              </a:lnSpc>
              <a:spcAft>
                <a:spcPts val="600"/>
              </a:spcAft>
            </a:pPr>
            <a:r>
              <a:rPr lang="en" sz="1600" dirty="0">
                <a:solidFill>
                  <a:schemeClr val="dk1"/>
                </a:solidFill>
                <a:latin typeface="Raleway"/>
                <a:ea typeface="Raleway"/>
                <a:cs typeface="Raleway"/>
                <a:sym typeface="Raleway"/>
              </a:rPr>
              <a:t>ExploraVision is more than a science fair or a competition—it can be a virtual or in-person tool to ignite every student’s enthusiasm for STEM subjects!</a:t>
            </a:r>
            <a:endParaRPr sz="1600" dirty="0">
              <a:latin typeface="Raleway"/>
              <a:ea typeface="Raleway"/>
              <a:cs typeface="Raleway"/>
              <a:sym typeface="Raleway"/>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III. Bibliography </a:t>
            </a:r>
            <a:endParaRPr sz="2600" b="1">
              <a:latin typeface="Raleway"/>
              <a:ea typeface="Raleway"/>
              <a:cs typeface="Raleway"/>
              <a:sym typeface="Raleway"/>
            </a:endParaRPr>
          </a:p>
        </p:txBody>
      </p:sp>
      <p:sp>
        <p:nvSpPr>
          <p:cNvPr id="182" name="Google Shape;182;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All sources used in researching the chosen technology should be referenced in the Bibliography.</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Sources must be clearly labeled and include title, author, publisher, and copyright date.</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Not counted as part of the 11-page limit for the Description.</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Footnotes are encouraged, but not required.</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 page limit for the Bibliography section.</a:t>
            </a:r>
            <a:endParaRPr>
              <a:solidFill>
                <a:schemeClr val="dk1"/>
              </a:solidFill>
              <a:latin typeface="Raleway"/>
              <a:ea typeface="Raleway"/>
              <a:cs typeface="Raleway"/>
              <a:sym typeface="Raleway"/>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IV. Sample Web Pages</a:t>
            </a:r>
            <a:endParaRPr sz="2600" b="1">
              <a:latin typeface="Raleway"/>
              <a:ea typeface="Raleway"/>
              <a:cs typeface="Raleway"/>
              <a:sym typeface="Raleway"/>
            </a:endParaRPr>
          </a:p>
        </p:txBody>
      </p:sp>
      <p:sp>
        <p:nvSpPr>
          <p:cNvPr id="189" name="Google Shape;189;p32"/>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Team members must prepare </a:t>
            </a:r>
            <a:r>
              <a:rPr lang="en" sz="1600" u="sng">
                <a:solidFill>
                  <a:schemeClr val="dk1"/>
                </a:solidFill>
                <a:latin typeface="Raleway"/>
                <a:ea typeface="Raleway"/>
                <a:cs typeface="Raleway"/>
                <a:sym typeface="Raleway"/>
              </a:rPr>
              <a:t>exactly five sample web pages</a:t>
            </a:r>
            <a:r>
              <a:rPr lang="en" sz="1600">
                <a:solidFill>
                  <a:schemeClr val="dk1"/>
                </a:solidFill>
                <a:latin typeface="Raleway"/>
                <a:ea typeface="Raleway"/>
                <a:cs typeface="Raleway"/>
                <a:sym typeface="Raleway"/>
              </a:rPr>
              <a:t> that communicate and promote their future technology vision. </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include description and illustration of the chosen technology.</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One of the five pages should be a model or visual representation of the technology that could be used to create a prototype for display.</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The model should help others visualize the design and should communicate the design features.</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Web pages can be hand-drawn, on an actual website, or computer generated with text, pictures, photographs and diagrams.</a:t>
            </a:r>
            <a:endParaRPr sz="1600">
              <a:solidFill>
                <a:schemeClr val="dk1"/>
              </a:solidFill>
              <a:latin typeface="Raleway"/>
              <a:ea typeface="Raleway"/>
              <a:cs typeface="Raleway"/>
              <a:sym typeface="Raleway"/>
            </a:endParaRPr>
          </a:p>
          <a:p>
            <a:pPr marL="914400" marR="0" lvl="0" indent="0" algn="l" rtl="0">
              <a:lnSpc>
                <a:spcPct val="115000"/>
              </a:lnSpc>
              <a:spcBef>
                <a:spcPts val="1600"/>
              </a:spcBef>
              <a:spcAft>
                <a:spcPts val="1600"/>
              </a:spcAft>
              <a:buNone/>
            </a:pPr>
            <a:endParaRPr sz="1600">
              <a:solidFill>
                <a:schemeClr val="dk1"/>
              </a:solidFill>
              <a:latin typeface="Raleway"/>
              <a:ea typeface="Raleway"/>
              <a:cs typeface="Raleway"/>
              <a:sym typeface="Raleway"/>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Regional </a:t>
            </a:r>
            <a:r>
              <a:rPr lang="en" sz="2600" b="1" dirty="0">
                <a:latin typeface="Raleway"/>
                <a:ea typeface="Raleway"/>
                <a:cs typeface="Raleway"/>
                <a:sym typeface="Raleway"/>
              </a:rPr>
              <a:t>Judging</a:t>
            </a:r>
            <a:endParaRPr sz="2600" b="1" dirty="0">
              <a:latin typeface="Raleway"/>
              <a:ea typeface="Raleway"/>
              <a:cs typeface="Raleway"/>
              <a:sym typeface="Raleway"/>
            </a:endParaRPr>
          </a:p>
        </p:txBody>
      </p:sp>
      <p:sp>
        <p:nvSpPr>
          <p:cNvPr id="196" name="Google Shape;196;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The judging committees are made up of leading science educators and science and technology experts</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Judging is divided into two phases: regional and national judging</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All eligible projects will be evaluated in the regional judging phase</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24 regional winning teams will move on to national judging</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The judging criteria for assigning points are based on </a:t>
            </a:r>
            <a:r>
              <a:rPr lang="en" b="1">
                <a:solidFill>
                  <a:schemeClr val="dk1"/>
                </a:solidFill>
                <a:latin typeface="Raleway"/>
                <a:ea typeface="Raleway"/>
                <a:cs typeface="Raleway"/>
                <a:sym typeface="Raleway"/>
              </a:rPr>
              <a:t>creativity</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scientific</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accuracy</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communication</a:t>
            </a:r>
            <a:r>
              <a:rPr lang="en">
                <a:solidFill>
                  <a:schemeClr val="dk1"/>
                </a:solidFill>
                <a:latin typeface="Raleway"/>
                <a:ea typeface="Raleway"/>
                <a:cs typeface="Raleway"/>
                <a:sym typeface="Raleway"/>
              </a:rPr>
              <a:t>, and </a:t>
            </a:r>
            <a:r>
              <a:rPr lang="en" b="1">
                <a:solidFill>
                  <a:schemeClr val="dk1"/>
                </a:solidFill>
                <a:latin typeface="Raleway"/>
                <a:ea typeface="Raleway"/>
                <a:cs typeface="Raleway"/>
                <a:sym typeface="Raleway"/>
              </a:rPr>
              <a:t>feasibility</a:t>
            </a:r>
            <a:r>
              <a:rPr lang="en">
                <a:solidFill>
                  <a:schemeClr val="dk1"/>
                </a:solidFill>
                <a:latin typeface="Raleway"/>
                <a:ea typeface="Raleway"/>
                <a:cs typeface="Raleway"/>
                <a:sym typeface="Raleway"/>
              </a:rPr>
              <a:t> of the project’s vision</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Judges award higher scores to entries that are </a:t>
            </a:r>
            <a:r>
              <a:rPr lang="en" b="1">
                <a:solidFill>
                  <a:schemeClr val="dk1"/>
                </a:solidFill>
                <a:latin typeface="Raleway"/>
                <a:ea typeface="Raleway"/>
                <a:cs typeface="Raleway"/>
                <a:sym typeface="Raleway"/>
              </a:rPr>
              <a:t>unique</a:t>
            </a:r>
            <a:r>
              <a:rPr lang="en">
                <a:solidFill>
                  <a:schemeClr val="dk1"/>
                </a:solidFill>
                <a:latin typeface="Raleway"/>
                <a:ea typeface="Raleway"/>
                <a:cs typeface="Raleway"/>
                <a:sym typeface="Raleway"/>
              </a:rPr>
              <a:t> and </a:t>
            </a:r>
            <a:r>
              <a:rPr lang="en" b="1">
                <a:solidFill>
                  <a:schemeClr val="dk1"/>
                </a:solidFill>
                <a:latin typeface="Raleway"/>
                <a:ea typeface="Raleway"/>
                <a:cs typeface="Raleway"/>
                <a:sym typeface="Raleway"/>
              </a:rPr>
              <a:t>different</a:t>
            </a:r>
            <a:r>
              <a:rPr lang="en">
                <a:solidFill>
                  <a:schemeClr val="dk1"/>
                </a:solidFill>
                <a:latin typeface="Raleway"/>
                <a:ea typeface="Raleway"/>
                <a:cs typeface="Raleway"/>
                <a:sym typeface="Raleway"/>
              </a:rPr>
              <a:t> from those that have won previously</a:t>
            </a:r>
            <a:endParaRPr>
              <a:solidFill>
                <a:schemeClr val="dk1"/>
              </a:solidFill>
              <a:latin typeface="Raleway"/>
              <a:ea typeface="Raleway"/>
              <a:cs typeface="Raleway"/>
              <a:sym typeface="Raleway"/>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3" name="Google Shape;203;p34"/>
          <p:cNvSpPr txBox="1">
            <a:spLocks noGrp="1"/>
          </p:cNvSpPr>
          <p:nvPr>
            <p:ph type="body" idx="1"/>
          </p:nvPr>
        </p:nvSpPr>
        <p:spPr>
          <a:xfrm>
            <a:off x="2081225" y="4533900"/>
            <a:ext cx="5072100" cy="4047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None/>
            </a:pPr>
            <a:r>
              <a:rPr lang="en" sz="1000"/>
              <a:t>Through Toshiba’s shared mission partnership with NSTA, the Toshiba/NSTA ExploraVision competition makes a vital contribution to the educational community</a:t>
            </a:r>
            <a:endParaRPr sz="1000" u="sng"/>
          </a:p>
        </p:txBody>
      </p:sp>
      <p:sp>
        <p:nvSpPr>
          <p:cNvPr id="204" name="Google Shape;204;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Resources</a:t>
            </a:r>
            <a:endParaRPr sz="2600" b="1">
              <a:latin typeface="Raleway"/>
              <a:ea typeface="Raleway"/>
              <a:cs typeface="Raleway"/>
              <a:sym typeface="Raleway"/>
            </a:endParaRPr>
          </a:p>
        </p:txBody>
      </p:sp>
      <p:sp>
        <p:nvSpPr>
          <p:cNvPr id="205" name="Google Shape;205;p34"/>
          <p:cNvSpPr txBox="1">
            <a:spLocks noGrp="1"/>
          </p:cNvSpPr>
          <p:nvPr>
            <p:ph type="body" idx="1"/>
          </p:nvPr>
        </p:nvSpPr>
        <p:spPr>
          <a:xfrm>
            <a:off x="311700" y="1000075"/>
            <a:ext cx="87492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3"/>
              </a:rPr>
              <a:t>Register you and your students team</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4"/>
              </a:rPr>
              <a:t>Sample Projects</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5"/>
              </a:rPr>
              <a:t>Sample Project Timeline</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6"/>
              </a:rPr>
              <a:t>Lesson Plan</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7"/>
              </a:rPr>
              <a:t>FAQ</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8"/>
              </a:rPr>
              <a:t>For more information</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9"/>
              </a:rPr>
              <a:t>Email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10"/>
              </a:rPr>
              <a:t>Facebook</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11"/>
              </a:rPr>
              <a:t>Twitter</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Call: 1-800-explor-9</a:t>
            </a:r>
            <a:endParaRPr u="sng" dirty="0">
              <a:solidFill>
                <a:schemeClr val="dk1"/>
              </a:solidFill>
              <a:latin typeface="Raleway"/>
              <a:ea typeface="Raleway"/>
              <a:cs typeface="Raleway"/>
              <a:sym typeface="Raleway"/>
            </a:endParaRPr>
          </a:p>
        </p:txBody>
      </p:sp>
      <p:pic>
        <p:nvPicPr>
          <p:cNvPr id="208" name="Google Shape;208;p34"/>
          <p:cNvPicPr preferRelativeResize="0"/>
          <p:nvPr/>
        </p:nvPicPr>
        <p:blipFill>
          <a:blip r:embed="rId12">
            <a:alphaModFix/>
          </a:blip>
          <a:stretch>
            <a:fillRect/>
          </a:stretch>
        </p:blipFill>
        <p:spPr>
          <a:xfrm>
            <a:off x="7100176" y="4507750"/>
            <a:ext cx="1877849" cy="430850"/>
          </a:xfrm>
          <a:prstGeom prst="rect">
            <a:avLst/>
          </a:prstGeom>
          <a:noFill/>
          <a:ln>
            <a:noFill/>
          </a:ln>
        </p:spPr>
      </p:pic>
      <p:pic>
        <p:nvPicPr>
          <p:cNvPr id="3" name="Picture 2">
            <a:extLst>
              <a:ext uri="{FF2B5EF4-FFF2-40B4-BE49-F238E27FC236}">
                <a16:creationId xmlns:a16="http://schemas.microsoft.com/office/drawing/2014/main" id="{5E076112-CDEF-4537-8288-DB601A7AACA7}"/>
              </a:ext>
            </a:extLst>
          </p:cNvPr>
          <p:cNvPicPr>
            <a:picLocks noChangeAspect="1"/>
          </p:cNvPicPr>
          <p:nvPr/>
        </p:nvPicPr>
        <p:blipFill>
          <a:blip r:embed="rId13" cstate="hqprint">
            <a:extLst>
              <a:ext uri="{28A0092B-C50C-407E-A947-70E740481C1C}">
                <a14:useLocalDpi xmlns:a14="http://schemas.microsoft.com/office/drawing/2010/main"/>
              </a:ext>
            </a:extLst>
          </a:blip>
          <a:stretch>
            <a:fillRect/>
          </a:stretch>
        </p:blipFill>
        <p:spPr>
          <a:xfrm>
            <a:off x="4617275" y="1472539"/>
            <a:ext cx="4266998" cy="283968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Video About Toshiba/NSTA ExploraVision</a:t>
            </a:r>
            <a:endParaRPr b="1">
              <a:latin typeface="Raleway"/>
              <a:ea typeface="Raleway"/>
              <a:cs typeface="Raleway"/>
              <a:sym typeface="Raleway"/>
            </a:endParaRPr>
          </a:p>
        </p:txBody>
      </p:sp>
      <p:sp>
        <p:nvSpPr>
          <p:cNvPr id="69" name="Google Shape;69;p15"/>
          <p:cNvSpPr txBox="1">
            <a:spLocks noGrp="1"/>
          </p:cNvSpPr>
          <p:nvPr>
            <p:ph type="body" idx="1"/>
          </p:nvPr>
        </p:nvSpPr>
        <p:spPr>
          <a:xfrm>
            <a:off x="5596625" y="1152475"/>
            <a:ext cx="3235500" cy="3416400"/>
          </a:xfrm>
          <a:prstGeom prst="rect">
            <a:avLst/>
          </a:prstGeom>
        </p:spPr>
        <p:txBody>
          <a:bodyPr spcFirstLastPara="1" wrap="square" lIns="91425" tIns="91425" rIns="91425" bIns="91425" anchor="t" anchorCtr="0">
            <a:noAutofit/>
          </a:bodyPr>
          <a:lstStyle/>
          <a:p>
            <a:pPr marL="457200" lvl="0" indent="-342900">
              <a:spcBef>
                <a:spcPts val="0"/>
              </a:spcBef>
              <a:spcAft>
                <a:spcPts val="0"/>
              </a:spcAft>
              <a:buClr>
                <a:srgbClr val="000000"/>
              </a:buClr>
              <a:buSzPts val="1800"/>
              <a:buFont typeface="Raleway"/>
              <a:buChar char="●"/>
            </a:pPr>
            <a:r>
              <a:rPr lang="en" u="sng" dirty="0">
                <a:solidFill>
                  <a:schemeClr val="hlink"/>
                </a:solidFill>
                <a:latin typeface="Raleway"/>
                <a:ea typeface="Raleway"/>
                <a:cs typeface="Raleway"/>
                <a:sym typeface="Raleway"/>
                <a:hlinkClick r:id="rId3"/>
              </a:rPr>
              <a:t>Watch About ExploraVision video</a:t>
            </a:r>
            <a:endParaRPr dirty="0">
              <a:solidFill>
                <a:srgbClr val="000000"/>
              </a:solidFill>
              <a:latin typeface="Raleway"/>
              <a:ea typeface="Raleway"/>
              <a:cs typeface="Raleway"/>
              <a:sym typeface="Raleway"/>
            </a:endParaRPr>
          </a:p>
          <a:p>
            <a:pPr marL="457200" lvl="0" indent="-342900" rtl="0">
              <a:spcBef>
                <a:spcPts val="0"/>
              </a:spcBef>
              <a:spcAft>
                <a:spcPts val="0"/>
              </a:spcAft>
              <a:buSzPts val="1800"/>
              <a:buFont typeface="Raleway"/>
              <a:buChar char="●"/>
            </a:pPr>
            <a:r>
              <a:rPr lang="en" dirty="0">
                <a:solidFill>
                  <a:schemeClr val="dk1"/>
                </a:solidFill>
                <a:latin typeface="Raleway"/>
                <a:ea typeface="Raleway"/>
                <a:cs typeface="Raleway"/>
                <a:sym typeface="Raleway"/>
              </a:rPr>
              <a:t>What Bill Nye the Science Guy has to say about the program </a:t>
            </a:r>
            <a:r>
              <a:rPr lang="en" dirty="0">
                <a:solidFill>
                  <a:srgbClr val="000000"/>
                </a:solidFill>
                <a:latin typeface="Raleway"/>
                <a:ea typeface="Raleway"/>
                <a:cs typeface="Raleway"/>
                <a:sym typeface="Raleway"/>
              </a:rPr>
              <a:t>(click</a:t>
            </a:r>
            <a:r>
              <a:rPr lang="en" dirty="0">
                <a:solidFill>
                  <a:srgbClr val="FF0000"/>
                </a:solidFill>
                <a:latin typeface="Raleway"/>
                <a:ea typeface="Raleway"/>
                <a:cs typeface="Raleway"/>
                <a:sym typeface="Raleway"/>
              </a:rPr>
              <a:t> </a:t>
            </a:r>
            <a:r>
              <a:rPr lang="en" u="sng" dirty="0">
                <a:solidFill>
                  <a:schemeClr val="hlink"/>
                </a:solidFill>
                <a:latin typeface="Raleway"/>
                <a:ea typeface="Raleway"/>
                <a:cs typeface="Raleway"/>
                <a:sym typeface="Raleway"/>
                <a:hlinkClick r:id="rId4"/>
              </a:rPr>
              <a:t>here</a:t>
            </a:r>
            <a:r>
              <a:rPr lang="en" dirty="0">
                <a:solidFill>
                  <a:srgbClr val="000000"/>
                </a:solidFill>
                <a:latin typeface="Raleway"/>
                <a:ea typeface="Raleway"/>
                <a:cs typeface="Raleway"/>
                <a:sym typeface="Raleway"/>
              </a:rPr>
              <a:t>)</a:t>
            </a:r>
            <a:endParaRPr dirty="0">
              <a:solidFill>
                <a:srgbClr val="000000"/>
              </a:solidFill>
              <a:latin typeface="Raleway"/>
              <a:ea typeface="Raleway"/>
              <a:cs typeface="Raleway"/>
              <a:sym typeface="Raleway"/>
            </a:endParaRPr>
          </a:p>
          <a:p>
            <a:pPr marL="457200" lvl="0" indent="-342900" rtl="0">
              <a:spcBef>
                <a:spcPts val="0"/>
              </a:spcBef>
              <a:spcAft>
                <a:spcPts val="0"/>
              </a:spcAft>
              <a:buSzPts val="1800"/>
              <a:buFont typeface="Raleway"/>
              <a:buChar char="●"/>
            </a:pPr>
            <a:r>
              <a:rPr lang="en" dirty="0">
                <a:solidFill>
                  <a:schemeClr val="dk1"/>
                </a:solidFill>
                <a:latin typeface="Raleway"/>
                <a:ea typeface="Raleway"/>
                <a:cs typeface="Raleway"/>
                <a:sym typeface="Raleway"/>
              </a:rPr>
              <a:t>K-3 national winner,</a:t>
            </a:r>
            <a:r>
              <a:rPr lang="en" dirty="0">
                <a:solidFill>
                  <a:schemeClr val="dk1"/>
                </a:solidFill>
                <a:uFill>
                  <a:noFill/>
                </a:uFill>
                <a:latin typeface="Raleway"/>
                <a:ea typeface="Raleway"/>
                <a:cs typeface="Raleway"/>
                <a:sym typeface="Raleway"/>
                <a:hlinkClick r:id="rId5"/>
              </a:rPr>
              <a:t> </a:t>
            </a:r>
            <a:r>
              <a:rPr lang="en" u="sng" dirty="0">
                <a:solidFill>
                  <a:srgbClr val="387000"/>
                </a:solidFill>
                <a:latin typeface="Raleway"/>
                <a:ea typeface="Raleway"/>
                <a:cs typeface="Raleway"/>
                <a:sym typeface="Raleway"/>
                <a:hlinkClick r:id="rId5"/>
              </a:rPr>
              <a:t>The Tick Detective</a:t>
            </a:r>
            <a:r>
              <a:rPr lang="en" dirty="0">
                <a:solidFill>
                  <a:schemeClr val="dk1"/>
                </a:solidFill>
                <a:latin typeface="Raleway"/>
                <a:ea typeface="Raleway"/>
                <a:cs typeface="Raleway"/>
                <a:sym typeface="Raleway"/>
              </a:rPr>
              <a:t> team from NY </a:t>
            </a:r>
            <a:r>
              <a:rPr lang="en" dirty="0">
                <a:latin typeface="Raleway"/>
                <a:ea typeface="Raleway"/>
                <a:cs typeface="Raleway"/>
                <a:sym typeface="Raleway"/>
              </a:rPr>
              <a:t>(Picture left) </a:t>
            </a:r>
            <a:endParaRPr dirty="0">
              <a:solidFill>
                <a:schemeClr val="dk1"/>
              </a:solidFill>
              <a:latin typeface="Raleway"/>
              <a:ea typeface="Raleway"/>
              <a:cs typeface="Raleway"/>
              <a:sym typeface="Raleway"/>
            </a:endParaRPr>
          </a:p>
        </p:txBody>
      </p:sp>
      <p:pic>
        <p:nvPicPr>
          <p:cNvPr id="71" name="Google Shape;71;p15"/>
          <p:cNvPicPr preferRelativeResize="0"/>
          <p:nvPr/>
        </p:nvPicPr>
        <p:blipFill>
          <a:blip r:embed="rId6">
            <a:alphaModFix/>
          </a:blip>
          <a:stretch>
            <a:fillRect/>
          </a:stretch>
        </p:blipFill>
        <p:spPr>
          <a:xfrm>
            <a:off x="311703" y="1102551"/>
            <a:ext cx="5284928" cy="351624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Why Participate in ExploraVision?</a:t>
            </a:r>
            <a:endParaRPr sz="2600" b="1">
              <a:latin typeface="Raleway"/>
              <a:ea typeface="Raleway"/>
              <a:cs typeface="Raleway"/>
              <a:sym typeface="Raleway"/>
            </a:endParaRPr>
          </a:p>
        </p:txBody>
      </p:sp>
      <p:sp>
        <p:nvSpPr>
          <p:cNvPr id="77" name="Google Shape;77;p16"/>
          <p:cNvSpPr txBox="1">
            <a:spLocks noGrp="1"/>
          </p:cNvSpPr>
          <p:nvPr>
            <p:ph type="body" idx="1"/>
          </p:nvPr>
        </p:nvSpPr>
        <p:spPr>
          <a:xfrm>
            <a:off x="311700" y="1076275"/>
            <a:ext cx="8520600" cy="3787500"/>
          </a:xfrm>
          <a:prstGeom prst="rect">
            <a:avLst/>
          </a:prstGeom>
        </p:spPr>
        <p:txBody>
          <a:bodyPr spcFirstLastPara="1" wrap="square" lIns="91425" tIns="91425" rIns="91425" bIns="91425" anchor="t" anchorCtr="0">
            <a:noAutofit/>
          </a:bodyPr>
          <a:lstStyle/>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Engage students in project-based learning to solve real world problems</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students, teachers, and the community become interested in STEM</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students develop skills such as critical thinking and communication</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Teach students how to work effectively in groups on an interdisciplinary project</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steer students toward a lifetime of learning and curiosity</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Teach multiple subjects in one project: STEAM, English, research &amp; history</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FREE to enter and everyone who enters receives a gift and a certificate from ExploraVision!</a:t>
            </a:r>
            <a:endParaRPr sz="1700" dirty="0">
              <a:solidFill>
                <a:schemeClr val="dk1"/>
              </a:solidFill>
              <a:latin typeface="Raleway"/>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Prizes -- For The Students</a:t>
            </a:r>
            <a:endParaRPr b="1">
              <a:latin typeface="Raleway"/>
              <a:ea typeface="Raleway"/>
              <a:cs typeface="Raleway"/>
              <a:sym typeface="Raleway"/>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$10,000* savings bond for each first-place team member and $5,000* for each second-place team member</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An trip to Washington, D.C. in June for ExploraVision Awards Weekend for each national winning student and their parents/guardians</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Chromebook for each regional winning student</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unique prize for all students on the 500 Honorable Mention winning teams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certificate of participation and an entry gift for every student who submits a complete project</a:t>
            </a:r>
            <a:br>
              <a:rPr lang="en" sz="1600" dirty="0">
                <a:solidFill>
                  <a:schemeClr val="dk1"/>
                </a:solidFill>
                <a:latin typeface="Raleway"/>
                <a:ea typeface="Raleway"/>
                <a:cs typeface="Raleway"/>
                <a:sym typeface="Raleway"/>
              </a:rPr>
            </a:br>
            <a:endParaRPr sz="1600" dirty="0">
              <a:solidFill>
                <a:schemeClr val="dk1"/>
              </a:solidFill>
              <a:latin typeface="Raleway"/>
              <a:ea typeface="Raleway"/>
              <a:cs typeface="Raleway"/>
              <a:sym typeface="Raleway"/>
            </a:endParaRPr>
          </a:p>
          <a:p>
            <a:pPr marL="0" lvl="0" indent="0" rtl="0">
              <a:spcBef>
                <a:spcPts val="1600"/>
              </a:spcBef>
              <a:spcAft>
                <a:spcPts val="1600"/>
              </a:spcAft>
              <a:buNone/>
            </a:pPr>
            <a:r>
              <a:rPr lang="en" sz="1600" dirty="0">
                <a:solidFill>
                  <a:schemeClr val="dk1"/>
                </a:solidFill>
                <a:latin typeface="Raleway"/>
                <a:ea typeface="Raleway"/>
                <a:cs typeface="Raleway"/>
                <a:sym typeface="Raleway"/>
              </a:rPr>
              <a:t>* Savings bonds maturity value</a:t>
            </a:r>
            <a:endParaRPr sz="1600" dirty="0">
              <a:solidFill>
                <a:schemeClr val="dk1"/>
              </a:solidFill>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Prizes -- For The Schools</a:t>
            </a:r>
            <a:endParaRPr b="1">
              <a:latin typeface="Raleway"/>
              <a:ea typeface="Raleway"/>
              <a:cs typeface="Raleway"/>
              <a:sym typeface="Raleway"/>
            </a:endParaRPr>
          </a:p>
        </p:txBody>
      </p:sp>
      <p:sp>
        <p:nvSpPr>
          <p:cNvPr id="91" name="Google Shape;91;p18"/>
          <p:cNvSpPr txBox="1">
            <a:spLocks noGrp="1"/>
          </p:cNvSpPr>
          <p:nvPr>
            <p:ph type="body" idx="1"/>
          </p:nvPr>
        </p:nvSpPr>
        <p:spPr>
          <a:xfrm>
            <a:off x="269075" y="1124050"/>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 technology/science-related gift for each of the schools of the regional winning teams</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National press coverage and national recognition</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An awards ceremony for each regional winning team at their school where they will receive a winner’s banner, plaque, and other gifts</a:t>
            </a:r>
            <a:endParaRPr>
              <a:solidFill>
                <a:schemeClr val="dk1"/>
              </a:solidFill>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dirty="0">
                <a:latin typeface="Raleway"/>
                <a:ea typeface="Raleway"/>
                <a:cs typeface="Raleway"/>
                <a:sym typeface="Raleway"/>
              </a:rPr>
              <a:t>Prizes -- For Teachers/Coaches and Mentors</a:t>
            </a:r>
            <a:endParaRPr b="1" dirty="0">
              <a:latin typeface="Raleway"/>
              <a:ea typeface="Raleway"/>
              <a:cs typeface="Raleway"/>
              <a:sym typeface="Raleway"/>
            </a:endParaRPr>
          </a:p>
        </p:txBody>
      </p:sp>
      <p:sp>
        <p:nvSpPr>
          <p:cNvPr id="98" name="Google Shape;98;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trip to Washington, D.C. in June for ExploraVision Awards Weekend for the teacher/coach or mentor of each national winning team</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one-year NSTA membership for teachers/coaches of the national winning teams</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certificate of participation and an entry gift for each coach and mentor of every team that submits a complete project</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Chromebook for the teacher/coach of each regional winning team</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trip to an NSTA conference for ExploraVision Ambassadors</a:t>
            </a:r>
            <a:endParaRPr dirty="0">
              <a:solidFill>
                <a:schemeClr val="dk1"/>
              </a:solidFill>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ExploraVision Key Dates</a:t>
            </a:r>
            <a:endParaRPr b="1">
              <a:latin typeface="Raleway"/>
              <a:ea typeface="Raleway"/>
              <a:cs typeface="Raleway"/>
              <a:sym typeface="Raleway"/>
            </a:endParaRPr>
          </a:p>
        </p:txBody>
      </p:sp>
      <p:sp>
        <p:nvSpPr>
          <p:cNvPr id="105" name="Google Shape;105;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Coach registration Open: July 18, 2022 at </a:t>
            </a:r>
            <a:r>
              <a:rPr lang="en" u="sng" dirty="0">
                <a:solidFill>
                  <a:schemeClr val="dk1"/>
                </a:solidFill>
                <a:latin typeface="Raleway"/>
                <a:ea typeface="Raleway"/>
                <a:cs typeface="Raleway"/>
                <a:sym typeface="Raleway"/>
                <a:hlinkClick r:id="rId3"/>
              </a:rPr>
              <a:t>www.exploravision.org</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Char char="●"/>
            </a:pPr>
            <a:r>
              <a:rPr lang="en" dirty="0">
                <a:solidFill>
                  <a:schemeClr val="dk1"/>
                </a:solidFill>
                <a:latin typeface="Raleway"/>
                <a:ea typeface="Raleway"/>
                <a:cs typeface="Raleway"/>
                <a:sym typeface="Raleway"/>
              </a:rPr>
              <a:t>Project Entry Due: </a:t>
            </a:r>
            <a:r>
              <a:rPr lang="en" b="1" u="sng" dirty="0">
                <a:solidFill>
                  <a:schemeClr val="dk1"/>
                </a:solidFill>
                <a:latin typeface="Raleway"/>
                <a:ea typeface="Raleway"/>
                <a:cs typeface="Raleway"/>
                <a:sym typeface="Raleway"/>
              </a:rPr>
              <a:t>January 31, 2023 </a:t>
            </a:r>
            <a:r>
              <a:rPr lang="en" dirty="0">
                <a:solidFill>
                  <a:schemeClr val="dk1"/>
                </a:solidFill>
                <a:latin typeface="Raleway"/>
                <a:ea typeface="Raleway"/>
                <a:cs typeface="Raleway"/>
                <a:sym typeface="Raleway"/>
              </a:rPr>
              <a:t>at </a:t>
            </a:r>
            <a:r>
              <a:rPr lang="en" u="sng" dirty="0">
                <a:solidFill>
                  <a:schemeClr val="dk1"/>
                </a:solidFill>
                <a:latin typeface="Raleway"/>
                <a:ea typeface="Raleway"/>
                <a:cs typeface="Raleway"/>
                <a:sym typeface="Raleway"/>
                <a:hlinkClick r:id="rId3"/>
              </a:rPr>
              <a:t>www.exploravision.org</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Regional Winner Announcement: March 20, 2023</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National Winner Announcement: May 5, 2023</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Awards Weekend: June 7 - June 9, 2023 in Washington, D.C.</a:t>
            </a:r>
            <a:endParaRPr dirty="0">
              <a:solidFill>
                <a:schemeClr val="dk1"/>
              </a:solidFill>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General Requirements -- Students</a:t>
            </a:r>
            <a:endParaRPr b="1">
              <a:latin typeface="Raleway"/>
              <a:ea typeface="Raleway"/>
              <a:cs typeface="Raleway"/>
              <a:sym typeface="Raleway"/>
            </a:endParaRPr>
          </a:p>
        </p:txBody>
      </p:sp>
      <p:sp>
        <p:nvSpPr>
          <p:cNvPr id="112" name="Google Shape;112;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Must be full-time K-12 students</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Must be currently enrolled in and attending a public, private, or homeschool in the U.S. or Canada</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Must not be older than 21</a:t>
            </a:r>
            <a:endParaRPr>
              <a:solidFill>
                <a:schemeClr val="dk1"/>
              </a:solidFill>
              <a:latin typeface="Raleway"/>
              <a:ea typeface="Raleway"/>
              <a:cs typeface="Raleway"/>
              <a:sym typeface="Raleway"/>
            </a:endParaRPr>
          </a:p>
          <a:p>
            <a:pPr marL="0" lvl="0" indent="0" rtl="0">
              <a:spcBef>
                <a:spcPts val="1600"/>
              </a:spcBef>
              <a:spcAft>
                <a:spcPts val="1600"/>
              </a:spcAft>
              <a:buNone/>
            </a:pPr>
            <a:endParaRPr sz="20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1300</TotalTime>
  <Words>1800</Words>
  <Application>Microsoft Office PowerPoint</Application>
  <PresentationFormat>On-screen Show (16:9)</PresentationFormat>
  <Paragraphs>170</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Raleway</vt:lpstr>
      <vt:lpstr>Arial</vt:lpstr>
      <vt:lpstr>Simple Light</vt:lpstr>
      <vt:lpstr>Toshiba/NSTA ExploraVision </vt:lpstr>
      <vt:lpstr>About Toshiba/NSTA ExploraVision</vt:lpstr>
      <vt:lpstr>Video About Toshiba/NSTA ExploraVision</vt:lpstr>
      <vt:lpstr>Why Participate in ExploraVision?</vt:lpstr>
      <vt:lpstr>Prizes -- For The Students</vt:lpstr>
      <vt:lpstr>Prizes -- For The Schools</vt:lpstr>
      <vt:lpstr>Prizes -- For Teachers/Coaches and Mentors</vt:lpstr>
      <vt:lpstr>ExploraVision Key Dates</vt:lpstr>
      <vt:lpstr>General Requirements -- Students</vt:lpstr>
      <vt:lpstr>General Requirements -- Teachers/Coaches/Mentors</vt:lpstr>
      <vt:lpstr>Project Entry Process</vt:lpstr>
      <vt:lpstr>Project Format</vt:lpstr>
      <vt:lpstr>Required Standard ExploraVision Project Format Components</vt:lpstr>
      <vt:lpstr>Abstract</vt:lpstr>
      <vt:lpstr>II. Description</vt:lpstr>
      <vt:lpstr>II. Description -- 1/4</vt:lpstr>
      <vt:lpstr>II. Description -- 2/4</vt:lpstr>
      <vt:lpstr>II. Description -- 3/4</vt:lpstr>
      <vt:lpstr>II. Description -- 4/4</vt:lpstr>
      <vt:lpstr>III. Bibliography </vt:lpstr>
      <vt:lpstr>IV. Sample Web Pages</vt:lpstr>
      <vt:lpstr>Regional Judging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Toshiba/NSTA ExploraVision</dc:title>
  <dc:creator>Fischer, Mizuho (TAI)</dc:creator>
  <cp:lastModifiedBy>Fischer, Mizuho (TAI)</cp:lastModifiedBy>
  <cp:revision>18</cp:revision>
  <dcterms:modified xsi:type="dcterms:W3CDTF">2022-07-14T21:53:34Z</dcterms:modified>
</cp:coreProperties>
</file>